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Brixton Sans Outline" charset="1" panose="00000000000000000000"/>
      <p:regular r:id="rId26"/>
    </p:embeddedFont>
    <p:embeddedFont>
      <p:font typeface="Bellota" charset="1" panose="00000500000000000000"/>
      <p:regular r:id="rId27"/>
    </p:embeddedFont>
    <p:embeddedFont>
      <p:font typeface="Nunito" charset="1" panose="00000000000000000000"/>
      <p:regular r:id="rId32"/>
    </p:embeddedFont>
    <p:embeddedFont>
      <p:font typeface="Nunito Italics" charset="1" panose="00000000000000000000"/>
      <p:regular r:id="rId37"/>
    </p:embeddedFont>
    <p:embeddedFont>
      <p:font typeface="Nunito Bold" charset="1" panose="00000000000000000000"/>
      <p:regular r:id="rId39"/>
    </p:embeddedFont>
    <p:embeddedFont>
      <p:font typeface="Arimo" charset="1" panose="020B0604020202020204"/>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notesMasters/notesMaster1.xml" Type="http://schemas.openxmlformats.org/officeDocument/2006/relationships/notesMaster"/><Relationship Id="rId29" Target="theme/theme2.xml" Type="http://schemas.openxmlformats.org/officeDocument/2006/relationships/theme"/><Relationship Id="rId3" Target="viewProps.xml" Type="http://schemas.openxmlformats.org/officeDocument/2006/relationships/viewProps"/><Relationship Id="rId30" Target="notesSlides/notesSlide1.xml" Type="http://schemas.openxmlformats.org/officeDocument/2006/relationships/notesSlide"/><Relationship Id="rId31" Target="notesSlides/notesSlide2.xml" Type="http://schemas.openxmlformats.org/officeDocument/2006/relationships/notesSlide"/><Relationship Id="rId32" Target="fonts/font32.fntdata" Type="http://schemas.openxmlformats.org/officeDocument/2006/relationships/font"/><Relationship Id="rId33" Target="notesSlides/notesSlide3.xml" Type="http://schemas.openxmlformats.org/officeDocument/2006/relationships/notesSlide"/><Relationship Id="rId34" Target="notesSlides/notesSlide4.xml" Type="http://schemas.openxmlformats.org/officeDocument/2006/relationships/notesSlide"/><Relationship Id="rId35" Target="notesSlides/notesSlide5.xml" Type="http://schemas.openxmlformats.org/officeDocument/2006/relationships/notesSlide"/><Relationship Id="rId36" Target="notesSlides/notesSlide6.xml" Type="http://schemas.openxmlformats.org/officeDocument/2006/relationships/notesSlide"/><Relationship Id="rId37" Target="fonts/font37.fntdata" Type="http://schemas.openxmlformats.org/officeDocument/2006/relationships/font"/><Relationship Id="rId38" Target="notesSlides/notesSlide7.xml" Type="http://schemas.openxmlformats.org/officeDocument/2006/relationships/notesSlide"/><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notesSlides/notesSlide8.xml" Type="http://schemas.openxmlformats.org/officeDocument/2006/relationships/notesSlide"/><Relationship Id="rId42" Target="notesSlides/notesSlide9.xml" Type="http://schemas.openxmlformats.org/officeDocument/2006/relationships/notesSlide"/><Relationship Id="rId43" Target="notesSlides/notesSlide10.xml" Type="http://schemas.openxmlformats.org/officeDocument/2006/relationships/notesSlide"/><Relationship Id="rId44" Target="notesSlides/notesSlide11.xml" Type="http://schemas.openxmlformats.org/officeDocument/2006/relationships/notesSlide"/><Relationship Id="rId45" Target="notesSlides/notesSlide12.xml" Type="http://schemas.openxmlformats.org/officeDocument/2006/relationships/notesSlide"/><Relationship Id="rId46" Target="notesSlides/notesSlide13.xml" Type="http://schemas.openxmlformats.org/officeDocument/2006/relationships/notesSlide"/><Relationship Id="rId47" Target="notesSlides/notesSlide14.xml" Type="http://schemas.openxmlformats.org/officeDocument/2006/relationships/notesSlide"/><Relationship Id="rId48" Target="notesSlides/notesSlide15.xml" Type="http://schemas.openxmlformats.org/officeDocument/2006/relationships/notesSlide"/><Relationship Id="rId49" Target="notesSlides/notesSlide16.xml" Type="http://schemas.openxmlformats.org/officeDocument/2006/relationships/notesSlide"/><Relationship Id="rId5" Target="tableStyles.xml" Type="http://schemas.openxmlformats.org/officeDocument/2006/relationships/tableStyles"/><Relationship Id="rId50" Target="notesSlides/notesSlide17.xml" Type="http://schemas.openxmlformats.org/officeDocument/2006/relationships/notesSlide"/><Relationship Id="rId51" Target="notesSlides/notesSlide18.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everyone, my name is Magnus Berg, I am a Digital Scholarship Librarian at the University of Toronto, Mississauga. </a:t>
            </a:r>
          </a:p>
          <a:p>
            <a:r>
              <a:rPr lang="en-US"/>
              <a:t/>
            </a:r>
          </a:p>
          <a:p>
            <a:r>
              <a:rPr lang="en-US"/>
              <a:t>My positionality is particularly important for what I'm going to be covering in my presentation. I am agender and transmasculine. I came out as trans a decade ago when the political landscape was very different. As a result I have a unique vantage point as someone who has navigated this field as a trans person for the entirety of my career. I am queer, autistic and invisibly disabled. I grew up in a middle class household in Alberta on Treaty 7 territory and am an uninvited guest on this land.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started doing the research for this presentation and a related article five years ago. Part of why it took me so long to complete is that 1) scholarship on trans labour in libraries was practically non-existent when I started and 2) reading the testimonies of other trans library workers was so distressing and reminiscent of my own experiences that I had to take breaks just to get through it. To those of you that may be trans/gender diverse youself a content warning that I will be talking about workplace experiences that may be distressing to you. Also, please accept my apologies as much of this presentation is aimed at our cis colleagues.</a:t>
            </a:r>
          </a:p>
          <a:p>
            <a:r>
              <a:rPr lang="en-US"/>
              <a:t/>
            </a:r>
          </a:p>
          <a:p>
            <a:r>
              <a:rPr lang="en-US"/>
              <a:t>I am going to be talking about some uncomfortable topics today. As my presentation title may imply, this is not going to be a feel good session on trans inclusion in libraries. I will not be going over any Trans 101 topics. There is an expectation that you will do your own research on any community terminology you may be unfamiliar with during this session. I will also not be exploring DEI initiatives in libraries or providing recommendations on how libraries can be more inclusive.</a:t>
            </a:r>
          </a:p>
          <a:p>
            <a:r>
              <a:rPr lang="en-US"/>
              <a:t/>
            </a:r>
          </a:p>
          <a:p>
            <a:r>
              <a:rPr lang="en-US"/>
              <a:t>What I will be exploring is the ways that trans/gender diverse library workers are marginalized, subjugated, exploited and expected to assimilate into their institutions. As I'll demonstrate, what is experienced by trans/gender diverse library workers is systemic rather than solely individual or interpersonal. As such, I intend to indict library administrators and leaders in the field for their complicity in reifying and perpetuating inequity. For the attendees here today, I invite you to take this presentation as an opportunity to reflect on how you and your library treat trans/gender diverse colleagues and employees. I invite you to take notice of the barriers that trans/gender diverse workers face that you do not. and I invite you to question why you have few, if any, trans/gender diverse colleagues in your library and whether they are compensated or have stable employment commensurate with their experience compared to your other colleagues.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My research is based on a combination of available statistics on salary, employment and workplace experiences of trans/gender diverse workers within and without libraries. This is paired with published testimony from trans/gender diverse library workers and my own experience as a trans librarian.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will be using Marxist Autonomist theory as a framework to explore the issues around trans/gender diverse labour in libraries. The type of labour we perform as library workers is clearly a form of immaterial labour as defined by the Autonomists. As academic library workers, we do not engage with capital owners in the same way a worker in private industry does. Despite this, our labour is still subordinate to and subjugated by the power of our institution's administration. This creates a unique situation. As the autonomists argue, while administrators individually are workers they collectively create an apparatus that subjugates and exploits the labour of their fellow workers. Further, as argued by Popowich and Nicholson, libraries do not exist outside of capitalist structures.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According to Marx, under social reproduction workers must be "absolutely available for the different kinds of labour required of them". Under capitalism the worker "exists for the process of production and not the process of production for the worker". Social reproduction requires trans/gender diverse workers to assimilate and put aside their own self actualization in order to sell their labour. Those that do not do so must exist outside of the capitalist structure. </a:t>
            </a:r>
          </a:p>
          <a:p>
            <a:r>
              <a:rPr lang="en-US"/>
              <a:t/>
            </a:r>
          </a:p>
          <a:p>
            <a:r>
              <a:rPr lang="en-US"/>
              <a:t>I will also be talking about emotional labour, which was first conceptualized by sociologist Arlie Hochschild in 1983 where she used it to discuss how female workers are expected to manage their emotions and perform labour that requires increased attention, accommodation, or friendliness.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Trans/gender diverse workers labour is undervalued both socially and in pure economic terms. Within the wider labour market we make 30% less than our colleagues regardless of our level of education. Trans women make as low as 60cents on the dollar. We are 9% more likely to be unemployed, 42% more likely to work part time, twice as likely to hold an entry level positions, and 60% less likely to hold a managerial position. </a:t>
            </a:r>
          </a:p>
          <a:p>
            <a:r>
              <a:rPr lang="en-US"/>
              <a:t/>
            </a:r>
          </a:p>
          <a:p>
            <a:r>
              <a:rPr lang="en-US"/>
              <a:t>Within LIS specifically, 6% of library school graduates are trans/gender diverse, yet we make up only around 0.3-3% of the workforce. Queer and trans/gender diverse library workers are over-represtened in lower level roles, under-represented in managerial roles, more likely to be precariously employed, and receive lower pay.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The situation in academic libraries specifically is particularly dire. Only 0.3% of ARL library workers are trans/gender diverse. According to the latest ARL survey, no non-binary people were reported at higher level managerial or leadership roles. We are also paid less. The average salary for a non-binary library worker is more than ten thousand dollars less than those of men and women. The proportion of us in Canadian libraries is so low that we don't know how much we make. The highest salary for a non-binary library workers is less than half that of a cis man or woman.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Why is this not discussed? A lot of surveys will say that our population is too small. I have never see any of these surveys mention any efforts to intentionally recruit or reach out to trans/gender diverse respondents. I have also never seen any acknowlegement that we are statistically underrepresented. The population of trans/gender diverse people in Canada was 3% according to the latest census, and this is considered to be a conservative estimate. 0.3% is a servere underrepresentation based on both our demographic makeup within the wider population and our makeup with library school ranks. </a:t>
            </a:r>
          </a:p>
          <a:p>
            <a:r>
              <a:rPr lang="en-US"/>
              <a:t/>
            </a:r>
          </a:p>
          <a:p>
            <a:r>
              <a:rPr lang="en-US"/>
              <a:t>Many of these surveys also have flawed methodologies. Often only non-binary workers are counted separately and there is no accounting for differing salaries for binary trans people or other types of gender diverse people. I often see these kinds of gender categories created by cis people that have no consulted with trans/gender diverse people at all about the ways we describe or categorize ourselves. </a:t>
            </a:r>
          </a:p>
          <a:p>
            <a:r>
              <a:rPr lang="en-US"/>
              <a:t/>
            </a:r>
          </a:p>
          <a:p>
            <a:r>
              <a:rPr lang="en-US"/>
              <a:t>This is also not discussed because, to be frank, you don't care. I have never seen analysis in any of these surveys that acknowledge the pay gap between cis and trans people, depsite the fact that it discusses other gender based pay imbalances.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Through my analysis of testimony from trans/gender diverse library workers in a variety of roles and institutions I noticed the following trends and common experiences. </a:t>
            </a:r>
          </a:p>
          <a:p>
            <a:r>
              <a:rPr lang="en-US"/>
              <a:t/>
            </a:r>
          </a:p>
          <a:p>
            <a:r>
              <a:rPr lang="en-US"/>
              <a:t>Trans/gender diverse library workers report of having complaints filed against them, such as for using the washroom; enduring</a:t>
            </a:r>
          </a:p>
          <a:p>
            <a:r>
              <a:rPr lang="en-US"/>
              <a:t>microaggressions of any and all varieties, such as being asked “why pronouns matter”, being repeatedly and consistently misgendered or deadnamed both publicly and privately, being told by a colleague that they would not be seen as female until they had no “trace of facial hair”, and being asked invasive questions about their bodies or health choices. They report having requests for trans competency training or other institutional supports denied by administration; having pronouns be banned in email signatures; being told that they could not work with youth; losing access to promotions and professional opportunities; being told that they could not ask, or being reprimanded when they did ask, coworkers to use their name and pronouns. They have had slurs hurled at them or jokes made about them by their patrons and cowkers; received targeted harassment and bullying from coworkers;  been outed or deadnamed by their email or other systems; been outed to their coworkers, supervisors, or HR departments. They have had trans-positive programs and displays challenged, denied, or sabotaged by their institution. They have been written up for minor infractions after their gender was reveal, and they have lost or been forced out of their jobs due to their gender.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Workers write of having their institutions assuming that trans/gender diverse people do not work there or are not part of their patron base. They describe their administrations viewing them as "politically toxic"; that they feel that their co-workers are actively transphobic; that their libraries platform transphobia through their collections and programming. Those that are intersectionally oppressed describe having difficulty discerning when they are being harassed for being trans/gender diverse versus their other marginalized identities. </a:t>
            </a:r>
          </a:p>
          <a:p>
            <a:r>
              <a:rPr lang="en-US"/>
              <a:t/>
            </a:r>
          </a:p>
          <a:p>
            <a:r>
              <a:rPr lang="en-US"/>
              <a:t>Much of the hand waving about inclusivity is milquetoast at best, and empty words at worst. Simone writes "the the purported dedication of the [ALA] to safety and equity feels the same: it looks good on paper, but the lack of systemic change continues to enable harmful interactions during which those experiencing harm must pander to those enacting it".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term administrative violence was coined by legal scholar Dean Spade. It refers to how "the administration of gender norms impacts trans people's lives and how administrative systems in general are sites of production and implementation of racism, xenophobia, sexism, transphobia, homophobia, and ableism under the guise of neutrality." </a:t>
            </a:r>
          </a:p>
          <a:p>
            <a:r>
              <a:rPr lang="en-US"/>
              <a:t/>
            </a:r>
          </a:p>
          <a:p>
            <a:r>
              <a:rPr lang="en-US"/>
              <a:t>Trans/gender diverse workers are regularly harmed by administrative violence and it has made them feel distrustful of their adminsitration and colleagues both within their organizations and the field at large. They express frustration at the performative "allyship" of their administrations and colleagues. One worker wrote of seeing pronouns in email signatures as a "slap in the face" when no tangible steps have been taken towards creating a culture, policies, or procedures that take trans/gender diverse patrons and workers into account. Klein writes "I didn't need diversity and inclusion statements or transgender authors speaking at conferences when I couldn't even safely use the bathroom"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Administrative systems and policies that negatively impact trans/gender diverse people are often framed as a simple inconvenience. Spade illustrates the attutiude of administrators when they say "we shouldn't have to change how we do things, those rare people for whom our ways don't work can just individually approach us and tell us how to accommodate them". This attitude creates an environment where trans/gender diverse workers have to routinely endure persistent humiliation and discomfort at work. The only way around this is to out themselves to their administration, which can have serious consequences for the worker's career. As a result, change at the administrative level is always intiatied as a reaction to the trans/gender diverse worker.</a:t>
            </a:r>
          </a:p>
          <a:p>
            <a:r>
              <a:rPr lang="en-US"/>
              <a:t/>
            </a:r>
          </a:p>
          <a:p>
            <a:r>
              <a:rPr lang="en-US"/>
              <a:t>This type of administrative violence plays itself out in multiple ways. Wagner describes having a formal inquest conducted by their workplace related to their bathroom use that they describe as “professionally and emotionally damaging” and “the greatest trial of my career” (p. 389). Library systems routinely collect gendered data through ILSs,  employment applications, and human resource forms. This can result in patrons and workers alike to be misgendered and deadnamed through multiple interations with the library. Even in systems that allow for preferred names to be used, workers may not ask every patron if they have a preferred name, requiring trans/gender diverse patrons to out themselves in order to avoid being deadnamed while applying for a library card. Keralis (2023) posits:</a:t>
            </a:r>
          </a:p>
          <a:p>
            <a:r>
              <a:rPr lang="en-US"/>
              <a:t>:Seeing coworkers routinely assume the gender of patrons can suggest to that employee that this library is not a place where it would be wise to come out. By enforcing the library as a gendered space, library employees tacitly exclude both patrons and coworkers from fully participating in the library community (p. 286)."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have experienced the adverse impacts that these types of administrative apparatuses can inflict. As a graduate student I was nearly ejected from my program by the university’s administration due to my mismatched name and identity documents, which was only rectified after my program director stepped in. This occurred despite the fact that I had filled out paperwork, signed by a lawyer, that the school had implemented specifically for trans students that did not have updated identity documents. More recently, I discovered that I was unable to access my pension information through an online portal because the backend of the system was unable to retrieve records with an “X” gender marker. Why gender markers were even included in the backend of a pension portal is beyond me. </a:t>
            </a:r>
          </a:p>
          <a:p>
            <a:r>
              <a:rPr lang="en-US"/>
              <a:t/>
            </a:r>
          </a:p>
          <a:p>
            <a:r>
              <a:rPr lang="en-US"/>
              <a:t>At times, policies or administrative barriers are created that only apply to trans/gender diverse people, even when the situation at hand is identical. For instance, while changing my legal sex designation at almost every institution I had to fill out — and often notarize at my own expense — a plethora of paperwork. However, when changing my sex marker at one institution the person serving me mistook me as cis, assumed my sex marker had initially been misrecorded, and changed it within a few minutes without requiring any additional paperwork. The stark difference in treatment I received in a situation where I passed as cisgender, and the ease with which the institution rectified the error, was shocking to me. </a:t>
            </a:r>
          </a:p>
          <a:p>
            <a:r>
              <a:rPr lang="en-US"/>
              <a:t/>
            </a:r>
          </a:p>
          <a:p>
            <a:r>
              <a:rPr lang="en-US"/>
              <a:t>These incidents are indicative of the adverse impact of; a) collecting and utilizing unnecessary gendered data and, b) creating specific carve outs for trans/gender diverse people. Approaching transness as a difference that needs to be accommodated through a series of additional administrative processes, rather than simply addressing or removing the barriers or oppressive structures that trans/gender diverse people face, reifies the ways that transphobia is enacted by administrative processes and the undue burden and harm this causes to trans/gender diverse people. Rather than seeking further reform, institutions need to rework their policies, procedures, and systems from the ground up to remove barriers whole cloth.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Activism by library workers, both within the library and through scholarship, is only valued as long as it provides no real threat to their administrations. Within academia, as Almeida argues, activism on behalf of the worker “[remains] productive since this additional labour functions to ‘enhance the social, political and media visibility’ of the university”. Any substantive questioning of, or struggle against, the administrative apparatus or power structures in place creates an inherent risk for the worker, despite the institution’s same demand for emotional labour on behalf of the worker to remain and/or appear to be progressive or inclusive. Resultantly, trans/gender diverse library workers are forced to walk a delicate balance of providing immaterial and emotional labour in support of the institution while still ensuring that they not unsettle the status quo.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Regardless of whether the trans/gender diverse worker attempts to actively make change within their library, they are still required to perform emotional labour. Visible emotional labour can look like requesting policy chages, provicing additional support to trans/gender diverse patrons or community members, or asking for training. Invisible emotional labour can include fielding inappropriate questions or comments from coworkers and administrators, emotionally supporting colleagues and managers who are uncomfortable around trans/gender diverse people or priviliging their emotions after being misgendered or deadnamed. It can also look like having to emotionally regulate themselves after having requests denied or facing harassment, as well as staying closeted or silent out of fear of discrimination, harrassment, censure, missed opportunities, or job loss.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libary's social reproduction requires trans/gender diverse workers to assimilate to both gain and retain employment. This exists, as O'Brian posits, as a wider feature of class rule. One way that coercive assimilation is enforced is through so-called "professionalism". Professionalism codifies certain behaviours, practices, and aesthetics that are inherently gendered and class-based, and which require  the trans/gender diverse worker to conform to white,  western, patriarchal, heteronormative, and cisnormative female or male-coded aesthetics. The expectations for professionalism are both unclear and fraught. Bieraugel states “there is no real guidance for non-binary trans people on how to dress, how to act, how to ‘be professional’” (p. 299). Krahmer describes needing to remain closeted and “cross dress” in order to gain and retain employment. Gherl, notes how they had to question “how much of [their] gender performance was a result of fulfilling social expectations and how much was for [them].” </a:t>
            </a:r>
          </a:p>
          <a:p>
            <a:r>
              <a:rPr lang="en-US"/>
              <a:t/>
            </a:r>
          </a:p>
          <a:p>
            <a:r>
              <a:rPr lang="en-US"/>
              <a:t>Under neoliberalism gender and sexual diversity are only accepted on the terms of the ruling class and only when the subject; 1) assimilates, 2) does nothing to challenge the status quo, and 3) operates under a mode that is financially, politically, and/or reputationally advantageous.  As Barnard (1996) contends, neoliberalism “legitimates its rule precisely by insisting that it permits oppositional voices and identities to exist” (p. 79). As a field we know that there is a significant disparity between the predominantly white, cisgender, heterosexual, able-bodied, neurotypical librarians and the rest of us. The library workforce is currently estimated to be 83-86% white (Kendrick, 2023). Between 2009 and 2017 there was nearly no movement on recruiting and retaining librarians of colour, with an increase of less than 1% (Hulbert &amp; Kendrick, 2023). Librarians with disabilities make up an estimated 3.7-5.9% of the workforce and, as stated previously, gender diverse workers are estimated to make up 0.3-3% (Oud, 2019). It is clear that the performative, neoliberal attempts to address structural inequities in the field are failing; diversity residences, DEI initiatives or committees, milquetoast training, book displays, etc. are all largely ineffective (Morales et al., 2014). Worse, these initiatives are often pointed to as attempts by those in power that they are working to rectify these inequities, without sufficient supporting evidence.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Within librarianship, meritocracy positions itself as a method of levelling the playing field despite the unequal and significant life circumstances that must be in place to be considered a viable candidate for employment or promotion. These include student loan debt, family obligations, lack of financial resources, lack of familial or social support, intergenerational trauma, inability to relocate, unconscious bias, prejudice, discrimination, etc.</a:t>
            </a:r>
          </a:p>
          <a:p>
            <a:r>
              <a:rPr lang="en-US"/>
              <a:t/>
            </a:r>
          </a:p>
          <a:p>
            <a:r>
              <a:rPr lang="en-US"/>
              <a:t>Trans/gender diverse workers are required to overcome these significant barriers to succeed within the field and, when they do, are held up as indicators that their institutions are meritocratic and diverse.  All of the same structural barriers experienced by trans/gender diverse workers in society are replicated and reified by libraries.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neoliberal library prefers to distill the trans/gender diverse experience down to simple identity politics. Library administrations have treated us like exceptions, required uncompensated and unrecognized emotional labour, implicitly and explicitly demanded assimilation, undervalued our labour economically and systematically, paid lip service to our marginalization or outright ignored it, and enacted and weaponized administrative violence against us. The library does not engage with the ways that marginalized workers' identities directly impact their material conditions, and thus their ability to participate in the field. They do not acknowledge how their social reproduction demands the totality of the worker rather than allowing for the trans/gender diverse worker to express or produce self-realization or autonomy. The culture and administration of libraries, the slap dash and ad hoc nature of these “reforms”, harm trans/gender diverse library workers. It is imperative that libraries confront how their policies, procedures, and culture result in conditions that not only subjugate trans/gender diverse workers, but workers and patrons at large. </a:t>
            </a:r>
          </a:p>
          <a:p>
            <a:r>
              <a:rPr lang="en-US"/>
              <a:t/>
            </a:r>
          </a:p>
          <a:p>
            <a:r>
              <a:rPr lang="en-US"/>
              <a:t>Particularly during a period of rising facism and the scapegoating of trans/gender diverse people as a response to economic disparity and insecurity, the emancipation of trans/gender diverse workers is intrinsically tied to the abolition of class disparity entirely. Trans/gender diverse library workers face increasing attacks by the government, populace, and library administrations. We are currently experiencing a rapid deterioration in rights and an onslaught of hate crimes, discrimination and attempts to legally eradicate us from public life.</a:t>
            </a:r>
          </a:p>
          <a:p>
            <a:r>
              <a:rPr lang="en-US"/>
              <a:t/>
            </a:r>
          </a:p>
          <a:p>
            <a:r>
              <a:rPr lang="en-US"/>
              <a:t>This is not theoretical. I have had to take a self defense course after being screamed at on the street and on public transit, I have been denied service by the government and private businesses, my partner and I have had to seriously discuss where we would seek asylum if and when it is no longer safe for us to live here. Neoliberal “inclusion” is not enough to combat these attacks. </a:t>
            </a:r>
          </a:p>
          <a:p>
            <a:r>
              <a:rPr lang="en-US"/>
              <a:t/>
            </a:r>
          </a:p>
          <a:p>
            <a:r>
              <a:rPr lang="en-US"/>
              <a:t>I implore all of you, in this room, right now to seriously think about whether you have ever questioned any of this. Whether you have ever looked around and noticed the absence of your trans/gender diverse colleagues, whether you have thought about the signficant barriers the colleague you do have had to overcome to be there, and whether you have considered how the current political climate is impacting us. I have been warned about how speaking out about this may adversely impact my career. I beg you to start looking around and paying attention both at work and in your personal lives.</a:t>
            </a:r>
          </a:p>
          <a:p>
            <a:r>
              <a:rPr lang="en-US"/>
              <a:t/>
            </a:r>
          </a:p>
          <a:p>
            <a:r>
              <a:rPr lang="en-US"/>
              <a:t>We need actual support, we need drastic improvement to our material conditions, and we need public acknowledgement that this is happening to us. We are a significant minority and without active and vocal solidarity, we may not survive.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jpeg" Type="http://schemas.openxmlformats.org/officeDocument/2006/relationships/image"/><Relationship Id="rId9" Target="../media/image1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12" Target="../media/image21.svg" Type="http://schemas.openxmlformats.org/officeDocument/2006/relationships/image"/><Relationship Id="rId2" Target="../notesSlides/notesSlide2.xml" Type="http://schemas.openxmlformats.org/officeDocument/2006/relationships/notesSlide"/><Relationship Id="rId3" Target="../media/image1.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7.png" Type="http://schemas.openxmlformats.org/officeDocument/2006/relationships/image"/><Relationship Id="rId9" Target="../media/image1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11" Target="../media/image25.png" Type="http://schemas.openxmlformats.org/officeDocument/2006/relationships/image"/><Relationship Id="rId2" Target="../notesSlides/notesSlide3.xml" Type="http://schemas.openxmlformats.org/officeDocument/2006/relationships/notesSlide"/><Relationship Id="rId3" Target="../media/image1.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4.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5.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2" Target="../notesSlides/notesSlide6.xml" Type="http://schemas.openxmlformats.org/officeDocument/2006/relationships/notesSlide"/><Relationship Id="rId3" Target="../media/image1.jpe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7.png" Type="http://schemas.openxmlformats.org/officeDocument/2006/relationships/image"/><Relationship Id="rId9" Target="../media/image3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3.png" Type="http://schemas.openxmlformats.org/officeDocument/2006/relationships/image"/><Relationship Id="rId9" Target="../media/image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34.png" Type="http://schemas.openxmlformats.org/officeDocument/2006/relationships/image"/><Relationship Id="rId12" Target="https://www.cvilletomorrow.org/he-used-to-sneak-to-the-back-of-the-library-to-learn-about-who-he-was-now-this-trans-advocate-has-his-own-book/" TargetMode="External" Type="http://schemas.openxmlformats.org/officeDocument/2006/relationships/hyperlink"/><Relationship Id="rId13" Target="../media/image19.png" Type="http://schemas.openxmlformats.org/officeDocument/2006/relationships/image"/><Relationship Id="rId2" Target="../notesSlides/notesSlide8.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https://www.genderjustice.us/grace-v-academy-holy-angels/" TargetMode="External" Type="http://schemas.openxmlformats.org/officeDocument/2006/relationships/hyperlink"/><Relationship Id="rId2" Target="../notesSlides/notesSlide9.xml" Type="http://schemas.openxmlformats.org/officeDocument/2006/relationships/notesSlide"/><Relationship Id="rId3" Target="../media/image1.jpe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7.png" Type="http://schemas.openxmlformats.org/officeDocument/2006/relationships/image"/><Relationship Id="rId9" Target="../media/image3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10.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6.png" Type="http://schemas.openxmlformats.org/officeDocument/2006/relationships/image"/><Relationship Id="rId9"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11.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6.png" Type="http://schemas.openxmlformats.org/officeDocument/2006/relationships/image"/><Relationship Id="rId9" Target="../media/image2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12.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6.png" Type="http://schemas.openxmlformats.org/officeDocument/2006/relationships/image"/><Relationship Id="rId9" Target="../media/image2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13.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36.png" Type="http://schemas.openxmlformats.org/officeDocument/2006/relationships/image"/><Relationship Id="rId9" Target="../media/image2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jpeg" Type="http://schemas.openxmlformats.org/officeDocument/2006/relationships/image"/><Relationship Id="rId11" Target="../media/image38.png" Type="http://schemas.openxmlformats.org/officeDocument/2006/relationships/image"/><Relationship Id="rId2" Target="../notesSlides/notesSlide14.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jpeg" Type="http://schemas.openxmlformats.org/officeDocument/2006/relationships/image"/><Relationship Id="rId11" Target="../media/image38.png" Type="http://schemas.openxmlformats.org/officeDocument/2006/relationships/image"/><Relationship Id="rId2" Target="../notesSlides/notesSlide15.xml" Type="http://schemas.openxmlformats.org/officeDocument/2006/relationships/notesSlide"/><Relationship Id="rId3" Target="../media/image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2" Target="../notesSlides/notesSlide16.xml" Type="http://schemas.openxmlformats.org/officeDocument/2006/relationships/notesSlide"/><Relationship Id="rId3" Target="../media/image1.jpe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7.png" Type="http://schemas.openxmlformats.org/officeDocument/2006/relationships/image"/><Relationship Id="rId9" Target="../media/image3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2" Target="../notesSlides/notesSlide17.xml" Type="http://schemas.openxmlformats.org/officeDocument/2006/relationships/notesSlide"/><Relationship Id="rId3" Target="../media/image1.jpe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7.png" Type="http://schemas.openxmlformats.org/officeDocument/2006/relationships/image"/><Relationship Id="rId9" Target="../media/image3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2.pn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076008" y="-1075886"/>
            <a:ext cx="15102611" cy="14114076"/>
          </a:xfrm>
          <a:custGeom>
            <a:avLst/>
            <a:gdLst/>
            <a:ahLst/>
            <a:cxnLst/>
            <a:rect r="r" b="b" t="t" l="l"/>
            <a:pathLst>
              <a:path h="14114076" w="15102611">
                <a:moveTo>
                  <a:pt x="0" y="0"/>
                </a:moveTo>
                <a:lnTo>
                  <a:pt x="15102611" y="0"/>
                </a:lnTo>
                <a:lnTo>
                  <a:pt x="15102611" y="14114076"/>
                </a:lnTo>
                <a:lnTo>
                  <a:pt x="0" y="1411407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8571324" y="869257"/>
            <a:ext cx="3455279" cy="3661223"/>
          </a:xfrm>
          <a:custGeom>
            <a:avLst/>
            <a:gdLst/>
            <a:ahLst/>
            <a:cxnLst/>
            <a:rect r="r" b="b" t="t" l="l"/>
            <a:pathLst>
              <a:path h="3661223" w="3455279">
                <a:moveTo>
                  <a:pt x="0" y="0"/>
                </a:moveTo>
                <a:lnTo>
                  <a:pt x="3455279" y="0"/>
                </a:lnTo>
                <a:lnTo>
                  <a:pt x="3455279" y="3661224"/>
                </a:lnTo>
                <a:lnTo>
                  <a:pt x="0" y="36612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786374" y="1592766"/>
            <a:ext cx="11074795" cy="2542158"/>
          </a:xfrm>
          <a:prstGeom prst="rect">
            <a:avLst/>
          </a:prstGeom>
        </p:spPr>
        <p:txBody>
          <a:bodyPr anchor="t" rtlCol="false" tIns="0" lIns="0" bIns="0" rIns="0">
            <a:spAutoFit/>
          </a:bodyPr>
          <a:lstStyle/>
          <a:p>
            <a:pPr algn="l">
              <a:lnSpc>
                <a:spcPts val="10044"/>
              </a:lnSpc>
            </a:pPr>
            <a:r>
              <a:rPr lang="en-US" sz="8301">
                <a:solidFill>
                  <a:srgbClr val="191919"/>
                </a:solidFill>
                <a:latin typeface="Brixton Sans Outline"/>
                <a:ea typeface="Brixton Sans Outline"/>
                <a:cs typeface="Brixton Sans Outline"/>
                <a:sym typeface="Brixton Sans Outline"/>
              </a:rPr>
              <a:t>Abstract, Immaterial, Emotional, Undervalued:</a:t>
            </a:r>
          </a:p>
        </p:txBody>
      </p:sp>
      <p:sp>
        <p:nvSpPr>
          <p:cNvPr name="Freeform 6" id="6"/>
          <p:cNvSpPr/>
          <p:nvPr/>
        </p:nvSpPr>
        <p:spPr>
          <a:xfrm flipH="false" flipV="false" rot="-10626373">
            <a:off x="11742216" y="-689023"/>
            <a:ext cx="7045449" cy="3927838"/>
          </a:xfrm>
          <a:custGeom>
            <a:avLst/>
            <a:gdLst/>
            <a:ahLst/>
            <a:cxnLst/>
            <a:rect r="r" b="b" t="t" l="l"/>
            <a:pathLst>
              <a:path h="3927838" w="7045449">
                <a:moveTo>
                  <a:pt x="0" y="0"/>
                </a:moveTo>
                <a:lnTo>
                  <a:pt x="7045449" y="0"/>
                </a:lnTo>
                <a:lnTo>
                  <a:pt x="7045449" y="3927837"/>
                </a:lnTo>
                <a:lnTo>
                  <a:pt x="0" y="3927837"/>
                </a:lnTo>
                <a:lnTo>
                  <a:pt x="0" y="0"/>
                </a:lnTo>
                <a:close/>
              </a:path>
            </a:pathLst>
          </a:custGeom>
          <a:blipFill>
            <a:blip r:embed="rId7"/>
            <a:stretch>
              <a:fillRect l="0" t="0" r="0" b="0"/>
            </a:stretch>
          </a:blipFill>
        </p:spPr>
      </p:sp>
      <p:sp>
        <p:nvSpPr>
          <p:cNvPr name="TextBox 7" id="7"/>
          <p:cNvSpPr txBox="true"/>
          <p:nvPr/>
        </p:nvSpPr>
        <p:spPr>
          <a:xfrm rot="0">
            <a:off x="1028700" y="4207132"/>
            <a:ext cx="8819852" cy="3898433"/>
          </a:xfrm>
          <a:prstGeom prst="rect">
            <a:avLst/>
          </a:prstGeom>
        </p:spPr>
        <p:txBody>
          <a:bodyPr anchor="t" rtlCol="false" tIns="0" lIns="0" bIns="0" rIns="0">
            <a:spAutoFit/>
          </a:bodyPr>
          <a:lstStyle/>
          <a:p>
            <a:pPr algn="ctr">
              <a:lnSpc>
                <a:spcPts val="10350"/>
              </a:lnSpc>
              <a:spcBef>
                <a:spcPct val="0"/>
              </a:spcBef>
            </a:pPr>
            <a:r>
              <a:rPr lang="en-US" sz="7393">
                <a:solidFill>
                  <a:srgbClr val="191919"/>
                </a:solidFill>
                <a:latin typeface="Bellota"/>
                <a:ea typeface="Bellota"/>
                <a:cs typeface="Bellota"/>
                <a:sym typeface="Bellota"/>
              </a:rPr>
              <a:t>Interrogating Trans and Gender Diverse Labour in Libraries</a:t>
            </a:r>
          </a:p>
        </p:txBody>
      </p:sp>
      <p:sp>
        <p:nvSpPr>
          <p:cNvPr name="TextBox 8" id="8"/>
          <p:cNvSpPr txBox="true"/>
          <p:nvPr/>
        </p:nvSpPr>
        <p:spPr>
          <a:xfrm rot="0">
            <a:off x="3683656" y="8615809"/>
            <a:ext cx="3509939" cy="642491"/>
          </a:xfrm>
          <a:prstGeom prst="rect">
            <a:avLst/>
          </a:prstGeom>
        </p:spPr>
        <p:txBody>
          <a:bodyPr anchor="t" rtlCol="false" tIns="0" lIns="0" bIns="0" rIns="0">
            <a:spAutoFit/>
          </a:bodyPr>
          <a:lstStyle/>
          <a:p>
            <a:pPr algn="ctr">
              <a:lnSpc>
                <a:spcPts val="4962"/>
              </a:lnSpc>
            </a:pPr>
            <a:r>
              <a:rPr lang="en-US" sz="4101">
                <a:solidFill>
                  <a:srgbClr val="191919"/>
                </a:solidFill>
                <a:latin typeface="Brixton Sans Outline"/>
                <a:ea typeface="Brixton Sans Outline"/>
                <a:cs typeface="Brixton Sans Outline"/>
                <a:sym typeface="Brixton Sans Outline"/>
              </a:rPr>
              <a:t>CAPAL 2025</a:t>
            </a:r>
          </a:p>
        </p:txBody>
      </p:sp>
      <p:grpSp>
        <p:nvGrpSpPr>
          <p:cNvPr name="Group 9" id="9"/>
          <p:cNvGrpSpPr>
            <a:grpSpLocks noChangeAspect="true"/>
          </p:cNvGrpSpPr>
          <p:nvPr/>
        </p:nvGrpSpPr>
        <p:grpSpPr>
          <a:xfrm rot="0">
            <a:off x="10298963" y="1274895"/>
            <a:ext cx="7943844" cy="7646484"/>
            <a:chOff x="0" y="0"/>
            <a:chExt cx="4559807" cy="4389120"/>
          </a:xfrm>
        </p:grpSpPr>
        <p:sp>
          <p:nvSpPr>
            <p:cNvPr name="Freeform 10" id="10"/>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11" id="11"/>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35456" t="0" r="-35456" b="0"/>
              </a:stretch>
            </a:blipFill>
          </p:spPr>
        </p:sp>
      </p:grpSp>
      <p:sp>
        <p:nvSpPr>
          <p:cNvPr name="Freeform 12" id="12"/>
          <p:cNvSpPr/>
          <p:nvPr/>
        </p:nvSpPr>
        <p:spPr>
          <a:xfrm flipH="false" flipV="false" rot="1170845">
            <a:off x="10727877" y="7374720"/>
            <a:ext cx="3054653" cy="3093319"/>
          </a:xfrm>
          <a:custGeom>
            <a:avLst/>
            <a:gdLst/>
            <a:ahLst/>
            <a:cxnLst/>
            <a:rect r="r" b="b" t="t" l="l"/>
            <a:pathLst>
              <a:path h="3093319" w="3054653">
                <a:moveTo>
                  <a:pt x="0" y="0"/>
                </a:moveTo>
                <a:lnTo>
                  <a:pt x="3054652" y="0"/>
                </a:lnTo>
                <a:lnTo>
                  <a:pt x="3054652" y="3093319"/>
                </a:lnTo>
                <a:lnTo>
                  <a:pt x="0" y="3093319"/>
                </a:lnTo>
                <a:lnTo>
                  <a:pt x="0" y="0"/>
                </a:lnTo>
                <a:close/>
              </a:path>
            </a:pathLst>
          </a:custGeom>
          <a:blipFill>
            <a:blip r:embed="rId10"/>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5250205">
            <a:off x="-293778" y="-453530"/>
            <a:ext cx="9695419" cy="10034069"/>
          </a:xfrm>
          <a:custGeom>
            <a:avLst/>
            <a:gdLst/>
            <a:ahLst/>
            <a:cxnLst/>
            <a:rect r="r" b="b" t="t" l="l"/>
            <a:pathLst>
              <a:path h="10034069" w="9695419">
                <a:moveTo>
                  <a:pt x="0" y="0"/>
                </a:moveTo>
                <a:lnTo>
                  <a:pt x="9695419" y="0"/>
                </a:lnTo>
                <a:lnTo>
                  <a:pt x="9695419" y="10034068"/>
                </a:lnTo>
                <a:lnTo>
                  <a:pt x="0" y="1003406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083542" y="3769776"/>
            <a:ext cx="7020870" cy="6637540"/>
          </a:xfrm>
          <a:custGeom>
            <a:avLst/>
            <a:gdLst/>
            <a:ahLst/>
            <a:cxnLst/>
            <a:rect r="r" b="b" t="t" l="l"/>
            <a:pathLst>
              <a:path h="6637540" w="7020870">
                <a:moveTo>
                  <a:pt x="0" y="0"/>
                </a:moveTo>
                <a:lnTo>
                  <a:pt x="7020870" y="0"/>
                </a:lnTo>
                <a:lnTo>
                  <a:pt x="7020870" y="6637540"/>
                </a:lnTo>
                <a:lnTo>
                  <a:pt x="0" y="66375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400759" y="399721"/>
            <a:ext cx="6858541" cy="7273895"/>
            <a:chOff x="0" y="0"/>
            <a:chExt cx="5987402" cy="6350000"/>
          </a:xfrm>
        </p:grpSpPr>
        <p:sp>
          <p:nvSpPr>
            <p:cNvPr name="Freeform 6" id="6"/>
            <p:cNvSpPr/>
            <p:nvPr/>
          </p:nvSpPr>
          <p:spPr>
            <a:xfrm flipH="false" flipV="false" rot="0">
              <a:off x="-7658" y="-23406"/>
              <a:ext cx="6002185" cy="6381750"/>
            </a:xfrm>
            <a:custGeom>
              <a:avLst/>
              <a:gdLst/>
              <a:ahLst/>
              <a:cxnLst/>
              <a:rect r="r" b="b" t="t" l="l"/>
              <a:pathLst>
                <a:path h="6381750" w="6002185">
                  <a:moveTo>
                    <a:pt x="3295574" y="1148778"/>
                  </a:moveTo>
                  <a:cubicBezTo>
                    <a:pt x="3251035" y="1092784"/>
                    <a:pt x="3206496" y="1036790"/>
                    <a:pt x="3161970" y="980783"/>
                  </a:cubicBezTo>
                  <a:cubicBezTo>
                    <a:pt x="2992742" y="767994"/>
                    <a:pt x="2822079" y="553733"/>
                    <a:pt x="2614930" y="377647"/>
                  </a:cubicBezTo>
                  <a:cubicBezTo>
                    <a:pt x="2407780" y="201562"/>
                    <a:pt x="2159254" y="64071"/>
                    <a:pt x="1889379" y="31153"/>
                  </a:cubicBezTo>
                  <a:cubicBezTo>
                    <a:pt x="1633931" y="0"/>
                    <a:pt x="1372514" y="64859"/>
                    <a:pt x="1144943" y="185013"/>
                  </a:cubicBezTo>
                  <a:cubicBezTo>
                    <a:pt x="917372" y="305168"/>
                    <a:pt x="721385" y="478384"/>
                    <a:pt x="548741" y="669214"/>
                  </a:cubicBezTo>
                  <a:cubicBezTo>
                    <a:pt x="273609" y="973315"/>
                    <a:pt x="46736" y="1343203"/>
                    <a:pt x="11849" y="1751800"/>
                  </a:cubicBezTo>
                  <a:cubicBezTo>
                    <a:pt x="0" y="1890623"/>
                    <a:pt x="11481" y="2034375"/>
                    <a:pt x="69139" y="2161222"/>
                  </a:cubicBezTo>
                  <a:cubicBezTo>
                    <a:pt x="191046" y="2429396"/>
                    <a:pt x="485292" y="2566759"/>
                    <a:pt x="756298" y="2682227"/>
                  </a:cubicBezTo>
                  <a:cubicBezTo>
                    <a:pt x="397916" y="3059506"/>
                    <a:pt x="182194" y="3668217"/>
                    <a:pt x="188277" y="4188536"/>
                  </a:cubicBezTo>
                  <a:cubicBezTo>
                    <a:pt x="194361" y="4708855"/>
                    <a:pt x="410477" y="5223751"/>
                    <a:pt x="777583" y="5592534"/>
                  </a:cubicBezTo>
                  <a:cubicBezTo>
                    <a:pt x="953198" y="5768962"/>
                    <a:pt x="1159700" y="5911380"/>
                    <a:pt x="1369720" y="6045022"/>
                  </a:cubicBezTo>
                  <a:cubicBezTo>
                    <a:pt x="1527137" y="6145187"/>
                    <a:pt x="1689049" y="6241872"/>
                    <a:pt x="1866443" y="6299708"/>
                  </a:cubicBezTo>
                  <a:cubicBezTo>
                    <a:pt x="2109076" y="6378816"/>
                    <a:pt x="2369833" y="6381750"/>
                    <a:pt x="2624506" y="6365443"/>
                  </a:cubicBezTo>
                  <a:cubicBezTo>
                    <a:pt x="3557498" y="6305740"/>
                    <a:pt x="4517047" y="5962307"/>
                    <a:pt x="5102009" y="5233022"/>
                  </a:cubicBezTo>
                  <a:cubicBezTo>
                    <a:pt x="5293919" y="4993754"/>
                    <a:pt x="5439727" y="4721111"/>
                    <a:pt x="5572645" y="4444682"/>
                  </a:cubicBezTo>
                  <a:cubicBezTo>
                    <a:pt x="5792889" y="3986619"/>
                    <a:pt x="5983808" y="3499980"/>
                    <a:pt x="5994577" y="2991841"/>
                  </a:cubicBezTo>
                  <a:cubicBezTo>
                    <a:pt x="6002185" y="2633180"/>
                    <a:pt x="5919355" y="2278202"/>
                    <a:pt x="5808611" y="1936991"/>
                  </a:cubicBezTo>
                  <a:cubicBezTo>
                    <a:pt x="5714403" y="1646733"/>
                    <a:pt x="5594794" y="1355433"/>
                    <a:pt x="5383669" y="1135088"/>
                  </a:cubicBezTo>
                  <a:cubicBezTo>
                    <a:pt x="5213362" y="957351"/>
                    <a:pt x="4992510" y="835774"/>
                    <a:pt x="4765065" y="741616"/>
                  </a:cubicBezTo>
                  <a:cubicBezTo>
                    <a:pt x="4505680" y="634238"/>
                    <a:pt x="4223436" y="558292"/>
                    <a:pt x="3945547" y="598106"/>
                  </a:cubicBezTo>
                  <a:cubicBezTo>
                    <a:pt x="3667658" y="637946"/>
                    <a:pt x="3383178" y="882078"/>
                    <a:pt x="3295574" y="1148778"/>
                  </a:cubicBezTo>
                  <a:close/>
                </a:path>
              </a:pathLst>
            </a:custGeom>
            <a:blipFill>
              <a:blip r:embed="rId8"/>
              <a:stretch>
                <a:fillRect l="-20703" t="0" r="-20703" b="0"/>
              </a:stretch>
            </a:blipFill>
          </p:spPr>
        </p:sp>
      </p:grpSp>
      <p:sp>
        <p:nvSpPr>
          <p:cNvPr name="Freeform 7" id="7"/>
          <p:cNvSpPr/>
          <p:nvPr/>
        </p:nvSpPr>
        <p:spPr>
          <a:xfrm flipH="false" flipV="false" rot="-284813">
            <a:off x="13705698" y="5987208"/>
            <a:ext cx="3860967" cy="2607295"/>
          </a:xfrm>
          <a:custGeom>
            <a:avLst/>
            <a:gdLst/>
            <a:ahLst/>
            <a:cxnLst/>
            <a:rect r="r" b="b" t="t" l="l"/>
            <a:pathLst>
              <a:path h="2607295" w="3860967">
                <a:moveTo>
                  <a:pt x="0" y="0"/>
                </a:moveTo>
                <a:lnTo>
                  <a:pt x="3860966" y="0"/>
                </a:lnTo>
                <a:lnTo>
                  <a:pt x="3860966" y="2607295"/>
                </a:lnTo>
                <a:lnTo>
                  <a:pt x="0" y="2607295"/>
                </a:lnTo>
                <a:lnTo>
                  <a:pt x="0" y="0"/>
                </a:lnTo>
                <a:close/>
              </a:path>
            </a:pathLst>
          </a:custGeom>
          <a:blipFill>
            <a:blip r:embed="rId9"/>
            <a:stretch>
              <a:fillRect l="0" t="0" r="0" b="0"/>
            </a:stretch>
          </a:blipFill>
        </p:spPr>
      </p:sp>
      <p:sp>
        <p:nvSpPr>
          <p:cNvPr name="TextBox 8" id="8"/>
          <p:cNvSpPr txBox="true"/>
          <p:nvPr/>
        </p:nvSpPr>
        <p:spPr>
          <a:xfrm rot="0">
            <a:off x="370946" y="2464339"/>
            <a:ext cx="8794284" cy="1847850"/>
          </a:xfrm>
          <a:prstGeom prst="rect">
            <a:avLst/>
          </a:prstGeom>
        </p:spPr>
        <p:txBody>
          <a:bodyPr anchor="t" rtlCol="false" tIns="0" lIns="0" bIns="0" rIns="0">
            <a:spAutoFit/>
          </a:bodyPr>
          <a:lstStyle/>
          <a:p>
            <a:pPr algn="ctr">
              <a:lnSpc>
                <a:spcPts val="14400"/>
              </a:lnSpc>
            </a:pPr>
            <a:r>
              <a:rPr lang="en-US" sz="12000">
                <a:solidFill>
                  <a:srgbClr val="191919"/>
                </a:solidFill>
                <a:latin typeface="Brixton Sans Outline"/>
                <a:ea typeface="Brixton Sans Outline"/>
                <a:cs typeface="Brixton Sans Outline"/>
                <a:sym typeface="Brixton Sans Outline"/>
              </a:rPr>
              <a:t>Who Am I?</a:t>
            </a:r>
          </a:p>
        </p:txBody>
      </p:sp>
      <p:sp>
        <p:nvSpPr>
          <p:cNvPr name="TextBox 9" id="9"/>
          <p:cNvSpPr txBox="true"/>
          <p:nvPr/>
        </p:nvSpPr>
        <p:spPr>
          <a:xfrm rot="0">
            <a:off x="1148412" y="4274089"/>
            <a:ext cx="6811039" cy="2279650"/>
          </a:xfrm>
          <a:prstGeom prst="rect">
            <a:avLst/>
          </a:prstGeom>
        </p:spPr>
        <p:txBody>
          <a:bodyPr anchor="t" rtlCol="false" tIns="0" lIns="0" bIns="0" rIns="0">
            <a:spAutoFit/>
          </a:bodyPr>
          <a:lstStyle/>
          <a:p>
            <a:pPr algn="l" marL="755651" indent="-377825" lvl="1">
              <a:lnSpc>
                <a:spcPts val="4550"/>
              </a:lnSpc>
              <a:buFont typeface="Arial"/>
              <a:buChar char="•"/>
            </a:pPr>
            <a:r>
              <a:rPr lang="en-US" sz="3500">
                <a:solidFill>
                  <a:srgbClr val="1F2C33"/>
                </a:solidFill>
                <a:latin typeface="Bellota"/>
                <a:ea typeface="Bellota"/>
                <a:cs typeface="Bellota"/>
                <a:sym typeface="Bellota"/>
              </a:rPr>
              <a:t>Agender, transmasculine</a:t>
            </a:r>
          </a:p>
          <a:p>
            <a:pPr algn="l" marL="755651" indent="-377825" lvl="1">
              <a:lnSpc>
                <a:spcPts val="4550"/>
              </a:lnSpc>
              <a:buFont typeface="Arial"/>
              <a:buChar char="•"/>
            </a:pPr>
            <a:r>
              <a:rPr lang="en-US" sz="3500">
                <a:solidFill>
                  <a:srgbClr val="1F2C33"/>
                </a:solidFill>
                <a:latin typeface="Bellota"/>
                <a:ea typeface="Bellota"/>
                <a:cs typeface="Bellota"/>
                <a:sym typeface="Bellota"/>
              </a:rPr>
              <a:t>Queer</a:t>
            </a:r>
          </a:p>
          <a:p>
            <a:pPr algn="l" marL="755651" indent="-377825" lvl="1">
              <a:lnSpc>
                <a:spcPts val="4550"/>
              </a:lnSpc>
              <a:buFont typeface="Arial"/>
              <a:buChar char="•"/>
            </a:pPr>
            <a:r>
              <a:rPr lang="en-US" sz="3500">
                <a:solidFill>
                  <a:srgbClr val="1F2C33"/>
                </a:solidFill>
                <a:latin typeface="Bellota"/>
                <a:ea typeface="Bellota"/>
                <a:cs typeface="Bellota"/>
                <a:sym typeface="Bellota"/>
              </a:rPr>
              <a:t>Autistic, invisibly disabled</a:t>
            </a:r>
          </a:p>
          <a:p>
            <a:pPr algn="l" marL="755651" indent="-377825" lvl="1">
              <a:lnSpc>
                <a:spcPts val="4550"/>
              </a:lnSpc>
              <a:buFont typeface="Arial"/>
              <a:buChar char="•"/>
            </a:pPr>
            <a:r>
              <a:rPr lang="en-US" sz="3500">
                <a:solidFill>
                  <a:srgbClr val="1F2C33"/>
                </a:solidFill>
                <a:latin typeface="Bellota"/>
                <a:ea typeface="Bellota"/>
                <a:cs typeface="Bellota"/>
                <a:sym typeface="Bellota"/>
              </a:rPr>
              <a:t>White settler</a:t>
            </a:r>
          </a:p>
        </p:txBody>
      </p:sp>
      <p:sp>
        <p:nvSpPr>
          <p:cNvPr name="TextBox 10" id="10"/>
          <p:cNvSpPr txBox="true"/>
          <p:nvPr/>
        </p:nvSpPr>
        <p:spPr>
          <a:xfrm rot="0">
            <a:off x="6316418" y="6390800"/>
            <a:ext cx="5296059" cy="1771537"/>
          </a:xfrm>
          <a:prstGeom prst="rect">
            <a:avLst/>
          </a:prstGeom>
        </p:spPr>
        <p:txBody>
          <a:bodyPr anchor="t" rtlCol="false" tIns="0" lIns="0" bIns="0" rIns="0">
            <a:spAutoFit/>
          </a:bodyPr>
          <a:lstStyle/>
          <a:p>
            <a:pPr algn="ctr">
              <a:lnSpc>
                <a:spcPts val="3537"/>
              </a:lnSpc>
            </a:pPr>
            <a:r>
              <a:rPr lang="en-US" sz="2721">
                <a:solidFill>
                  <a:srgbClr val="1F2C33"/>
                </a:solidFill>
                <a:latin typeface="Bellota"/>
                <a:ea typeface="Bellota"/>
                <a:cs typeface="Bellota"/>
                <a:sym typeface="Bellota"/>
              </a:rPr>
              <a:t>Magnus Berg (they/he)</a:t>
            </a:r>
          </a:p>
          <a:p>
            <a:pPr algn="ctr">
              <a:lnSpc>
                <a:spcPts val="3537"/>
              </a:lnSpc>
            </a:pPr>
            <a:r>
              <a:rPr lang="en-US" sz="2721">
                <a:solidFill>
                  <a:srgbClr val="1F2C33"/>
                </a:solidFill>
                <a:latin typeface="Bellota"/>
                <a:ea typeface="Bellota"/>
                <a:cs typeface="Bellota"/>
                <a:sym typeface="Bellota"/>
              </a:rPr>
              <a:t>Digital Scholarship Librarian</a:t>
            </a:r>
          </a:p>
          <a:p>
            <a:pPr algn="ctr">
              <a:lnSpc>
                <a:spcPts val="3537"/>
              </a:lnSpc>
            </a:pPr>
            <a:r>
              <a:rPr lang="en-US" sz="2721">
                <a:solidFill>
                  <a:srgbClr val="1F2C33"/>
                </a:solidFill>
                <a:latin typeface="Bellota"/>
                <a:ea typeface="Bellota"/>
                <a:cs typeface="Bellota"/>
                <a:sym typeface="Bellota"/>
              </a:rPr>
              <a:t>University of Toronto, Mississauga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0">
            <a:off x="15367777" y="7403197"/>
            <a:ext cx="2294039" cy="2430770"/>
          </a:xfrm>
          <a:custGeom>
            <a:avLst/>
            <a:gdLst/>
            <a:ahLst/>
            <a:cxnLst/>
            <a:rect r="r" b="b" t="t" l="l"/>
            <a:pathLst>
              <a:path h="2430770" w="2294039">
                <a:moveTo>
                  <a:pt x="0" y="0"/>
                </a:moveTo>
                <a:lnTo>
                  <a:pt x="2294039" y="0"/>
                </a:lnTo>
                <a:lnTo>
                  <a:pt x="2294039" y="2430770"/>
                </a:lnTo>
                <a:lnTo>
                  <a:pt x="0" y="24307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a:grpSpLocks noChangeAspect="true"/>
          </p:cNvGrpSpPr>
          <p:nvPr/>
        </p:nvGrpSpPr>
        <p:grpSpPr>
          <a:xfrm rot="0">
            <a:off x="10583560" y="1028700"/>
            <a:ext cx="7078255" cy="6813296"/>
            <a:chOff x="0" y="0"/>
            <a:chExt cx="4559807" cy="4389120"/>
          </a:xfrm>
        </p:grpSpPr>
        <p:sp>
          <p:nvSpPr>
            <p:cNvPr name="Freeform 6" id="6"/>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7" id="7"/>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22104" t="0" r="-22104" b="0"/>
              </a:stretch>
            </a:blipFill>
          </p:spPr>
        </p:sp>
      </p:grpSp>
      <p:sp>
        <p:nvSpPr>
          <p:cNvPr name="Freeform 8" id="8"/>
          <p:cNvSpPr/>
          <p:nvPr/>
        </p:nvSpPr>
        <p:spPr>
          <a:xfrm flipH="false" flipV="false" rot="-10635252">
            <a:off x="10649607" y="7484277"/>
            <a:ext cx="3430068" cy="1877962"/>
          </a:xfrm>
          <a:custGeom>
            <a:avLst/>
            <a:gdLst/>
            <a:ahLst/>
            <a:cxnLst/>
            <a:rect r="r" b="b" t="t" l="l"/>
            <a:pathLst>
              <a:path h="1877962" w="3430068">
                <a:moveTo>
                  <a:pt x="0" y="0"/>
                </a:moveTo>
                <a:lnTo>
                  <a:pt x="3430068" y="0"/>
                </a:lnTo>
                <a:lnTo>
                  <a:pt x="3430068" y="1877962"/>
                </a:lnTo>
                <a:lnTo>
                  <a:pt x="0" y="1877962"/>
                </a:lnTo>
                <a:lnTo>
                  <a:pt x="0" y="0"/>
                </a:lnTo>
                <a:close/>
              </a:path>
            </a:pathLst>
          </a:custGeom>
          <a:blipFill>
            <a:blip r:embed="rId10"/>
            <a:stretch>
              <a:fillRect l="0" t="0" r="0" b="0"/>
            </a:stretch>
          </a:blipFill>
        </p:spPr>
      </p:sp>
      <p:sp>
        <p:nvSpPr>
          <p:cNvPr name="TextBox 9" id="9"/>
          <p:cNvSpPr txBox="true"/>
          <p:nvPr/>
        </p:nvSpPr>
        <p:spPr>
          <a:xfrm rot="0">
            <a:off x="1246627" y="665378"/>
            <a:ext cx="7025670" cy="1700333"/>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What This Presentation is Not</a:t>
            </a:r>
          </a:p>
        </p:txBody>
      </p:sp>
      <p:sp>
        <p:nvSpPr>
          <p:cNvPr name="TextBox 10" id="10"/>
          <p:cNvSpPr txBox="true"/>
          <p:nvPr/>
        </p:nvSpPr>
        <p:spPr>
          <a:xfrm rot="0">
            <a:off x="1028700" y="2327611"/>
            <a:ext cx="7918885" cy="29108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A trans 101 session</a:t>
            </a:r>
          </a:p>
          <a:p>
            <a:pPr algn="l" marL="518160" indent="-259080" lvl="1">
              <a:lnSpc>
                <a:spcPts val="3359"/>
              </a:lnSpc>
              <a:buFont typeface="Arial"/>
              <a:buChar char="•"/>
            </a:pPr>
            <a:r>
              <a:rPr lang="en-US" sz="2400">
                <a:solidFill>
                  <a:srgbClr val="000000"/>
                </a:solidFill>
                <a:latin typeface="Nunito"/>
                <a:ea typeface="Nunito"/>
                <a:cs typeface="Nunito"/>
                <a:sym typeface="Nunito"/>
              </a:rPr>
              <a:t>An examination of DEI intiatives in libraries</a:t>
            </a:r>
          </a:p>
          <a:p>
            <a:pPr algn="l" marL="518160" indent="-259080" lvl="1">
              <a:lnSpc>
                <a:spcPts val="3359"/>
              </a:lnSpc>
              <a:buFont typeface="Arial"/>
              <a:buChar char="•"/>
            </a:pPr>
            <a:r>
              <a:rPr lang="en-US" sz="2400">
                <a:solidFill>
                  <a:srgbClr val="000000"/>
                </a:solidFill>
                <a:latin typeface="Nunito"/>
                <a:ea typeface="Nunito"/>
                <a:cs typeface="Nunito"/>
                <a:sym typeface="Nunito"/>
              </a:rPr>
              <a:t>Providing recommendations on how libraries can be “inclusive”</a:t>
            </a:r>
          </a:p>
          <a:p>
            <a:pPr algn="l" marL="518160" indent="-259080" lvl="1">
              <a:lnSpc>
                <a:spcPts val="3359"/>
              </a:lnSpc>
              <a:buFont typeface="Arial"/>
              <a:buChar char="•"/>
            </a:pPr>
            <a:r>
              <a:rPr lang="en-US" sz="2400">
                <a:solidFill>
                  <a:srgbClr val="000000"/>
                </a:solidFill>
                <a:latin typeface="Nunito"/>
                <a:ea typeface="Nunito"/>
                <a:cs typeface="Nunito"/>
                <a:sym typeface="Nunito"/>
              </a:rPr>
              <a:t>Examining the experiences of trans/gender diverse patrons, except as how they relate to trans/gender diverse labour</a:t>
            </a:r>
          </a:p>
        </p:txBody>
      </p:sp>
      <p:sp>
        <p:nvSpPr>
          <p:cNvPr name="Freeform 11" id="11"/>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2" id="12"/>
          <p:cNvSpPr txBox="true"/>
          <p:nvPr/>
        </p:nvSpPr>
        <p:spPr>
          <a:xfrm rot="0">
            <a:off x="1125725" y="5479432"/>
            <a:ext cx="8018275"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What This Presentation Is</a:t>
            </a:r>
          </a:p>
        </p:txBody>
      </p:sp>
      <p:sp>
        <p:nvSpPr>
          <p:cNvPr name="TextBox 13" id="13"/>
          <p:cNvSpPr txBox="true"/>
          <p:nvPr/>
        </p:nvSpPr>
        <p:spPr>
          <a:xfrm rot="0">
            <a:off x="1246627" y="6532480"/>
            <a:ext cx="8565583" cy="29108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An indictment of library administrations and leadership</a:t>
            </a:r>
          </a:p>
          <a:p>
            <a:pPr algn="l" marL="518160" indent="-259080" lvl="1">
              <a:lnSpc>
                <a:spcPts val="3359"/>
              </a:lnSpc>
              <a:buFont typeface="Arial"/>
              <a:buChar char="•"/>
            </a:pPr>
            <a:r>
              <a:rPr lang="en-US" sz="2400">
                <a:solidFill>
                  <a:srgbClr val="000000"/>
                </a:solidFill>
                <a:latin typeface="Nunito"/>
                <a:ea typeface="Nunito"/>
                <a:cs typeface="Nunito"/>
                <a:sym typeface="Nunito"/>
              </a:rPr>
              <a:t>A critical examination of how trans/gender diverse library workers are marginalized, subjugated, exploited, and expected to assimilate</a:t>
            </a:r>
          </a:p>
          <a:p>
            <a:pPr algn="l" marL="518160" indent="-259080" lvl="1">
              <a:lnSpc>
                <a:spcPts val="3359"/>
              </a:lnSpc>
              <a:buFont typeface="Arial"/>
              <a:buChar char="•"/>
            </a:pPr>
            <a:r>
              <a:rPr lang="en-US" sz="2400">
                <a:solidFill>
                  <a:srgbClr val="000000"/>
                </a:solidFill>
                <a:latin typeface="Nunito"/>
                <a:ea typeface="Nunito"/>
                <a:cs typeface="Nunito"/>
                <a:sym typeface="Nunito"/>
              </a:rPr>
              <a:t>An opportunity to reflect on how you and your library approach and treat trans/gender diverse colleagues and employees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0">
            <a:off x="15367777" y="7403197"/>
            <a:ext cx="2294039" cy="2430770"/>
          </a:xfrm>
          <a:custGeom>
            <a:avLst/>
            <a:gdLst/>
            <a:ahLst/>
            <a:cxnLst/>
            <a:rect r="r" b="b" t="t" l="l"/>
            <a:pathLst>
              <a:path h="2430770" w="2294039">
                <a:moveTo>
                  <a:pt x="0" y="0"/>
                </a:moveTo>
                <a:lnTo>
                  <a:pt x="2294039" y="0"/>
                </a:lnTo>
                <a:lnTo>
                  <a:pt x="2294039" y="2430770"/>
                </a:lnTo>
                <a:lnTo>
                  <a:pt x="0" y="24307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344529" y="1710726"/>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My Framework</a:t>
            </a:r>
          </a:p>
        </p:txBody>
      </p:sp>
      <p:sp>
        <p:nvSpPr>
          <p:cNvPr name="TextBox 6" id="6"/>
          <p:cNvSpPr txBox="true"/>
          <p:nvPr/>
        </p:nvSpPr>
        <p:spPr>
          <a:xfrm rot="0">
            <a:off x="1344529" y="3062104"/>
            <a:ext cx="8569846" cy="5210175"/>
          </a:xfrm>
          <a:prstGeom prst="rect">
            <a:avLst/>
          </a:prstGeom>
        </p:spPr>
        <p:txBody>
          <a:bodyPr anchor="t" rtlCol="false" tIns="0" lIns="0" bIns="0" rIns="0">
            <a:spAutoFit/>
          </a:bodyPr>
          <a:lstStyle/>
          <a:p>
            <a:pPr algn="l">
              <a:lnSpc>
                <a:spcPts val="4199"/>
              </a:lnSpc>
            </a:pPr>
            <a:r>
              <a:rPr lang="en-US" sz="2999">
                <a:solidFill>
                  <a:srgbClr val="000000"/>
                </a:solidFill>
                <a:latin typeface="Nunito"/>
                <a:ea typeface="Nunito"/>
                <a:cs typeface="Nunito"/>
                <a:sym typeface="Nunito"/>
              </a:rPr>
              <a:t>This research is based on the following:</a:t>
            </a:r>
          </a:p>
          <a:p>
            <a:pPr algn="l" marL="647697" indent="-323848" lvl="1">
              <a:lnSpc>
                <a:spcPts val="4199"/>
              </a:lnSpc>
              <a:buFont typeface="Arial"/>
              <a:buChar char="•"/>
            </a:pPr>
            <a:r>
              <a:rPr lang="en-US" sz="2999">
                <a:solidFill>
                  <a:srgbClr val="000000"/>
                </a:solidFill>
                <a:latin typeface="Nunito"/>
                <a:ea typeface="Nunito"/>
                <a:cs typeface="Nunito"/>
                <a:sym typeface="Nunito"/>
              </a:rPr>
              <a:t>Available statistics on salary and employment for trans/gender diverse workers in general and library workers in particular</a:t>
            </a:r>
          </a:p>
          <a:p>
            <a:pPr algn="l" marL="647697" indent="-323848" lvl="1">
              <a:lnSpc>
                <a:spcPts val="4199"/>
              </a:lnSpc>
              <a:buFont typeface="Arial"/>
              <a:buChar char="•"/>
            </a:pPr>
            <a:r>
              <a:rPr lang="en-US" sz="2999">
                <a:solidFill>
                  <a:srgbClr val="000000"/>
                </a:solidFill>
                <a:latin typeface="Nunito"/>
                <a:ea typeface="Nunito"/>
                <a:cs typeface="Nunito"/>
                <a:sym typeface="Nunito"/>
              </a:rPr>
              <a:t>Published testimony from trans/gender diverse library workers on their experiences at work</a:t>
            </a:r>
          </a:p>
          <a:p>
            <a:pPr algn="l" marL="647697" indent="-323848" lvl="1">
              <a:lnSpc>
                <a:spcPts val="4199"/>
              </a:lnSpc>
              <a:buFont typeface="Arial"/>
              <a:buChar char="•"/>
            </a:pPr>
            <a:r>
              <a:rPr lang="en-US" sz="2999">
                <a:solidFill>
                  <a:srgbClr val="000000"/>
                </a:solidFill>
                <a:latin typeface="Nunito"/>
                <a:ea typeface="Nunito"/>
                <a:cs typeface="Nunito"/>
                <a:sym typeface="Nunito"/>
              </a:rPr>
              <a:t>My own experience as a trans librarian</a:t>
            </a:r>
          </a:p>
          <a:p>
            <a:pPr algn="l" marL="647697" indent="-323848" lvl="1">
              <a:lnSpc>
                <a:spcPts val="4199"/>
              </a:lnSpc>
              <a:buFont typeface="Arial"/>
              <a:buChar char="•"/>
            </a:pPr>
            <a:r>
              <a:rPr lang="en-US" sz="2999">
                <a:solidFill>
                  <a:srgbClr val="000000"/>
                </a:solidFill>
                <a:latin typeface="Nunito"/>
                <a:ea typeface="Nunito"/>
                <a:cs typeface="Nunito"/>
                <a:sym typeface="Nunito"/>
              </a:rPr>
              <a:t>Marxist Autonomist theory</a:t>
            </a:r>
          </a:p>
          <a:p>
            <a:pPr algn="l" marL="647697" indent="-323848" lvl="1">
              <a:lnSpc>
                <a:spcPts val="4199"/>
              </a:lnSpc>
              <a:buFont typeface="Arial"/>
              <a:buChar char="•"/>
            </a:pPr>
            <a:r>
              <a:rPr lang="en-US" sz="2999">
                <a:solidFill>
                  <a:srgbClr val="000000"/>
                </a:solidFill>
                <a:latin typeface="Nunito"/>
                <a:ea typeface="Nunito"/>
                <a:cs typeface="Nunito"/>
                <a:sym typeface="Nunito"/>
              </a:rPr>
              <a:t>Trans theory/other critical theory</a:t>
            </a:r>
          </a:p>
        </p:txBody>
      </p:sp>
      <p:sp>
        <p:nvSpPr>
          <p:cNvPr name="Freeform 7" id="7"/>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 id="8"/>
          <p:cNvGrpSpPr/>
          <p:nvPr/>
        </p:nvGrpSpPr>
        <p:grpSpPr>
          <a:xfrm rot="0">
            <a:off x="10474530" y="1390394"/>
            <a:ext cx="6784770" cy="6801712"/>
            <a:chOff x="0" y="0"/>
            <a:chExt cx="5594350" cy="5608320"/>
          </a:xfrm>
        </p:grpSpPr>
        <p:sp>
          <p:nvSpPr>
            <p:cNvPr name="Freeform 9" id="9"/>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10"/>
              <a:stretch>
                <a:fillRect l="-19046" t="0" r="-31407" b="0"/>
              </a:stretch>
            </a:blipFill>
          </p:spPr>
        </p:sp>
      </p:grpSp>
      <p:sp>
        <p:nvSpPr>
          <p:cNvPr name="Freeform 10" id="10"/>
          <p:cNvSpPr/>
          <p:nvPr/>
        </p:nvSpPr>
        <p:spPr>
          <a:xfrm flipH="false" flipV="false" rot="0">
            <a:off x="11476512" y="7188594"/>
            <a:ext cx="2390403" cy="2408467"/>
          </a:xfrm>
          <a:custGeom>
            <a:avLst/>
            <a:gdLst/>
            <a:ahLst/>
            <a:cxnLst/>
            <a:rect r="r" b="b" t="t" l="l"/>
            <a:pathLst>
              <a:path h="2408467" w="2390403">
                <a:moveTo>
                  <a:pt x="0" y="0"/>
                </a:moveTo>
                <a:lnTo>
                  <a:pt x="2390403" y="0"/>
                </a:lnTo>
                <a:lnTo>
                  <a:pt x="2390403" y="2408467"/>
                </a:lnTo>
                <a:lnTo>
                  <a:pt x="0" y="2408467"/>
                </a:lnTo>
                <a:lnTo>
                  <a:pt x="0" y="0"/>
                </a:lnTo>
                <a:close/>
              </a:path>
            </a:pathLst>
          </a:custGeom>
          <a:blipFill>
            <a:blip r:embed="rId11"/>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474530" y="1390394"/>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39101" t="0" r="-39101" b="0"/>
              </a:stretch>
            </a:blipFill>
          </p:spPr>
        </p:sp>
      </p:grpSp>
      <p:sp>
        <p:nvSpPr>
          <p:cNvPr name="TextBox 7" id="7"/>
          <p:cNvSpPr txBox="true"/>
          <p:nvPr/>
        </p:nvSpPr>
        <p:spPr>
          <a:xfrm rot="0">
            <a:off x="1344529" y="1285643"/>
            <a:ext cx="7025670" cy="1700333"/>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Let’s Talk About Marxism</a:t>
            </a:r>
          </a:p>
        </p:txBody>
      </p:sp>
      <p:sp>
        <p:nvSpPr>
          <p:cNvPr name="TextBox 8" id="8"/>
          <p:cNvSpPr txBox="true"/>
          <p:nvPr/>
        </p:nvSpPr>
        <p:spPr>
          <a:xfrm rot="0">
            <a:off x="1344529" y="3062104"/>
            <a:ext cx="8498076" cy="6660515"/>
          </a:xfrm>
          <a:prstGeom prst="rect">
            <a:avLst/>
          </a:prstGeom>
        </p:spPr>
        <p:txBody>
          <a:bodyPr anchor="t" rtlCol="false" tIns="0" lIns="0" bIns="0" rIns="0">
            <a:spAutoFit/>
          </a:bodyPr>
          <a:lstStyle/>
          <a:p>
            <a:pPr algn="l">
              <a:lnSpc>
                <a:spcPts val="4059"/>
              </a:lnSpc>
            </a:pPr>
            <a:r>
              <a:rPr lang="en-US" sz="2899">
                <a:solidFill>
                  <a:srgbClr val="000000"/>
                </a:solidFill>
                <a:latin typeface="Nunito"/>
                <a:ea typeface="Nunito"/>
                <a:cs typeface="Nunito"/>
                <a:sym typeface="Nunito"/>
              </a:rPr>
              <a:t>Marxist Autonomist theory:</a:t>
            </a:r>
          </a:p>
          <a:p>
            <a:pPr algn="l" marL="626107" indent="-313054" lvl="1">
              <a:lnSpc>
                <a:spcPts val="4059"/>
              </a:lnSpc>
              <a:buFont typeface="Arial"/>
              <a:buChar char="•"/>
            </a:pPr>
            <a:r>
              <a:rPr lang="en-US" sz="2899">
                <a:solidFill>
                  <a:srgbClr val="000000"/>
                </a:solidFill>
                <a:latin typeface="Nunito"/>
                <a:ea typeface="Nunito"/>
                <a:cs typeface="Nunito"/>
                <a:sym typeface="Nunito"/>
              </a:rPr>
              <a:t>Library labour is a form of immaterial labour</a:t>
            </a:r>
          </a:p>
          <a:p>
            <a:pPr algn="l" marL="626107" indent="-313054" lvl="1">
              <a:lnSpc>
                <a:spcPts val="4059"/>
              </a:lnSpc>
              <a:buFont typeface="Arial"/>
              <a:buChar char="•"/>
            </a:pPr>
            <a:r>
              <a:rPr lang="en-US" sz="2899">
                <a:solidFill>
                  <a:srgbClr val="000000"/>
                </a:solidFill>
                <a:latin typeface="Nunito"/>
                <a:ea typeface="Nunito"/>
                <a:cs typeface="Nunito"/>
                <a:sym typeface="Nunito"/>
              </a:rPr>
              <a:t>Library labour does not interact with capital owners in the same way it does in the private sector</a:t>
            </a:r>
          </a:p>
          <a:p>
            <a:pPr algn="l" marL="626107" indent="-313054" lvl="1">
              <a:lnSpc>
                <a:spcPts val="4059"/>
              </a:lnSpc>
              <a:buFont typeface="Arial"/>
              <a:buChar char="•"/>
            </a:pPr>
            <a:r>
              <a:rPr lang="en-US" sz="2899">
                <a:solidFill>
                  <a:srgbClr val="000000"/>
                </a:solidFill>
                <a:latin typeface="Nunito"/>
                <a:ea typeface="Nunito"/>
                <a:cs typeface="Nunito"/>
                <a:sym typeface="Nunito"/>
              </a:rPr>
              <a:t>Labour is still subordinate to, and subjugated by, the power of the institution’s administration</a:t>
            </a:r>
          </a:p>
          <a:p>
            <a:pPr algn="l" marL="626107" indent="-313054" lvl="1">
              <a:lnSpc>
                <a:spcPts val="4059"/>
              </a:lnSpc>
              <a:buFont typeface="Arial"/>
              <a:buChar char="•"/>
            </a:pPr>
            <a:r>
              <a:rPr lang="en-US" sz="2899" u="none">
                <a:solidFill>
                  <a:srgbClr val="000000"/>
                </a:solidFill>
                <a:latin typeface="Nunito"/>
                <a:ea typeface="Nunito"/>
                <a:cs typeface="Nunito"/>
                <a:sym typeface="Nunito"/>
              </a:rPr>
              <a:t>Library administrators are workers, but collectively create an apparatus that subjugates and exploits the labour of their fellow workers</a:t>
            </a:r>
          </a:p>
          <a:p>
            <a:pPr algn="l" marL="626107" indent="-313054" lvl="1">
              <a:lnSpc>
                <a:spcPts val="4059"/>
              </a:lnSpc>
              <a:buFont typeface="Arial"/>
              <a:buChar char="•"/>
            </a:pPr>
            <a:r>
              <a:rPr lang="en-US" sz="2899" u="none">
                <a:solidFill>
                  <a:srgbClr val="000000"/>
                </a:solidFill>
                <a:latin typeface="Nunito"/>
                <a:ea typeface="Nunito"/>
                <a:cs typeface="Nunito"/>
                <a:sym typeface="Nunito"/>
              </a:rPr>
              <a:t>Libraries do not exist outside of capitalist structures (Nicholson, 2022; Popowich, 2019)</a:t>
            </a:r>
          </a:p>
        </p:txBody>
      </p:sp>
      <p:sp>
        <p:nvSpPr>
          <p:cNvPr name="Freeform 9" id="9"/>
          <p:cNvSpPr/>
          <p:nvPr/>
        </p:nvSpPr>
        <p:spPr>
          <a:xfrm flipH="false" flipV="false" rot="0">
            <a:off x="13280893" y="7104367"/>
            <a:ext cx="4577072" cy="2729600"/>
          </a:xfrm>
          <a:custGeom>
            <a:avLst/>
            <a:gdLst/>
            <a:ahLst/>
            <a:cxnLst/>
            <a:rect r="r" b="b" t="t" l="l"/>
            <a:pathLst>
              <a:path h="2729600" w="4577072">
                <a:moveTo>
                  <a:pt x="0" y="0"/>
                </a:moveTo>
                <a:lnTo>
                  <a:pt x="4577073" y="0"/>
                </a:lnTo>
                <a:lnTo>
                  <a:pt x="4577073" y="2729600"/>
                </a:lnTo>
                <a:lnTo>
                  <a:pt x="0" y="27296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13732168" y="7981334"/>
            <a:ext cx="3674522" cy="947092"/>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Leslie Feinberg - trans activist and communist that first connected trans liberation with Marxism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474530" y="1390394"/>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39101" t="0" r="-39101" b="0"/>
              </a:stretch>
            </a:blipFill>
          </p:spPr>
        </p:sp>
      </p:grpSp>
      <p:sp>
        <p:nvSpPr>
          <p:cNvPr name="TextBox 7" id="7"/>
          <p:cNvSpPr txBox="true"/>
          <p:nvPr/>
        </p:nvSpPr>
        <p:spPr>
          <a:xfrm rot="0">
            <a:off x="1344529" y="1285643"/>
            <a:ext cx="7025670" cy="1700333"/>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Let’s Talk About Marxism</a:t>
            </a:r>
          </a:p>
        </p:txBody>
      </p:sp>
      <p:sp>
        <p:nvSpPr>
          <p:cNvPr name="TextBox 8" id="8"/>
          <p:cNvSpPr txBox="true"/>
          <p:nvPr/>
        </p:nvSpPr>
        <p:spPr>
          <a:xfrm rot="0">
            <a:off x="1344529" y="3201509"/>
            <a:ext cx="8401050" cy="6786245"/>
          </a:xfrm>
          <a:prstGeom prst="rect">
            <a:avLst/>
          </a:prstGeom>
        </p:spPr>
        <p:txBody>
          <a:bodyPr anchor="t" rtlCol="false" tIns="0" lIns="0" bIns="0" rIns="0">
            <a:spAutoFit/>
          </a:bodyPr>
          <a:lstStyle/>
          <a:p>
            <a:pPr algn="l">
              <a:lnSpc>
                <a:spcPts val="3639"/>
              </a:lnSpc>
            </a:pPr>
            <a:r>
              <a:rPr lang="en-US" sz="2599">
                <a:solidFill>
                  <a:srgbClr val="000000"/>
                </a:solidFill>
                <a:latin typeface="Nunito"/>
                <a:ea typeface="Nunito"/>
                <a:cs typeface="Nunito"/>
                <a:sym typeface="Nunito"/>
              </a:rPr>
              <a:t>Social Reproduction:</a:t>
            </a:r>
          </a:p>
          <a:p>
            <a:pPr algn="l" marL="561339" indent="-280669" lvl="1">
              <a:lnSpc>
                <a:spcPts val="3639"/>
              </a:lnSpc>
              <a:buFont typeface="Arial"/>
              <a:buChar char="•"/>
            </a:pPr>
            <a:r>
              <a:rPr lang="en-US" sz="2599">
                <a:solidFill>
                  <a:srgbClr val="000000"/>
                </a:solidFill>
                <a:latin typeface="Nunito"/>
                <a:ea typeface="Nunito"/>
                <a:cs typeface="Nunito"/>
                <a:sym typeface="Nunito"/>
              </a:rPr>
              <a:t>Workers must be “absolutely available for the different kinds of labour required of [them]” (Marx, 1976)</a:t>
            </a:r>
          </a:p>
          <a:p>
            <a:pPr algn="l" marL="561339" indent="-280669" lvl="1">
              <a:lnSpc>
                <a:spcPts val="3639"/>
              </a:lnSpc>
              <a:buFont typeface="Arial"/>
              <a:buChar char="•"/>
            </a:pPr>
            <a:r>
              <a:rPr lang="en-US" sz="2599">
                <a:solidFill>
                  <a:srgbClr val="000000"/>
                </a:solidFill>
                <a:latin typeface="Nunito"/>
                <a:ea typeface="Nunito"/>
                <a:cs typeface="Nunito"/>
                <a:sym typeface="Nunito"/>
              </a:rPr>
              <a:t>Under capitalism the “worker exists for the process of production, and not the process of production for the worker” (Marx)</a:t>
            </a:r>
          </a:p>
          <a:p>
            <a:pPr algn="l">
              <a:lnSpc>
                <a:spcPts val="3639"/>
              </a:lnSpc>
            </a:pPr>
          </a:p>
          <a:p>
            <a:pPr algn="l">
              <a:lnSpc>
                <a:spcPts val="3639"/>
              </a:lnSpc>
            </a:pPr>
            <a:r>
              <a:rPr lang="en-US" sz="2599">
                <a:solidFill>
                  <a:srgbClr val="000000"/>
                </a:solidFill>
                <a:latin typeface="Nunito"/>
                <a:ea typeface="Nunito"/>
                <a:cs typeface="Nunito"/>
                <a:sym typeface="Nunito"/>
              </a:rPr>
              <a:t>Emotional Labour:</a:t>
            </a:r>
          </a:p>
          <a:p>
            <a:pPr algn="l" marL="561339" indent="-280669" lvl="1">
              <a:lnSpc>
                <a:spcPts val="3639"/>
              </a:lnSpc>
              <a:buFont typeface="Arial"/>
              <a:buChar char="•"/>
            </a:pPr>
            <a:r>
              <a:rPr lang="en-US" sz="2599">
                <a:solidFill>
                  <a:srgbClr val="000000"/>
                </a:solidFill>
                <a:latin typeface="Nunito"/>
                <a:ea typeface="Nunito"/>
                <a:cs typeface="Nunito"/>
                <a:sym typeface="Nunito"/>
              </a:rPr>
              <a:t>Originally coined by sociologist Arlie Hochschild in 1983</a:t>
            </a:r>
          </a:p>
          <a:p>
            <a:pPr algn="l" marL="561339" indent="-280669" lvl="1">
              <a:lnSpc>
                <a:spcPts val="3639"/>
              </a:lnSpc>
              <a:buFont typeface="Arial"/>
              <a:buChar char="•"/>
            </a:pPr>
            <a:r>
              <a:rPr lang="en-US" sz="2599">
                <a:solidFill>
                  <a:srgbClr val="000000"/>
                </a:solidFill>
                <a:latin typeface="Nunito"/>
                <a:ea typeface="Nunito"/>
                <a:cs typeface="Nunito"/>
                <a:sym typeface="Nunito"/>
              </a:rPr>
              <a:t>Female workers are expected to manage their emotions and perform a labour that requires increased attention, accommodation, or friendliness  </a:t>
            </a:r>
          </a:p>
          <a:p>
            <a:pPr algn="l">
              <a:lnSpc>
                <a:spcPts val="3220"/>
              </a:lnSpc>
            </a:pPr>
          </a:p>
        </p:txBody>
      </p:sp>
      <p:sp>
        <p:nvSpPr>
          <p:cNvPr name="Freeform 9" id="9"/>
          <p:cNvSpPr/>
          <p:nvPr/>
        </p:nvSpPr>
        <p:spPr>
          <a:xfrm flipH="false" flipV="false" rot="0">
            <a:off x="13280893" y="7104367"/>
            <a:ext cx="4577072" cy="2729600"/>
          </a:xfrm>
          <a:custGeom>
            <a:avLst/>
            <a:gdLst/>
            <a:ahLst/>
            <a:cxnLst/>
            <a:rect r="r" b="b" t="t" l="l"/>
            <a:pathLst>
              <a:path h="2729600" w="4577072">
                <a:moveTo>
                  <a:pt x="0" y="0"/>
                </a:moveTo>
                <a:lnTo>
                  <a:pt x="4577073" y="0"/>
                </a:lnTo>
                <a:lnTo>
                  <a:pt x="4577073" y="2729600"/>
                </a:lnTo>
                <a:lnTo>
                  <a:pt x="0" y="27296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13732168" y="7981334"/>
            <a:ext cx="3674522" cy="947092"/>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Leslie Feinberg - trans activist and communist that first connected trans liberation with Marxism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Undervalued Labour</a:t>
            </a:r>
          </a:p>
        </p:txBody>
      </p:sp>
      <p:sp>
        <p:nvSpPr>
          <p:cNvPr name="TextBox 6" id="6"/>
          <p:cNvSpPr txBox="true"/>
          <p:nvPr/>
        </p:nvSpPr>
        <p:spPr>
          <a:xfrm rot="0">
            <a:off x="1224213" y="1640166"/>
            <a:ext cx="8137128" cy="8359140"/>
          </a:xfrm>
          <a:prstGeom prst="rect">
            <a:avLst/>
          </a:prstGeom>
        </p:spPr>
        <p:txBody>
          <a:bodyPr anchor="t" rtlCol="false" tIns="0" lIns="0" bIns="0" rIns="0">
            <a:spAutoFit/>
          </a:bodyPr>
          <a:lstStyle/>
          <a:p>
            <a:pPr algn="l">
              <a:lnSpc>
                <a:spcPts val="3359"/>
              </a:lnSpc>
            </a:pPr>
            <a:r>
              <a:rPr lang="en-US" sz="2400">
                <a:solidFill>
                  <a:srgbClr val="000000"/>
                </a:solidFill>
                <a:latin typeface="Nunito"/>
                <a:ea typeface="Nunito"/>
                <a:cs typeface="Nunito"/>
                <a:sym typeface="Nunito"/>
              </a:rPr>
              <a:t>Wider labour market:</a:t>
            </a:r>
          </a:p>
          <a:p>
            <a:pPr algn="l" marL="518160" indent="-259080" lvl="1">
              <a:lnSpc>
                <a:spcPts val="3359"/>
              </a:lnSpc>
              <a:buFont typeface="Arial"/>
              <a:buChar char="•"/>
            </a:pPr>
            <a:r>
              <a:rPr lang="en-US" sz="2400">
                <a:solidFill>
                  <a:srgbClr val="000000"/>
                </a:solidFill>
                <a:latin typeface="Nunito"/>
                <a:ea typeface="Nunito"/>
                <a:cs typeface="Nunito"/>
                <a:sym typeface="Nunito"/>
              </a:rPr>
              <a:t>Trans/gender diverse workers:</a:t>
            </a:r>
          </a:p>
          <a:p>
            <a:pPr algn="l" marL="1036320" indent="-345440" lvl="2">
              <a:lnSpc>
                <a:spcPts val="3359"/>
              </a:lnSpc>
              <a:buFont typeface="Arial"/>
              <a:buChar char="⚬"/>
            </a:pPr>
            <a:r>
              <a:rPr lang="en-US" sz="2400">
                <a:solidFill>
                  <a:srgbClr val="000000"/>
                </a:solidFill>
                <a:latin typeface="Nunito"/>
                <a:ea typeface="Nunito"/>
                <a:cs typeface="Nunito"/>
                <a:sym typeface="Nunito"/>
              </a:rPr>
              <a:t>make ~30% less than cis workers, regardless of level of education</a:t>
            </a:r>
          </a:p>
          <a:p>
            <a:pPr algn="l" marL="1554480" indent="-388620" lvl="3">
              <a:lnSpc>
                <a:spcPts val="3359"/>
              </a:lnSpc>
              <a:buFont typeface="Arial"/>
              <a:buChar char="￭"/>
            </a:pPr>
            <a:r>
              <a:rPr lang="en-US" sz="2400">
                <a:solidFill>
                  <a:srgbClr val="000000"/>
                </a:solidFill>
                <a:latin typeface="Nunito"/>
                <a:ea typeface="Nunito"/>
                <a:cs typeface="Nunito"/>
                <a:sym typeface="Nunito"/>
              </a:rPr>
              <a:t>Trans women make as low as 60¢ on the dollar</a:t>
            </a:r>
          </a:p>
          <a:p>
            <a:pPr algn="l" marL="1036320" indent="-345440" lvl="2">
              <a:lnSpc>
                <a:spcPts val="3359"/>
              </a:lnSpc>
              <a:buFont typeface="Arial"/>
              <a:buChar char="⚬"/>
            </a:pPr>
            <a:r>
              <a:rPr lang="en-US" sz="2400">
                <a:solidFill>
                  <a:srgbClr val="000000"/>
                </a:solidFill>
                <a:latin typeface="Nunito"/>
                <a:ea typeface="Nunito"/>
                <a:cs typeface="Nunito"/>
                <a:sym typeface="Nunito"/>
              </a:rPr>
              <a:t>9% more likely to be unemployed</a:t>
            </a:r>
          </a:p>
          <a:p>
            <a:pPr algn="l" marL="1036320" indent="-345440" lvl="2">
              <a:lnSpc>
                <a:spcPts val="3359"/>
              </a:lnSpc>
              <a:buFont typeface="Arial"/>
              <a:buChar char="⚬"/>
            </a:pPr>
            <a:r>
              <a:rPr lang="en-US" sz="2400">
                <a:solidFill>
                  <a:srgbClr val="000000"/>
                </a:solidFill>
                <a:latin typeface="Nunito"/>
                <a:ea typeface="Nunito"/>
                <a:cs typeface="Nunito"/>
                <a:sym typeface="Nunito"/>
              </a:rPr>
              <a:t>42% more likely to work part-time</a:t>
            </a:r>
          </a:p>
          <a:p>
            <a:pPr algn="l" marL="1036320" indent="-345440" lvl="2">
              <a:lnSpc>
                <a:spcPts val="3359"/>
              </a:lnSpc>
              <a:buFont typeface="Arial"/>
              <a:buChar char="⚬"/>
            </a:pPr>
            <a:r>
              <a:rPr lang="en-US" sz="2400">
                <a:solidFill>
                  <a:srgbClr val="000000"/>
                </a:solidFill>
                <a:latin typeface="Nunito"/>
                <a:ea typeface="Nunito"/>
                <a:cs typeface="Nunito"/>
                <a:sym typeface="Nunito"/>
              </a:rPr>
              <a:t>2x as likely to hold an entry level position</a:t>
            </a:r>
            <a:r>
              <a:rPr lang="en-US" sz="2400">
                <a:solidFill>
                  <a:srgbClr val="000000"/>
                </a:solidFill>
                <a:latin typeface="Nunito"/>
                <a:ea typeface="Nunito"/>
                <a:cs typeface="Nunito"/>
                <a:sym typeface="Nunito"/>
              </a:rPr>
              <a:t> </a:t>
            </a:r>
          </a:p>
          <a:p>
            <a:pPr algn="l" marL="1036320" indent="-345440" lvl="2">
              <a:lnSpc>
                <a:spcPts val="3359"/>
              </a:lnSpc>
              <a:buFont typeface="Arial"/>
              <a:buChar char="⚬"/>
            </a:pPr>
            <a:r>
              <a:rPr lang="en-US" sz="2400">
                <a:solidFill>
                  <a:srgbClr val="000000"/>
                </a:solidFill>
                <a:latin typeface="Nunito"/>
                <a:ea typeface="Nunito"/>
                <a:cs typeface="Nunito"/>
                <a:sym typeface="Nunito"/>
              </a:rPr>
              <a:t>60% less likely to hold a managerial position</a:t>
            </a:r>
          </a:p>
          <a:p>
            <a:pPr algn="l">
              <a:lnSpc>
                <a:spcPts val="3359"/>
              </a:lnSpc>
            </a:pPr>
          </a:p>
          <a:p>
            <a:pPr algn="l">
              <a:lnSpc>
                <a:spcPts val="3359"/>
              </a:lnSpc>
            </a:pPr>
            <a:r>
              <a:rPr lang="en-US" sz="2400">
                <a:solidFill>
                  <a:srgbClr val="000000"/>
                </a:solidFill>
                <a:latin typeface="Nunito"/>
                <a:ea typeface="Nunito"/>
                <a:cs typeface="Nunito"/>
                <a:sym typeface="Nunito"/>
              </a:rPr>
              <a:t>Within LIS:</a:t>
            </a:r>
          </a:p>
          <a:p>
            <a:pPr algn="l" marL="518160" indent="-259080" lvl="1">
              <a:lnSpc>
                <a:spcPts val="3359"/>
              </a:lnSpc>
              <a:buFont typeface="Arial"/>
              <a:buChar char="•"/>
            </a:pPr>
            <a:r>
              <a:rPr lang="en-US" sz="2400">
                <a:solidFill>
                  <a:srgbClr val="000000"/>
                </a:solidFill>
                <a:latin typeface="Nunito"/>
                <a:ea typeface="Nunito"/>
                <a:cs typeface="Nunito"/>
                <a:sym typeface="Nunito"/>
              </a:rPr>
              <a:t>6% of library school students are trans/gender diverse</a:t>
            </a:r>
          </a:p>
          <a:p>
            <a:pPr algn="l" marL="518160" indent="-259080" lvl="1">
              <a:lnSpc>
                <a:spcPts val="3359"/>
              </a:lnSpc>
              <a:buFont typeface="Arial"/>
              <a:buChar char="•"/>
            </a:pPr>
            <a:r>
              <a:rPr lang="en-US" sz="2400">
                <a:solidFill>
                  <a:srgbClr val="000000"/>
                </a:solidFill>
                <a:latin typeface="Nunito"/>
                <a:ea typeface="Nunito"/>
                <a:cs typeface="Nunito"/>
                <a:sym typeface="Nunito"/>
              </a:rPr>
              <a:t>Only ~0.3-3% of library workers are trans/gender diverse</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Queer and trans/gender diverse library workers are: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over-represented in lower level roles and under-represented in managerial roles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more likely to be precariously employed</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receive lower pay than their cis/het counterparts</a:t>
            </a:r>
          </a:p>
          <a:p>
            <a:pPr algn="l">
              <a:lnSpc>
                <a:spcPts val="3359"/>
              </a:lnSpc>
            </a:pPr>
          </a:p>
        </p:txBody>
      </p:sp>
      <p:grpSp>
        <p:nvGrpSpPr>
          <p:cNvPr name="Group 7" id="7"/>
          <p:cNvGrpSpPr>
            <a:grpSpLocks noChangeAspect="true"/>
          </p:cNvGrpSpPr>
          <p:nvPr/>
        </p:nvGrpSpPr>
        <p:grpSpPr>
          <a:xfrm rot="0">
            <a:off x="10181724" y="1028700"/>
            <a:ext cx="7442447" cy="7163855"/>
            <a:chOff x="0" y="0"/>
            <a:chExt cx="4559807" cy="4389120"/>
          </a:xfrm>
        </p:grpSpPr>
        <p:sp>
          <p:nvSpPr>
            <p:cNvPr name="Freeform 8" id="8"/>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9" id="9"/>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22149" t="0" r="-22149" b="0"/>
              </a:stretch>
            </a:blipFill>
          </p:spPr>
        </p:sp>
      </p:grpSp>
      <p:sp>
        <p:nvSpPr>
          <p:cNvPr name="Freeform 10" id="10"/>
          <p:cNvSpPr/>
          <p:nvPr/>
        </p:nvSpPr>
        <p:spPr>
          <a:xfrm flipH="false" flipV="false" rot="1541028">
            <a:off x="11290468" y="6725436"/>
            <a:ext cx="5224959" cy="2116108"/>
          </a:xfrm>
          <a:custGeom>
            <a:avLst/>
            <a:gdLst/>
            <a:ahLst/>
            <a:cxnLst/>
            <a:rect r="r" b="b" t="t" l="l"/>
            <a:pathLst>
              <a:path h="2116108" w="5224959">
                <a:moveTo>
                  <a:pt x="0" y="0"/>
                </a:moveTo>
                <a:lnTo>
                  <a:pt x="5224959" y="0"/>
                </a:lnTo>
                <a:lnTo>
                  <a:pt x="5224959" y="2116108"/>
                </a:lnTo>
                <a:lnTo>
                  <a:pt x="0" y="2116108"/>
                </a:lnTo>
                <a:lnTo>
                  <a:pt x="0" y="0"/>
                </a:lnTo>
                <a:close/>
              </a:path>
            </a:pathLst>
          </a:custGeom>
          <a:blipFill>
            <a:blip r:embed="rId10"/>
            <a:stretch>
              <a:fillRect l="0" t="0" r="0" b="0"/>
            </a:stretch>
          </a:blipFill>
        </p:spPr>
      </p:sp>
      <p:sp>
        <p:nvSpPr>
          <p:cNvPr name="TextBox 11" id="11"/>
          <p:cNvSpPr txBox="true"/>
          <p:nvPr/>
        </p:nvSpPr>
        <p:spPr>
          <a:xfrm rot="0">
            <a:off x="10427100" y="9850218"/>
            <a:ext cx="7690282" cy="33625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Maiorana, J. (2024). </a:t>
            </a:r>
            <a:r>
              <a:rPr lang="en-US" sz="1011" i="true">
                <a:solidFill>
                  <a:srgbClr val="000000"/>
                </a:solidFill>
                <a:latin typeface="Nunito Italics"/>
                <a:ea typeface="Nunito Italics"/>
                <a:cs typeface="Nunito Italics"/>
                <a:sym typeface="Nunito Italics"/>
              </a:rPr>
              <a:t>Chaz Carey poses for a photo at a library in Worthington, Ohio, Tuesday, June 11, 2024.</a:t>
            </a:r>
            <a:r>
              <a:rPr lang="en-US" sz="1011">
                <a:solidFill>
                  <a:srgbClr val="000000"/>
                </a:solidFill>
                <a:latin typeface="Nunito"/>
                <a:ea typeface="Nunito"/>
                <a:cs typeface="Nunito"/>
                <a:sym typeface="Nunito"/>
              </a:rPr>
              <a:t> https://apnews.com/article/lgbtq-librarians-library-workers-gender-queer-book-bans-4ac552901f7ab0eca3a9dcf070b24350</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879856" y="1209771"/>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13479" t="0" r="-36974" b="0"/>
              </a:stretch>
            </a:blipFill>
          </p:spPr>
        </p:sp>
      </p:grpSp>
      <p:sp>
        <p:nvSpPr>
          <p:cNvPr name="Freeform 7" id="7"/>
          <p:cNvSpPr/>
          <p:nvPr/>
        </p:nvSpPr>
        <p:spPr>
          <a:xfrm flipH="false" flipV="false" rot="0">
            <a:off x="13495891" y="6279223"/>
            <a:ext cx="3421215" cy="3464521"/>
          </a:xfrm>
          <a:custGeom>
            <a:avLst/>
            <a:gdLst/>
            <a:ahLst/>
            <a:cxnLst/>
            <a:rect r="r" b="b" t="t" l="l"/>
            <a:pathLst>
              <a:path h="3464521" w="3421215">
                <a:moveTo>
                  <a:pt x="0" y="0"/>
                </a:moveTo>
                <a:lnTo>
                  <a:pt x="3421215" y="0"/>
                </a:lnTo>
                <a:lnTo>
                  <a:pt x="3421215" y="3464521"/>
                </a:lnTo>
                <a:lnTo>
                  <a:pt x="0" y="3464521"/>
                </a:lnTo>
                <a:lnTo>
                  <a:pt x="0" y="0"/>
                </a:lnTo>
                <a:close/>
              </a:path>
            </a:pathLst>
          </a:custGeom>
          <a:blipFill>
            <a:blip r:embed="rId9"/>
            <a:stretch>
              <a:fillRect l="0" t="0" r="0" b="0"/>
            </a:stretch>
          </a:blipFill>
        </p:spPr>
      </p:sp>
      <p:sp>
        <p:nvSpPr>
          <p:cNvPr name="TextBox 8" id="8"/>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Academic Libraries</a:t>
            </a:r>
          </a:p>
        </p:txBody>
      </p:sp>
      <p:sp>
        <p:nvSpPr>
          <p:cNvPr name="TextBox 9" id="9"/>
          <p:cNvSpPr txBox="true"/>
          <p:nvPr/>
        </p:nvSpPr>
        <p:spPr>
          <a:xfrm rot="0">
            <a:off x="1224213" y="1640166"/>
            <a:ext cx="7754353" cy="5006340"/>
          </a:xfrm>
          <a:prstGeom prst="rect">
            <a:avLst/>
          </a:prstGeom>
        </p:spPr>
        <p:txBody>
          <a:bodyPr anchor="t" rtlCol="false" tIns="0" lIns="0" bIns="0" rIns="0">
            <a:spAutoFit/>
          </a:bodyPr>
          <a:lstStyle/>
          <a:p>
            <a:pPr algn="l">
              <a:lnSpc>
                <a:spcPts val="3359"/>
              </a:lnSpc>
            </a:pPr>
            <a:r>
              <a:rPr lang="en-US" sz="2400">
                <a:solidFill>
                  <a:srgbClr val="000000"/>
                </a:solidFill>
                <a:latin typeface="Nunito"/>
                <a:ea typeface="Nunito"/>
                <a:cs typeface="Nunito"/>
                <a:sym typeface="Nunito"/>
              </a:rPr>
              <a:t>Trans/gender diverse library workers in academic libraries face particularly dire material conditions: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Only ~0.3% of ARL library workers are trans/gender diverse</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No non-binary people were reported at the level of Dean/Director/University Librarian, Associate/Assistant Dean/Director/University Librarian, or Branch Library Head </a:t>
            </a:r>
          </a:p>
          <a:p>
            <a:pPr algn="l">
              <a:lnSpc>
                <a:spcPts val="3359"/>
              </a:lnSpc>
            </a:pPr>
          </a:p>
          <a:p>
            <a:pPr algn="l">
              <a:lnSpc>
                <a:spcPts val="3359"/>
              </a:lnSpc>
            </a:pPr>
          </a:p>
          <a:p>
            <a:pPr algn="l">
              <a:lnSpc>
                <a:spcPts val="3359"/>
              </a:lnSpc>
            </a:pPr>
          </a:p>
          <a:p>
            <a:pPr algn="l">
              <a:lnSpc>
                <a:spcPts val="3359"/>
              </a:lnSpc>
            </a:pPr>
            <a:r>
              <a:rPr lang="en-US" sz="2400" u="none">
                <a:solidFill>
                  <a:srgbClr val="000000"/>
                </a:solidFill>
                <a:latin typeface="Nunito"/>
                <a:ea typeface="Nunito"/>
                <a:cs typeface="Nunito"/>
                <a:sym typeface="Nunito"/>
              </a:rPr>
              <a:t> </a:t>
            </a:r>
          </a:p>
        </p:txBody>
      </p:sp>
      <p:graphicFrame>
        <p:nvGraphicFramePr>
          <p:cNvPr name="Table 10" id="10"/>
          <p:cNvGraphicFramePr>
            <a:graphicFrameLocks noGrp="true"/>
          </p:cNvGraphicFramePr>
          <p:nvPr/>
        </p:nvGraphicFramePr>
        <p:xfrm>
          <a:off x="1344529" y="5268693"/>
          <a:ext cx="8923930" cy="4448175"/>
        </p:xfrm>
        <a:graphic>
          <a:graphicData uri="http://schemas.openxmlformats.org/drawingml/2006/table">
            <a:tbl>
              <a:tblPr/>
              <a:tblGrid>
                <a:gridCol w="2318747"/>
                <a:gridCol w="2257956"/>
                <a:gridCol w="2136979"/>
                <a:gridCol w="2210248"/>
              </a:tblGrid>
              <a:tr h="1442651">
                <a:tc>
                  <a:txBody>
                    <a:bodyPr anchor="t" rtlCol="false"/>
                    <a:lstStyle/>
                    <a:p>
                      <a:pPr algn="ctr">
                        <a:lnSpc>
                          <a:spcPts val="3219"/>
                        </a:lnSpc>
                        <a:defRPr/>
                      </a:pPr>
                      <a:r>
                        <a:rPr lang="en-US" sz="2299" b="true">
                          <a:solidFill>
                            <a:srgbClr val="000000"/>
                          </a:solidFill>
                          <a:latin typeface="Nunito Bold"/>
                          <a:ea typeface="Nunito Bold"/>
                          <a:cs typeface="Nunito Bold"/>
                          <a:sym typeface="Nunito Bold"/>
                        </a:rPr>
                        <a:t>2023 ARL Survey</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99ACFF"/>
                    </a:solidFill>
                  </a:tcPr>
                </a:tc>
                <a:tc>
                  <a:txBody>
                    <a:bodyPr anchor="t" rtlCol="false"/>
                    <a:lstStyle/>
                    <a:p>
                      <a:pPr algn="l">
                        <a:lnSpc>
                          <a:spcPts val="3499"/>
                        </a:lnSpc>
                        <a:defRPr/>
                      </a:pPr>
                      <a:r>
                        <a:rPr lang="en-US" sz="2499" b="true">
                          <a:solidFill>
                            <a:srgbClr val="000000"/>
                          </a:solidFill>
                          <a:latin typeface="Nunito Bold"/>
                          <a:ea typeface="Nunito Bold"/>
                          <a:cs typeface="Nunito Bold"/>
                          <a:sym typeface="Nunito Bold"/>
                        </a:rPr>
                        <a:t>Non-Binary</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99ACFF"/>
                    </a:solidFill>
                  </a:tcPr>
                </a:tc>
                <a:tc>
                  <a:txBody>
                    <a:bodyPr anchor="t" rtlCol="false"/>
                    <a:lstStyle/>
                    <a:p>
                      <a:pPr algn="ctr">
                        <a:lnSpc>
                          <a:spcPts val="3499"/>
                        </a:lnSpc>
                        <a:defRPr/>
                      </a:pPr>
                      <a:r>
                        <a:rPr lang="en-US" sz="2499" b="true">
                          <a:solidFill>
                            <a:srgbClr val="000000"/>
                          </a:solidFill>
                          <a:latin typeface="Nunito Bold"/>
                          <a:ea typeface="Nunito Bold"/>
                          <a:cs typeface="Nunito Bold"/>
                          <a:sym typeface="Nunito Bold"/>
                        </a:rPr>
                        <a:t>Women</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99ACFF"/>
                    </a:solidFill>
                  </a:tcPr>
                </a:tc>
                <a:tc>
                  <a:txBody>
                    <a:bodyPr anchor="t" rtlCol="false"/>
                    <a:lstStyle/>
                    <a:p>
                      <a:pPr algn="ctr">
                        <a:lnSpc>
                          <a:spcPts val="3500"/>
                        </a:lnSpc>
                        <a:defRPr/>
                      </a:pPr>
                      <a:r>
                        <a:rPr lang="en-US" sz="2500" b="true">
                          <a:solidFill>
                            <a:srgbClr val="000000"/>
                          </a:solidFill>
                          <a:latin typeface="Nunito Bold"/>
                          <a:ea typeface="Nunito Bold"/>
                          <a:cs typeface="Nunito Bold"/>
                          <a:sym typeface="Nunito Bold"/>
                        </a:rPr>
                        <a:t>Men</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99ACFF"/>
                    </a:solidFill>
                  </a:tcPr>
                </a:tc>
              </a:tr>
              <a:tr h="918051">
                <a:tc>
                  <a:txBody>
                    <a:bodyPr anchor="t" rtlCol="false"/>
                    <a:lstStyle/>
                    <a:p>
                      <a:pPr algn="ctr">
                        <a:lnSpc>
                          <a:spcPts val="2800"/>
                        </a:lnSpc>
                        <a:defRPr/>
                      </a:pPr>
                      <a:r>
                        <a:rPr lang="en-US" sz="2000">
                          <a:solidFill>
                            <a:srgbClr val="000000"/>
                          </a:solidFill>
                          <a:latin typeface="Nunito"/>
                          <a:ea typeface="Nunito"/>
                          <a:cs typeface="Nunito"/>
                          <a:sym typeface="Nunito"/>
                        </a:rPr>
                        <a:t>Average salary</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CDD6FF"/>
                    </a:solidFill>
                  </a:tcPr>
                </a:tc>
                <a:tc>
                  <a:txBody>
                    <a:bodyPr anchor="t" rtlCol="false"/>
                    <a:lstStyle/>
                    <a:p>
                      <a:pPr algn="ctr">
                        <a:lnSpc>
                          <a:spcPts val="2799"/>
                        </a:lnSpc>
                        <a:defRPr/>
                      </a:pPr>
                      <a:r>
                        <a:rPr lang="en-US" sz="1999">
                          <a:solidFill>
                            <a:srgbClr val="000000"/>
                          </a:solidFill>
                          <a:latin typeface="Arimo"/>
                          <a:ea typeface="Arimo"/>
                          <a:cs typeface="Arimo"/>
                          <a:sym typeface="Arimo"/>
                        </a:rPr>
                        <a:t>$76,103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800"/>
                        </a:lnSpc>
                        <a:defRPr/>
                      </a:pPr>
                      <a:r>
                        <a:rPr lang="en-US" sz="2000">
                          <a:solidFill>
                            <a:srgbClr val="000000"/>
                          </a:solidFill>
                          <a:latin typeface="Nunito"/>
                          <a:ea typeface="Nunito"/>
                          <a:cs typeface="Nunito"/>
                          <a:sym typeface="Nunito"/>
                        </a:rPr>
                        <a:t>$89,624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800"/>
                        </a:lnSpc>
                        <a:defRPr/>
                      </a:pPr>
                      <a:r>
                        <a:rPr lang="en-US" sz="2000">
                          <a:solidFill>
                            <a:srgbClr val="000000"/>
                          </a:solidFill>
                          <a:latin typeface="Nunito"/>
                          <a:ea typeface="Nunito"/>
                          <a:cs typeface="Nunito"/>
                          <a:sym typeface="Nunito"/>
                        </a:rPr>
                        <a:t>$94,488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r>
              <a:tr h="863405">
                <a:tc>
                  <a:txBody>
                    <a:bodyPr anchor="t" rtlCol="false"/>
                    <a:lstStyle/>
                    <a:p>
                      <a:pPr algn="ctr">
                        <a:lnSpc>
                          <a:spcPts val="2379"/>
                        </a:lnSpc>
                        <a:defRPr/>
                      </a:pPr>
                      <a:r>
                        <a:rPr lang="en-US" sz="1699">
                          <a:solidFill>
                            <a:srgbClr val="000000"/>
                          </a:solidFill>
                          <a:latin typeface="Nunito"/>
                          <a:ea typeface="Nunito"/>
                          <a:cs typeface="Nunito"/>
                          <a:sym typeface="Nunito"/>
                        </a:rPr>
                        <a:t>Canadian Average</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CDD6FF"/>
                    </a:solidFill>
                  </a:tcPr>
                </a:tc>
                <a:tc>
                  <a:txBody>
                    <a:bodyPr anchor="t" rtlCol="false"/>
                    <a:lstStyle/>
                    <a:p>
                      <a:pPr algn="ctr">
                        <a:lnSpc>
                          <a:spcPts val="2519"/>
                        </a:lnSpc>
                        <a:defRPr/>
                      </a:pPr>
                      <a:r>
                        <a:rPr lang="en-US" sz="1799">
                          <a:solidFill>
                            <a:srgbClr val="000000"/>
                          </a:solidFill>
                          <a:latin typeface="Nunito"/>
                          <a:ea typeface="Nunito"/>
                          <a:cs typeface="Nunito"/>
                          <a:sym typeface="Nunito"/>
                        </a:rPr>
                        <a:t>Unknown</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519"/>
                        </a:lnSpc>
                        <a:defRPr/>
                      </a:pPr>
                      <a:r>
                        <a:rPr lang="en-US" sz="1799">
                          <a:solidFill>
                            <a:srgbClr val="000000"/>
                          </a:solidFill>
                          <a:latin typeface="Nunito"/>
                          <a:ea typeface="Nunito"/>
                          <a:cs typeface="Nunito"/>
                          <a:sym typeface="Nunito"/>
                        </a:rPr>
                        <a:t>$119,088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519"/>
                        </a:lnSpc>
                        <a:defRPr/>
                      </a:pPr>
                      <a:r>
                        <a:rPr lang="en-US" sz="1799">
                          <a:solidFill>
                            <a:srgbClr val="000000"/>
                          </a:solidFill>
                          <a:latin typeface="Nunito"/>
                          <a:ea typeface="Nunito"/>
                          <a:cs typeface="Nunito"/>
                          <a:sym typeface="Nunito"/>
                        </a:rPr>
                        <a:t>$118,435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r>
              <a:tr h="1224068">
                <a:tc>
                  <a:txBody>
                    <a:bodyPr anchor="t" rtlCol="false"/>
                    <a:lstStyle/>
                    <a:p>
                      <a:pPr algn="ctr">
                        <a:lnSpc>
                          <a:spcPts val="2659"/>
                        </a:lnSpc>
                        <a:defRPr/>
                      </a:pPr>
                      <a:r>
                        <a:rPr lang="en-US" sz="1899">
                          <a:solidFill>
                            <a:srgbClr val="000000"/>
                          </a:solidFill>
                          <a:latin typeface="Nunito"/>
                          <a:ea typeface="Nunito"/>
                          <a:cs typeface="Nunito"/>
                          <a:sym typeface="Nunito"/>
                        </a:rPr>
                        <a:t>Highest Salary</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CDD6FF"/>
                    </a:solidFill>
                  </a:tcPr>
                </a:tc>
                <a:tc>
                  <a:txBody>
                    <a:bodyPr anchor="t" rtlCol="false"/>
                    <a:lstStyle/>
                    <a:p>
                      <a:pPr algn="ctr">
                        <a:lnSpc>
                          <a:spcPts val="2519"/>
                        </a:lnSpc>
                        <a:defRPr/>
                      </a:pPr>
                      <a:r>
                        <a:rPr lang="en-US" sz="1799">
                          <a:solidFill>
                            <a:srgbClr val="000000"/>
                          </a:solidFill>
                          <a:latin typeface="Nunito"/>
                          <a:ea typeface="Nunito"/>
                          <a:cs typeface="Nunito"/>
                          <a:sym typeface="Nunito"/>
                        </a:rPr>
                        <a:t>$120,000-129,000 USD </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519"/>
                        </a:lnSpc>
                        <a:defRPr/>
                      </a:pPr>
                      <a:r>
                        <a:rPr lang="en-US" sz="1799">
                          <a:solidFill>
                            <a:srgbClr val="000000"/>
                          </a:solidFill>
                          <a:latin typeface="Nunito"/>
                          <a:ea typeface="Nunito"/>
                          <a:cs typeface="Nunito"/>
                          <a:sym typeface="Nunito"/>
                        </a:rPr>
                        <a:t>$300,000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c>
                  <a:txBody>
                    <a:bodyPr anchor="t" rtlCol="false"/>
                    <a:lstStyle/>
                    <a:p>
                      <a:pPr algn="ctr">
                        <a:lnSpc>
                          <a:spcPts val="2659"/>
                        </a:lnSpc>
                        <a:defRPr/>
                      </a:pPr>
                      <a:r>
                        <a:rPr lang="en-US" sz="1899">
                          <a:solidFill>
                            <a:srgbClr val="000000"/>
                          </a:solidFill>
                          <a:latin typeface="Nunito"/>
                          <a:ea typeface="Nunito"/>
                          <a:cs typeface="Nunito"/>
                          <a:sym typeface="Nunito"/>
                        </a:rPr>
                        <a:t>$300,000 USD</a:t>
                      </a:r>
                      <a:endParaRPr lang="en-US" sz="1100"/>
                    </a:p>
                  </a:txBody>
                  <a:tcPr marL="190500" marR="190500" marT="190500" marB="190500"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8FF"/>
                    </a:solidFill>
                  </a:tcPr>
                </a:tc>
              </a:tr>
            </a:tbl>
          </a:graphicData>
        </a:graphic>
      </p:graphicFrame>
      <p:sp>
        <p:nvSpPr>
          <p:cNvPr name="TextBox 11" id="11"/>
          <p:cNvSpPr txBox="true"/>
          <p:nvPr/>
        </p:nvSpPr>
        <p:spPr>
          <a:xfrm rot="0">
            <a:off x="10427100" y="9850218"/>
            <a:ext cx="7690282" cy="33625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University of Victoria (2024). </a:t>
            </a:r>
            <a:r>
              <a:rPr lang="en-US" sz="1011" i="true">
                <a:solidFill>
                  <a:srgbClr val="000000"/>
                </a:solidFill>
                <a:latin typeface="Nunito Italics"/>
                <a:ea typeface="Nunito Italics"/>
                <a:cs typeface="Nunito Italics"/>
                <a:sym typeface="Nunito Italics"/>
              </a:rPr>
              <a:t>Dragushan plans to pursue graduate study in library and archival studies. </a:t>
            </a:r>
            <a:r>
              <a:rPr lang="en-US" sz="1011">
                <a:solidFill>
                  <a:srgbClr val="000000"/>
                </a:solidFill>
                <a:latin typeface="Nunito"/>
                <a:ea typeface="Nunito"/>
                <a:cs typeface="Nunito"/>
                <a:sym typeface="Nunito"/>
              </a:rPr>
              <a:t>https://news.uvic.ca/2024/finding-trans-community-in-the-archive/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5510" y="6646506"/>
            <a:ext cx="2371099" cy="2512423"/>
          </a:xfrm>
          <a:custGeom>
            <a:avLst/>
            <a:gdLst/>
            <a:ahLst/>
            <a:cxnLst/>
            <a:rect r="r" b="b" t="t" l="l"/>
            <a:pathLst>
              <a:path h="2512423" w="2371099">
                <a:moveTo>
                  <a:pt x="0" y="0"/>
                </a:moveTo>
                <a:lnTo>
                  <a:pt x="2371100" y="0"/>
                </a:lnTo>
                <a:lnTo>
                  <a:pt x="2371100" y="2512423"/>
                </a:lnTo>
                <a:lnTo>
                  <a:pt x="0" y="25124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6" id="6"/>
          <p:cNvGrpSpPr>
            <a:grpSpLocks noChangeAspect="true"/>
          </p:cNvGrpSpPr>
          <p:nvPr/>
        </p:nvGrpSpPr>
        <p:grpSpPr>
          <a:xfrm rot="0">
            <a:off x="10160211" y="847629"/>
            <a:ext cx="7442447" cy="7163855"/>
            <a:chOff x="0" y="0"/>
            <a:chExt cx="4559807" cy="4389120"/>
          </a:xfrm>
        </p:grpSpPr>
        <p:sp>
          <p:nvSpPr>
            <p:cNvPr name="Freeform 7" id="7"/>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10"/>
              <a:stretch>
                <a:fillRect l="-3" t="0" r="-3" b="0"/>
              </a:stretch>
            </a:blipFill>
          </p:spPr>
        </p:sp>
        <p:sp>
          <p:nvSpPr>
            <p:cNvPr name="Freeform 8" id="8"/>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11"/>
              <a:stretch>
                <a:fillRect l="-22149" t="0" r="-22149" b="0"/>
              </a:stretch>
            </a:blipFill>
          </p:spPr>
        </p:sp>
      </p:grpSp>
      <p:sp>
        <p:nvSpPr>
          <p:cNvPr name="TextBox 9" id="9"/>
          <p:cNvSpPr txBox="true"/>
          <p:nvPr/>
        </p:nvSpPr>
        <p:spPr>
          <a:xfrm rot="0">
            <a:off x="1344529" y="276225"/>
            <a:ext cx="6738588" cy="1504950"/>
          </a:xfrm>
          <a:prstGeom prst="rect">
            <a:avLst/>
          </a:prstGeom>
        </p:spPr>
        <p:txBody>
          <a:bodyPr anchor="t" rtlCol="false" tIns="0" lIns="0" bIns="0" rIns="0">
            <a:spAutoFit/>
          </a:bodyPr>
          <a:lstStyle/>
          <a:p>
            <a:pPr algn="ctr">
              <a:lnSpc>
                <a:spcPts val="5974"/>
              </a:lnSpc>
            </a:pPr>
            <a:r>
              <a:rPr lang="en-US" sz="4978">
                <a:solidFill>
                  <a:srgbClr val="191919"/>
                </a:solidFill>
                <a:latin typeface="Brixton Sans Outline"/>
                <a:ea typeface="Brixton Sans Outline"/>
                <a:cs typeface="Brixton Sans Outline"/>
                <a:sym typeface="Brixton Sans Outline"/>
              </a:rPr>
              <a:t>Why is This Not Discussed?</a:t>
            </a:r>
          </a:p>
        </p:txBody>
      </p:sp>
      <p:sp>
        <p:nvSpPr>
          <p:cNvPr name="TextBox 10" id="10"/>
          <p:cNvSpPr txBox="true"/>
          <p:nvPr/>
        </p:nvSpPr>
        <p:spPr>
          <a:xfrm rot="0">
            <a:off x="885159" y="1788357"/>
            <a:ext cx="8763962" cy="79400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“Population is too small”</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No acknowledgement of any intentional efforts to recruit trans/gender diverse respondents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No acknowledgement that trans/gender diverse workers are under represented even based on their demographic makeup within the population</a:t>
            </a:r>
          </a:p>
          <a:p>
            <a:pPr algn="l" marL="1554480" indent="-388620" lvl="3">
              <a:lnSpc>
                <a:spcPts val="3359"/>
              </a:lnSpc>
              <a:buFont typeface="Arial"/>
              <a:buChar char="￭"/>
            </a:pPr>
            <a:r>
              <a:rPr lang="en-US" sz="2400" u="none">
                <a:solidFill>
                  <a:srgbClr val="000000"/>
                </a:solidFill>
                <a:latin typeface="Nunito"/>
                <a:ea typeface="Nunito"/>
                <a:cs typeface="Nunito"/>
                <a:sym typeface="Nunito"/>
              </a:rPr>
              <a:t>Makeup of ARL non-binary workers is 2/3rds smaller than the Canadian population</a:t>
            </a:r>
          </a:p>
          <a:p>
            <a:pPr algn="l" marL="1554480" indent="-388620" lvl="3">
              <a:lnSpc>
                <a:spcPts val="3359"/>
              </a:lnSpc>
              <a:buFont typeface="Arial"/>
              <a:buChar char="￭"/>
            </a:pPr>
            <a:r>
              <a:rPr lang="en-US" sz="2400" u="none">
                <a:solidFill>
                  <a:srgbClr val="000000"/>
                </a:solidFill>
                <a:latin typeface="Nunito"/>
                <a:ea typeface="Nunito"/>
                <a:cs typeface="Nunito"/>
                <a:sym typeface="Nunito"/>
              </a:rPr>
              <a:t>Makeup of trans/gender diverse library school students is 2x the population</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Flawed methodology</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Only non-binary workers are counted</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No accounting for the differing salaries for binary trans people or other types of gender diverse people</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You don’t care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Survey analysis acknowledges pay gaps between men and women only</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No acknowledgement of disaprity between cis and trans/gender diverse workers in general</a:t>
            </a:r>
          </a:p>
        </p:txBody>
      </p:sp>
      <p:sp>
        <p:nvSpPr>
          <p:cNvPr name="TextBox 11" id="11"/>
          <p:cNvSpPr txBox="true"/>
          <p:nvPr/>
        </p:nvSpPr>
        <p:spPr>
          <a:xfrm rot="0">
            <a:off x="10427100" y="9658984"/>
            <a:ext cx="7690282" cy="5077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Kori Price/Charlottesville Tomorrow (2022). </a:t>
            </a:r>
            <a:r>
              <a:rPr lang="en-US" sz="1011" i="true">
                <a:solidFill>
                  <a:srgbClr val="000000"/>
                </a:solidFill>
                <a:latin typeface="Nunito Italics"/>
                <a:ea typeface="Nunito Italics"/>
                <a:cs typeface="Nunito Italics"/>
                <a:sym typeface="Nunito Italics"/>
              </a:rPr>
              <a:t>Charley Burton lost his job at the Federal Executive Institute in Charlottesville after President Donald Trump issued an executive order to shut the campus down. </a:t>
            </a:r>
            <a:r>
              <a:rPr lang="en-US" sz="1011" u="sng">
                <a:solidFill>
                  <a:srgbClr val="000000"/>
                </a:solidFill>
                <a:latin typeface="Nunito"/>
                <a:ea typeface="Nunito"/>
                <a:cs typeface="Nunito"/>
                <a:sym typeface="Nunito"/>
                <a:hlinkClick r:id="rId12" tooltip="https://www.cvilletomorrow.org/he-used-to-sneak-to-the-back-of-the-library-to-learn-about-who-he-was-now-this-trans-advocate-has-his-own-book/"/>
              </a:rPr>
              <a:t>https://news.uvic.ca/2024/finding-trans-community-in-the-archive/ </a:t>
            </a:r>
          </a:p>
        </p:txBody>
      </p:sp>
      <p:sp>
        <p:nvSpPr>
          <p:cNvPr name="Freeform 12" id="12"/>
          <p:cNvSpPr/>
          <p:nvPr/>
        </p:nvSpPr>
        <p:spPr>
          <a:xfrm flipH="false" flipV="false" rot="671835">
            <a:off x="12311903" y="6118381"/>
            <a:ext cx="3710755" cy="2031638"/>
          </a:xfrm>
          <a:custGeom>
            <a:avLst/>
            <a:gdLst/>
            <a:ahLst/>
            <a:cxnLst/>
            <a:rect r="r" b="b" t="t" l="l"/>
            <a:pathLst>
              <a:path h="2031638" w="3710755">
                <a:moveTo>
                  <a:pt x="0" y="0"/>
                </a:moveTo>
                <a:lnTo>
                  <a:pt x="3710754" y="0"/>
                </a:lnTo>
                <a:lnTo>
                  <a:pt x="3710754" y="2031638"/>
                </a:lnTo>
                <a:lnTo>
                  <a:pt x="0" y="2031638"/>
                </a:lnTo>
                <a:lnTo>
                  <a:pt x="0" y="0"/>
                </a:lnTo>
                <a:close/>
              </a:path>
            </a:pathLst>
          </a:custGeom>
          <a:blipFill>
            <a:blip r:embed="rId1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264701" y="-1728666"/>
            <a:ext cx="13398588" cy="13866585"/>
          </a:xfrm>
          <a:custGeom>
            <a:avLst/>
            <a:gdLst/>
            <a:ahLst/>
            <a:cxnLst/>
            <a:rect r="r" b="b" t="t" l="l"/>
            <a:pathLst>
              <a:path h="13866585" w="13398588">
                <a:moveTo>
                  <a:pt x="0" y="0"/>
                </a:moveTo>
                <a:lnTo>
                  <a:pt x="13398588" y="0"/>
                </a:lnTo>
                <a:lnTo>
                  <a:pt x="13398588" y="13866585"/>
                </a:lnTo>
                <a:lnTo>
                  <a:pt x="0" y="138665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860357" y="1028700"/>
            <a:ext cx="2294039" cy="2430770"/>
          </a:xfrm>
          <a:custGeom>
            <a:avLst/>
            <a:gdLst/>
            <a:ahLst/>
            <a:cxnLst/>
            <a:rect r="r" b="b" t="t" l="l"/>
            <a:pathLst>
              <a:path h="2430770" w="2294039">
                <a:moveTo>
                  <a:pt x="0" y="0"/>
                </a:moveTo>
                <a:lnTo>
                  <a:pt x="2294039" y="0"/>
                </a:lnTo>
                <a:lnTo>
                  <a:pt x="2294039"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344529" y="1668728"/>
            <a:ext cx="9907465" cy="83591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Having complaints filed against them</a:t>
            </a:r>
          </a:p>
          <a:p>
            <a:pPr algn="l" marL="518160" indent="-259080" lvl="1">
              <a:lnSpc>
                <a:spcPts val="3359"/>
              </a:lnSpc>
              <a:buFont typeface="Arial"/>
              <a:buChar char="•"/>
            </a:pPr>
            <a:r>
              <a:rPr lang="en-US" sz="2400">
                <a:solidFill>
                  <a:srgbClr val="000000"/>
                </a:solidFill>
                <a:latin typeface="Nunito"/>
                <a:ea typeface="Nunito"/>
                <a:cs typeface="Nunito"/>
                <a:sym typeface="Nunito"/>
              </a:rPr>
              <a:t>Microaggressions of any and all varieties</a:t>
            </a:r>
          </a:p>
          <a:p>
            <a:pPr algn="l" marL="518160" indent="-259080" lvl="1">
              <a:lnSpc>
                <a:spcPts val="3359"/>
              </a:lnSpc>
              <a:buFont typeface="Arial"/>
              <a:buChar char="•"/>
            </a:pPr>
            <a:r>
              <a:rPr lang="en-US" sz="2400">
                <a:solidFill>
                  <a:srgbClr val="000000"/>
                </a:solidFill>
                <a:latin typeface="Nunito"/>
                <a:ea typeface="Nunito"/>
                <a:cs typeface="Nunito"/>
                <a:sym typeface="Nunito"/>
              </a:rPr>
              <a:t>Having pronouns banned in email signatures by their institution</a:t>
            </a:r>
            <a:r>
              <a:rPr lang="en-US" sz="2400">
                <a:solidFill>
                  <a:srgbClr val="000000"/>
                </a:solidFill>
                <a:latin typeface="Nunito"/>
                <a:ea typeface="Nunito"/>
                <a:cs typeface="Nunito"/>
                <a:sym typeface="Nunito"/>
              </a:rPr>
              <a:t> </a:t>
            </a:r>
          </a:p>
          <a:p>
            <a:pPr algn="l" marL="518160" indent="-259080" lvl="1">
              <a:lnSpc>
                <a:spcPts val="3359"/>
              </a:lnSpc>
              <a:buFont typeface="Arial"/>
              <a:buChar char="•"/>
            </a:pPr>
            <a:r>
              <a:rPr lang="en-US" sz="2400">
                <a:solidFill>
                  <a:srgbClr val="000000"/>
                </a:solidFill>
                <a:latin typeface="Nunito"/>
                <a:ea typeface="Nunito"/>
                <a:cs typeface="Nunito"/>
                <a:sym typeface="Nunito"/>
              </a:rPr>
              <a:t>Losing access to promotions and professional opportun</a:t>
            </a:r>
            <a:r>
              <a:rPr lang="en-US" sz="2400">
                <a:solidFill>
                  <a:srgbClr val="000000"/>
                </a:solidFill>
                <a:latin typeface="Nunito"/>
                <a:ea typeface="Nunito"/>
                <a:cs typeface="Nunito"/>
                <a:sym typeface="Nunito"/>
              </a:rPr>
              <a:t>ities</a:t>
            </a:r>
          </a:p>
          <a:p>
            <a:pPr algn="l" marL="518160" indent="-259080" lvl="1">
              <a:lnSpc>
                <a:spcPts val="3359"/>
              </a:lnSpc>
              <a:buFont typeface="Arial"/>
              <a:buChar char="•"/>
            </a:pPr>
            <a:r>
              <a:rPr lang="en-US" sz="2400">
                <a:solidFill>
                  <a:srgbClr val="000000"/>
                </a:solidFill>
                <a:latin typeface="Nunito"/>
                <a:ea typeface="Nunito"/>
                <a:cs typeface="Nunito"/>
                <a:sym typeface="Nunito"/>
              </a:rPr>
              <a:t>Being told they could not work with youth because of their identity </a:t>
            </a:r>
          </a:p>
          <a:p>
            <a:pPr algn="l" marL="518160" indent="-259080" lvl="1">
              <a:lnSpc>
                <a:spcPts val="3359"/>
              </a:lnSpc>
              <a:buFont typeface="Arial"/>
              <a:buChar char="•"/>
            </a:pPr>
            <a:r>
              <a:rPr lang="en-US" sz="2400">
                <a:solidFill>
                  <a:srgbClr val="000000"/>
                </a:solidFill>
                <a:latin typeface="Nunito"/>
                <a:ea typeface="Nunito"/>
                <a:cs typeface="Nunito"/>
                <a:sym typeface="Nunito"/>
              </a:rPr>
              <a:t>Being told they could not ask — or being reprimanded when they did ask — coworkers to use their chosen name or prono</a:t>
            </a:r>
            <a:r>
              <a:rPr lang="en-US" sz="2400" u="none">
                <a:solidFill>
                  <a:srgbClr val="000000"/>
                </a:solidFill>
                <a:latin typeface="Nunito"/>
                <a:ea typeface="Nunito"/>
                <a:cs typeface="Nunito"/>
                <a:sym typeface="Nunito"/>
              </a:rPr>
              <a:t>uns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Having slurs hurled at them or jokes made about them by patrons or coworkers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Receiving targeted harassment and/or bullying from coworkers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Having requests for institutional supports denied</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Being outed or deadnamed by their email or other syste</a:t>
            </a:r>
            <a:r>
              <a:rPr lang="en-US" sz="2400" u="none">
                <a:solidFill>
                  <a:srgbClr val="000000"/>
                </a:solidFill>
                <a:latin typeface="Nunito"/>
                <a:ea typeface="Nunito"/>
                <a:cs typeface="Nunito"/>
                <a:sym typeface="Nunito"/>
              </a:rPr>
              <a:t>ms run by institutional IT departments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Being outed to their coworkers, supervisor, and/or human resources </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Having queer or trans-positive programs and displays challenged, denied, or sabotaged by their institution</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Being written up for minor infractions after their gender was revealed</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Losing or being forced out of their job due to their gender</a:t>
            </a:r>
          </a:p>
          <a:p>
            <a:pPr algn="l">
              <a:lnSpc>
                <a:spcPts val="3359"/>
              </a:lnSpc>
            </a:pPr>
          </a:p>
        </p:txBody>
      </p:sp>
      <p:grpSp>
        <p:nvGrpSpPr>
          <p:cNvPr name="Group 6" id="6"/>
          <p:cNvGrpSpPr>
            <a:grpSpLocks noChangeAspect="true"/>
          </p:cNvGrpSpPr>
          <p:nvPr/>
        </p:nvGrpSpPr>
        <p:grpSpPr>
          <a:xfrm rot="0">
            <a:off x="10998189" y="1074383"/>
            <a:ext cx="7442447" cy="7163855"/>
            <a:chOff x="0" y="0"/>
            <a:chExt cx="4559807" cy="4389120"/>
          </a:xfrm>
        </p:grpSpPr>
        <p:sp>
          <p:nvSpPr>
            <p:cNvPr name="Freeform 7" id="7"/>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8" id="8"/>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0" t="-9914" r="0" b="-28773"/>
              </a:stretch>
            </a:blipFill>
          </p:spPr>
        </p:sp>
      </p:grpSp>
      <p:sp>
        <p:nvSpPr>
          <p:cNvPr name="Freeform 9" id="9"/>
          <p:cNvSpPr/>
          <p:nvPr/>
        </p:nvSpPr>
        <p:spPr>
          <a:xfrm flipH="false" flipV="false" rot="-10635252">
            <a:off x="14315253" y="7299257"/>
            <a:ext cx="3430068" cy="1877962"/>
          </a:xfrm>
          <a:custGeom>
            <a:avLst/>
            <a:gdLst/>
            <a:ahLst/>
            <a:cxnLst/>
            <a:rect r="r" b="b" t="t" l="l"/>
            <a:pathLst>
              <a:path h="1877962" w="3430068">
                <a:moveTo>
                  <a:pt x="0" y="0"/>
                </a:moveTo>
                <a:lnTo>
                  <a:pt x="3430069" y="0"/>
                </a:lnTo>
                <a:lnTo>
                  <a:pt x="3430069" y="1877963"/>
                </a:lnTo>
                <a:lnTo>
                  <a:pt x="0" y="1877963"/>
                </a:lnTo>
                <a:lnTo>
                  <a:pt x="0" y="0"/>
                </a:lnTo>
                <a:close/>
              </a:path>
            </a:pathLst>
          </a:custGeom>
          <a:blipFill>
            <a:blip r:embed="rId10"/>
            <a:stretch>
              <a:fillRect l="0" t="0" r="0" b="0"/>
            </a:stretch>
          </a:blipFill>
        </p:spPr>
      </p:sp>
      <p:sp>
        <p:nvSpPr>
          <p:cNvPr name="TextBox 10" id="10"/>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Common Experiences</a:t>
            </a:r>
          </a:p>
        </p:txBody>
      </p:sp>
      <p:sp>
        <p:nvSpPr>
          <p:cNvPr name="TextBox 11" id="11"/>
          <p:cNvSpPr txBox="true"/>
          <p:nvPr/>
        </p:nvSpPr>
        <p:spPr>
          <a:xfrm rot="0">
            <a:off x="11372768" y="9889224"/>
            <a:ext cx="6744614" cy="297244"/>
          </a:xfrm>
          <a:prstGeom prst="rect">
            <a:avLst/>
          </a:prstGeom>
        </p:spPr>
        <p:txBody>
          <a:bodyPr anchor="t" rtlCol="false" tIns="0" lIns="0" bIns="0" rIns="0">
            <a:spAutoFit/>
          </a:bodyPr>
          <a:lstStyle/>
          <a:p>
            <a:pPr algn="r">
              <a:lnSpc>
                <a:spcPts val="1242"/>
              </a:lnSpc>
            </a:pPr>
            <a:r>
              <a:rPr lang="en-US" sz="887">
                <a:solidFill>
                  <a:srgbClr val="000000"/>
                </a:solidFill>
                <a:latin typeface="Nunito"/>
                <a:ea typeface="Nunito"/>
                <a:cs typeface="Nunito"/>
                <a:sym typeface="Nunito"/>
              </a:rPr>
              <a:t>Hodson, A. (2024). </a:t>
            </a:r>
            <a:r>
              <a:rPr lang="en-US" sz="887" i="true">
                <a:solidFill>
                  <a:srgbClr val="000000"/>
                </a:solidFill>
                <a:latin typeface="Nunito Italics"/>
                <a:ea typeface="Nunito Italics"/>
                <a:cs typeface="Nunito Italics"/>
                <a:sym typeface="Nunito Italics"/>
              </a:rPr>
              <a:t>Rezyl Grace - holding book, chatting.</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hlinkClick r:id="rId11" tooltip="https://www.genderjustice.us/grace-v-academy-holy-angels/"/>
              </a:rPr>
              <a:t>https://apnews.com/article/lgbtq-librarians-library-workers-gender-queer-book-bans-4ac552901f7ab0eca3a9dcf070b24350</a:t>
            </a:r>
          </a:p>
        </p:txBody>
      </p:sp>
      <p:sp>
        <p:nvSpPr>
          <p:cNvPr name="TextBox 12" id="12"/>
          <p:cNvSpPr txBox="true"/>
          <p:nvPr/>
        </p:nvSpPr>
        <p:spPr>
          <a:xfrm rot="0">
            <a:off x="10427100" y="75869"/>
            <a:ext cx="7690282" cy="5077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 </a:t>
            </a:r>
            <a:r>
              <a:rPr lang="en-US" sz="1011">
                <a:solidFill>
                  <a:srgbClr val="000000"/>
                </a:solidFill>
                <a:latin typeface="Nunito"/>
                <a:ea typeface="Nunito"/>
                <a:cs typeface="Nunito"/>
                <a:sym typeface="Nunito"/>
              </a:rPr>
              <a:t>Wagner, 2023; Bieraugel, 2023; Watson et al., 2023; Jones et al., 2019; Anonymous, 2023a; Anonymous, 2023b; Cantina, 2023; Gherl, 2023; Viola, 2023; Heyer, 2023; Baker, 2023; Walters, 2023; Goodrich, 2023; Hogan-Stacey, 2023; Klein, 2023; Correia, 2023; Jones, 2023; Cal the Saprotroph, 2023; Plante, 2023; Hunter, 2023; Burnham, 2023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879856" y="1209771"/>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0" t="-365" r="0" b="-28566"/>
              </a:stretch>
            </a:blipFill>
          </p:spPr>
        </p:sp>
      </p:grpSp>
      <p:sp>
        <p:nvSpPr>
          <p:cNvPr name="TextBox 7" id="7"/>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Administrative Violence</a:t>
            </a:r>
          </a:p>
        </p:txBody>
      </p:sp>
      <p:sp>
        <p:nvSpPr>
          <p:cNvPr name="TextBox 8" id="8"/>
          <p:cNvSpPr txBox="true"/>
          <p:nvPr/>
        </p:nvSpPr>
        <p:spPr>
          <a:xfrm rot="0">
            <a:off x="1171711" y="1739608"/>
            <a:ext cx="8535934" cy="87782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Are libraries inclusive?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assumptions that trans/gender diverse people don’t work in libraries or are part of their patron base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workers feel that their administration see them as “politically toxic”</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workers feel that their workplaces are actively transphobic</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platforming of transphobia</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Intersectional oppression - difficulty discerning focus of harassement</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What are administrators and colleagues saying when they think someone is not in the room?</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“the purported dedication of the [ALA] to safety and equity feels the same: it looks good on paper, but the lack of systemic change continues to enable harmful interactions during which those experiencing harm must pander to those enacting it” (Simone, 2023, p. 509)</a:t>
            </a:r>
          </a:p>
          <a:p>
            <a:pPr algn="l">
              <a:lnSpc>
                <a:spcPts val="3359"/>
              </a:lnSpc>
            </a:pPr>
          </a:p>
          <a:p>
            <a:pPr algn="l">
              <a:lnSpc>
                <a:spcPts val="3359"/>
              </a:lnSpc>
            </a:pPr>
          </a:p>
          <a:p>
            <a:pPr algn="l">
              <a:lnSpc>
                <a:spcPts val="3359"/>
              </a:lnSpc>
            </a:pPr>
            <a:r>
              <a:rPr lang="en-US" sz="2400" u="none">
                <a:solidFill>
                  <a:srgbClr val="000000"/>
                </a:solidFill>
                <a:latin typeface="Nunito"/>
                <a:ea typeface="Nunito"/>
                <a:cs typeface="Nunito"/>
                <a:sym typeface="Nunito"/>
              </a:rPr>
              <a:t> </a:t>
            </a:r>
          </a:p>
        </p:txBody>
      </p:sp>
      <p:sp>
        <p:nvSpPr>
          <p:cNvPr name="TextBox 9" id="9"/>
          <p:cNvSpPr txBox="true"/>
          <p:nvPr/>
        </p:nvSpPr>
        <p:spPr>
          <a:xfrm rot="60000">
            <a:off x="10427266" y="9939018"/>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[Dean Spade].  (n.d.).  </a:t>
            </a:r>
            <a:r>
              <a:rPr lang="en-US" sz="1011" i="true">
                <a:solidFill>
                  <a:srgbClr val="000000"/>
                </a:solidFill>
                <a:latin typeface="Nunito Italics"/>
                <a:ea typeface="Nunito Italics"/>
                <a:cs typeface="Nunito Italics"/>
                <a:sym typeface="Nunito Italics"/>
              </a:rPr>
              <a:t>Dean Spade.</a:t>
            </a:r>
            <a:r>
              <a:rPr lang="en-US" sz="1011">
                <a:solidFill>
                  <a:srgbClr val="000000"/>
                </a:solidFill>
                <a:latin typeface="Nunito"/>
                <a:ea typeface="Nunito"/>
                <a:cs typeface="Nunito"/>
                <a:sym typeface="Nunito"/>
              </a:rPr>
              <a:t> https://www.deanspade.net/about/</a:t>
            </a:r>
          </a:p>
        </p:txBody>
      </p:sp>
      <p:sp>
        <p:nvSpPr>
          <p:cNvPr name="Freeform 10" id="10"/>
          <p:cNvSpPr/>
          <p:nvPr/>
        </p:nvSpPr>
        <p:spPr>
          <a:xfrm flipH="false" flipV="false" rot="0">
            <a:off x="12890181" y="6646684"/>
            <a:ext cx="4577072" cy="2729600"/>
          </a:xfrm>
          <a:custGeom>
            <a:avLst/>
            <a:gdLst/>
            <a:ahLst/>
            <a:cxnLst/>
            <a:rect r="r" b="b" t="t" l="l"/>
            <a:pathLst>
              <a:path h="2729600" w="4577072">
                <a:moveTo>
                  <a:pt x="0" y="0"/>
                </a:moveTo>
                <a:lnTo>
                  <a:pt x="4577072" y="0"/>
                </a:lnTo>
                <a:lnTo>
                  <a:pt x="4577072" y="2729599"/>
                </a:lnTo>
                <a:lnTo>
                  <a:pt x="0" y="2729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3341456" y="7845162"/>
            <a:ext cx="3674522" cy="304068"/>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Dean Spade - trans legal scholar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879856" y="1209771"/>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0" t="-365" r="0" b="-28566"/>
              </a:stretch>
            </a:blipFill>
          </p:spPr>
        </p:sp>
      </p:grpSp>
      <p:sp>
        <p:nvSpPr>
          <p:cNvPr name="TextBox 7" id="7"/>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Administrative Violence</a:t>
            </a:r>
          </a:p>
        </p:txBody>
      </p:sp>
      <p:sp>
        <p:nvSpPr>
          <p:cNvPr name="TextBox 8" id="8"/>
          <p:cNvSpPr txBox="true"/>
          <p:nvPr/>
        </p:nvSpPr>
        <p:spPr>
          <a:xfrm rot="0">
            <a:off x="838941" y="1533608"/>
            <a:ext cx="8535934" cy="9616440"/>
          </a:xfrm>
          <a:prstGeom prst="rect">
            <a:avLst/>
          </a:prstGeom>
        </p:spPr>
        <p:txBody>
          <a:bodyPr anchor="t" rtlCol="false" tIns="0" lIns="0" bIns="0" rIns="0">
            <a:spAutoFit/>
          </a:bodyPr>
          <a:lstStyle/>
          <a:p>
            <a:pPr algn="l" marL="518160" indent="-259080" lvl="1">
              <a:lnSpc>
                <a:spcPts val="3359"/>
              </a:lnSpc>
              <a:buFont typeface="Arial"/>
              <a:buChar char="•"/>
            </a:pPr>
            <a:r>
              <a:rPr lang="en-US" sz="2400" u="none">
                <a:solidFill>
                  <a:srgbClr val="000000"/>
                </a:solidFill>
                <a:latin typeface="Nunito"/>
                <a:ea typeface="Nunito"/>
                <a:cs typeface="Nunito"/>
                <a:sym typeface="Nunito"/>
              </a:rPr>
              <a:t>Coined by Dean Spade (2015)</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refers to how “the administration of gender norms impacts trans people’s lives and how administrative systems in general are sites of production and implementation of racism, xenophobia, sexism, transphobia, homophobia, and ableism under the guise of neutrality” (p. 73)</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Many trans/gender diverse library workers feel distrustful of their administration and colleagues both within their organizations and the field at large</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Performative “allyship”</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Pronouns in email signatures “a slap in the face” when no tangible steps have been taken towards creating a culture or policies and procedures that take trans/gender diverse patrons and workers into account (Gherl, p. 124; Cal the Saprotroph; Held, 2023; Klein)</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“I didn’t need diversity and inclusion statements or Transgender authors speaking at conferences when I couldn’t even safely use the bathroom” (Klein, p. 534)</a:t>
            </a:r>
          </a:p>
          <a:p>
            <a:pPr algn="l">
              <a:lnSpc>
                <a:spcPts val="3359"/>
              </a:lnSpc>
            </a:pPr>
          </a:p>
          <a:p>
            <a:pPr algn="l">
              <a:lnSpc>
                <a:spcPts val="3359"/>
              </a:lnSpc>
            </a:pPr>
          </a:p>
          <a:p>
            <a:pPr algn="l">
              <a:lnSpc>
                <a:spcPts val="3359"/>
              </a:lnSpc>
            </a:pPr>
          </a:p>
          <a:p>
            <a:pPr algn="l">
              <a:lnSpc>
                <a:spcPts val="3359"/>
              </a:lnSpc>
            </a:pPr>
            <a:r>
              <a:rPr lang="en-US" sz="2400" u="none">
                <a:solidFill>
                  <a:srgbClr val="000000"/>
                </a:solidFill>
                <a:latin typeface="Nunito"/>
                <a:ea typeface="Nunito"/>
                <a:cs typeface="Nunito"/>
                <a:sym typeface="Nunito"/>
              </a:rPr>
              <a:t> </a:t>
            </a:r>
          </a:p>
        </p:txBody>
      </p:sp>
      <p:sp>
        <p:nvSpPr>
          <p:cNvPr name="TextBox 9" id="9"/>
          <p:cNvSpPr txBox="true"/>
          <p:nvPr/>
        </p:nvSpPr>
        <p:spPr>
          <a:xfrm rot="60000">
            <a:off x="10427266" y="9939018"/>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[Dean Spade].  (n.d.).  </a:t>
            </a:r>
            <a:r>
              <a:rPr lang="en-US" sz="1011" i="true">
                <a:solidFill>
                  <a:srgbClr val="000000"/>
                </a:solidFill>
                <a:latin typeface="Nunito Italics"/>
                <a:ea typeface="Nunito Italics"/>
                <a:cs typeface="Nunito Italics"/>
                <a:sym typeface="Nunito Italics"/>
              </a:rPr>
              <a:t>Dean Spade.</a:t>
            </a:r>
            <a:r>
              <a:rPr lang="en-US" sz="1011">
                <a:solidFill>
                  <a:srgbClr val="000000"/>
                </a:solidFill>
                <a:latin typeface="Nunito"/>
                <a:ea typeface="Nunito"/>
                <a:cs typeface="Nunito"/>
                <a:sym typeface="Nunito"/>
              </a:rPr>
              <a:t> https://www.deanspade.net/about/</a:t>
            </a:r>
          </a:p>
        </p:txBody>
      </p:sp>
      <p:sp>
        <p:nvSpPr>
          <p:cNvPr name="Freeform 10" id="10"/>
          <p:cNvSpPr/>
          <p:nvPr/>
        </p:nvSpPr>
        <p:spPr>
          <a:xfrm flipH="false" flipV="false" rot="0">
            <a:off x="12890181" y="6646684"/>
            <a:ext cx="4577072" cy="2729600"/>
          </a:xfrm>
          <a:custGeom>
            <a:avLst/>
            <a:gdLst/>
            <a:ahLst/>
            <a:cxnLst/>
            <a:rect r="r" b="b" t="t" l="l"/>
            <a:pathLst>
              <a:path h="2729600" w="4577072">
                <a:moveTo>
                  <a:pt x="0" y="0"/>
                </a:moveTo>
                <a:lnTo>
                  <a:pt x="4577072" y="0"/>
                </a:lnTo>
                <a:lnTo>
                  <a:pt x="4577072" y="2729599"/>
                </a:lnTo>
                <a:lnTo>
                  <a:pt x="0" y="2729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3341456" y="7845162"/>
            <a:ext cx="3674522" cy="304068"/>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Dean Spade - trans legal scholar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879856" y="1209771"/>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0" t="-365" r="0" b="-28566"/>
              </a:stretch>
            </a:blipFill>
          </p:spPr>
        </p:sp>
      </p:grpSp>
      <p:sp>
        <p:nvSpPr>
          <p:cNvPr name="TextBox 7" id="7"/>
          <p:cNvSpPr txBox="true"/>
          <p:nvPr/>
        </p:nvSpPr>
        <p:spPr>
          <a:xfrm rot="0">
            <a:off x="1223788"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Administrative Violence</a:t>
            </a:r>
          </a:p>
        </p:txBody>
      </p:sp>
      <p:sp>
        <p:nvSpPr>
          <p:cNvPr name="TextBox 8" id="8"/>
          <p:cNvSpPr txBox="true"/>
          <p:nvPr/>
        </p:nvSpPr>
        <p:spPr>
          <a:xfrm rot="0">
            <a:off x="883811" y="1691176"/>
            <a:ext cx="8535934" cy="56800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Nunito"/>
                <a:ea typeface="Nunito"/>
                <a:cs typeface="Nunito"/>
                <a:sym typeface="Nunito"/>
              </a:rPr>
              <a:t>Gender segregated facilities and systems are more than just an inconvenience</a:t>
            </a:r>
          </a:p>
          <a:p>
            <a:pPr algn="l" marL="1079499" indent="-359833" lvl="2">
              <a:lnSpc>
                <a:spcPts val="3499"/>
              </a:lnSpc>
              <a:buFont typeface="Arial"/>
              <a:buChar char="⚬"/>
            </a:pPr>
            <a:r>
              <a:rPr lang="en-US" sz="2499" u="none">
                <a:solidFill>
                  <a:srgbClr val="000000"/>
                </a:solidFill>
                <a:latin typeface="Nunito"/>
                <a:ea typeface="Nunito"/>
                <a:cs typeface="Nunito"/>
                <a:sym typeface="Nunito"/>
              </a:rPr>
              <a:t>“It can be difficult to imagine future possibilities when so many library workers cannot even go to the restroom or fill out human resources paperwork without being forced to misgender ourselves” (Adolpho &amp; Krueger, 2024)</a:t>
            </a:r>
          </a:p>
          <a:p>
            <a:pPr algn="l" marL="539749" indent="-269875" lvl="1">
              <a:lnSpc>
                <a:spcPts val="3499"/>
              </a:lnSpc>
              <a:buFont typeface="Arial"/>
              <a:buChar char="•"/>
            </a:pPr>
            <a:r>
              <a:rPr lang="en-US" sz="2499" u="none">
                <a:solidFill>
                  <a:srgbClr val="000000"/>
                </a:solidFill>
                <a:latin typeface="Nunito"/>
                <a:ea typeface="Nunito"/>
                <a:cs typeface="Nunito"/>
                <a:sym typeface="Nunito"/>
              </a:rPr>
              <a:t>“‘‘we shouldn’t have to change how we do things, those rare people for whom our ways don’t work can just individually approach us and tell us how to accommodate them’” (Spade, 2010, p. 3)</a:t>
            </a:r>
          </a:p>
          <a:p>
            <a:pPr algn="l">
              <a:lnSpc>
                <a:spcPts val="3499"/>
              </a:lnSpc>
            </a:pPr>
          </a:p>
          <a:p>
            <a:pPr algn="l">
              <a:lnSpc>
                <a:spcPts val="3499"/>
              </a:lnSpc>
            </a:pPr>
            <a:r>
              <a:rPr lang="en-US" sz="2499" u="none">
                <a:solidFill>
                  <a:srgbClr val="000000"/>
                </a:solidFill>
                <a:latin typeface="Nunito"/>
                <a:ea typeface="Nunito"/>
                <a:cs typeface="Nunito"/>
                <a:sym typeface="Nunito"/>
              </a:rPr>
              <a:t> </a:t>
            </a:r>
          </a:p>
        </p:txBody>
      </p:sp>
      <p:sp>
        <p:nvSpPr>
          <p:cNvPr name="TextBox 9" id="9"/>
          <p:cNvSpPr txBox="true"/>
          <p:nvPr/>
        </p:nvSpPr>
        <p:spPr>
          <a:xfrm rot="60000">
            <a:off x="10427266" y="9939018"/>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[Dean Spade].  (n.d.).  </a:t>
            </a:r>
            <a:r>
              <a:rPr lang="en-US" sz="1011" i="true">
                <a:solidFill>
                  <a:srgbClr val="000000"/>
                </a:solidFill>
                <a:latin typeface="Nunito Italics"/>
                <a:ea typeface="Nunito Italics"/>
                <a:cs typeface="Nunito Italics"/>
                <a:sym typeface="Nunito Italics"/>
              </a:rPr>
              <a:t>Dean Spade.</a:t>
            </a:r>
            <a:r>
              <a:rPr lang="en-US" sz="1011">
                <a:solidFill>
                  <a:srgbClr val="000000"/>
                </a:solidFill>
                <a:latin typeface="Nunito"/>
                <a:ea typeface="Nunito"/>
                <a:cs typeface="Nunito"/>
                <a:sym typeface="Nunito"/>
              </a:rPr>
              <a:t> https://www.deanspade.net/about/</a:t>
            </a:r>
          </a:p>
        </p:txBody>
      </p:sp>
      <p:sp>
        <p:nvSpPr>
          <p:cNvPr name="Freeform 10" id="10"/>
          <p:cNvSpPr/>
          <p:nvPr/>
        </p:nvSpPr>
        <p:spPr>
          <a:xfrm flipH="false" flipV="false" rot="0">
            <a:off x="12890181" y="6646684"/>
            <a:ext cx="4577072" cy="2729600"/>
          </a:xfrm>
          <a:custGeom>
            <a:avLst/>
            <a:gdLst/>
            <a:ahLst/>
            <a:cxnLst/>
            <a:rect r="r" b="b" t="t" l="l"/>
            <a:pathLst>
              <a:path h="2729600" w="4577072">
                <a:moveTo>
                  <a:pt x="0" y="0"/>
                </a:moveTo>
                <a:lnTo>
                  <a:pt x="4577072" y="0"/>
                </a:lnTo>
                <a:lnTo>
                  <a:pt x="4577072" y="2729599"/>
                </a:lnTo>
                <a:lnTo>
                  <a:pt x="0" y="2729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3341456" y="7845162"/>
            <a:ext cx="3674522" cy="304068"/>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Dean Spade - trans legal scholar</a:t>
            </a:r>
          </a:p>
        </p:txBody>
      </p:sp>
      <p:sp>
        <p:nvSpPr>
          <p:cNvPr name="TextBox 12" id="12"/>
          <p:cNvSpPr txBox="true"/>
          <p:nvPr/>
        </p:nvSpPr>
        <p:spPr>
          <a:xfrm rot="0">
            <a:off x="883811" y="6543412"/>
            <a:ext cx="10660972" cy="2613025"/>
          </a:xfrm>
          <a:prstGeom prst="rect">
            <a:avLst/>
          </a:prstGeom>
        </p:spPr>
        <p:txBody>
          <a:bodyPr anchor="t" rtlCol="false" tIns="0" lIns="0" bIns="0" rIns="0">
            <a:spAutoFit/>
          </a:bodyPr>
          <a:lstStyle/>
          <a:p>
            <a:pPr algn="l" marL="539749" indent="-269875" lvl="1">
              <a:lnSpc>
                <a:spcPts val="3499"/>
              </a:lnSpc>
              <a:buFont typeface="Arial"/>
              <a:buChar char="•"/>
            </a:pPr>
            <a:r>
              <a:rPr lang="en-US" sz="2499" u="none">
                <a:solidFill>
                  <a:srgbClr val="000000"/>
                </a:solidFill>
                <a:latin typeface="Nunito"/>
                <a:ea typeface="Nunito"/>
                <a:cs typeface="Nunito"/>
                <a:sym typeface="Nunito"/>
              </a:rPr>
              <a:t>Does it really matter?</a:t>
            </a:r>
          </a:p>
          <a:p>
            <a:pPr algn="l" marL="1079499" indent="-359833" lvl="2">
              <a:lnSpc>
                <a:spcPts val="3499"/>
              </a:lnSpc>
              <a:buFont typeface="Arial"/>
              <a:buChar char="⚬"/>
            </a:pPr>
            <a:r>
              <a:rPr lang="en-US" sz="2499" u="none">
                <a:solidFill>
                  <a:srgbClr val="000000"/>
                </a:solidFill>
                <a:latin typeface="Nunito"/>
                <a:ea typeface="Nunito"/>
                <a:cs typeface="Nunito"/>
                <a:sym typeface="Nunito"/>
              </a:rPr>
              <a:t>being forced to “prove” gender to use bathroom facilities</a:t>
            </a:r>
          </a:p>
          <a:p>
            <a:pPr algn="l" marL="1079499" indent="-359833" lvl="2">
              <a:lnSpc>
                <a:spcPts val="3499"/>
              </a:lnSpc>
              <a:buFont typeface="Arial"/>
              <a:buChar char="⚬"/>
            </a:pPr>
            <a:r>
              <a:rPr lang="en-US" sz="2499" u="none">
                <a:solidFill>
                  <a:srgbClr val="000000"/>
                </a:solidFill>
                <a:latin typeface="Nunito"/>
                <a:ea typeface="Nunito"/>
                <a:cs typeface="Nunito"/>
                <a:sym typeface="Nunito"/>
              </a:rPr>
              <a:t>systems that deadname and misgender patrons and workers</a:t>
            </a:r>
          </a:p>
          <a:p>
            <a:pPr algn="l" marL="1079499" indent="-359833" lvl="2">
              <a:lnSpc>
                <a:spcPts val="3499"/>
              </a:lnSpc>
              <a:buFont typeface="Arial"/>
              <a:buChar char="⚬"/>
            </a:pPr>
            <a:r>
              <a:rPr lang="en-US" sz="2499" u="none">
                <a:solidFill>
                  <a:srgbClr val="000000"/>
                </a:solidFill>
                <a:latin typeface="Nunito"/>
                <a:ea typeface="Nunito"/>
                <a:cs typeface="Nunito"/>
                <a:sym typeface="Nunito"/>
              </a:rPr>
              <a:t>“Seeing coworkers routinely assume the gender of patrons can suggest to that employee that this library is not a place where it would be wise to come out.” (Keralis, 2023, p. 286).</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879856" y="1209771"/>
            <a:ext cx="6784770" cy="6801712"/>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0" t="-365" r="0" b="-28566"/>
              </a:stretch>
            </a:blipFill>
          </p:spPr>
        </p:sp>
      </p:grpSp>
      <p:sp>
        <p:nvSpPr>
          <p:cNvPr name="TextBox 7" id="7"/>
          <p:cNvSpPr txBox="true"/>
          <p:nvPr/>
        </p:nvSpPr>
        <p:spPr>
          <a:xfrm rot="0">
            <a:off x="1344529"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Administrative Violence</a:t>
            </a:r>
          </a:p>
        </p:txBody>
      </p:sp>
      <p:sp>
        <p:nvSpPr>
          <p:cNvPr name="TextBox 8" id="8"/>
          <p:cNvSpPr txBox="true"/>
          <p:nvPr/>
        </p:nvSpPr>
        <p:spPr>
          <a:xfrm rot="0">
            <a:off x="1344529" y="1933575"/>
            <a:ext cx="8535934" cy="8353425"/>
          </a:xfrm>
          <a:prstGeom prst="rect">
            <a:avLst/>
          </a:prstGeom>
        </p:spPr>
        <p:txBody>
          <a:bodyPr anchor="t" rtlCol="false" tIns="0" lIns="0" bIns="0" rIns="0">
            <a:spAutoFit/>
          </a:bodyPr>
          <a:lstStyle/>
          <a:p>
            <a:pPr algn="l" marL="647697" indent="-323848" lvl="1">
              <a:lnSpc>
                <a:spcPts val="4199"/>
              </a:lnSpc>
              <a:buFont typeface="Arial"/>
              <a:buChar char="•"/>
            </a:pPr>
            <a:r>
              <a:rPr lang="en-US" sz="2999" u="none">
                <a:solidFill>
                  <a:srgbClr val="000000"/>
                </a:solidFill>
                <a:latin typeface="Nunito"/>
                <a:ea typeface="Nunito"/>
                <a:cs typeface="Nunito"/>
                <a:sym typeface="Nunito"/>
              </a:rPr>
              <a:t>Problems ignored</a:t>
            </a:r>
          </a:p>
          <a:p>
            <a:pPr algn="l" marL="647697" indent="-323848" lvl="1">
              <a:lnSpc>
                <a:spcPts val="4199"/>
              </a:lnSpc>
              <a:buFont typeface="Arial"/>
              <a:buChar char="•"/>
            </a:pPr>
            <a:r>
              <a:rPr lang="en-US" sz="2999" u="none">
                <a:solidFill>
                  <a:srgbClr val="000000"/>
                </a:solidFill>
                <a:latin typeface="Nunito"/>
                <a:ea typeface="Nunito"/>
                <a:cs typeface="Nunito"/>
                <a:sym typeface="Nunito"/>
              </a:rPr>
              <a:t>Real world impacts</a:t>
            </a:r>
          </a:p>
          <a:p>
            <a:pPr algn="l" marL="1295394" indent="-431798" lvl="2">
              <a:lnSpc>
                <a:spcPts val="4199"/>
              </a:lnSpc>
              <a:buFont typeface="Arial"/>
              <a:buChar char="⚬"/>
            </a:pPr>
            <a:r>
              <a:rPr lang="en-US" sz="2999" u="none">
                <a:solidFill>
                  <a:srgbClr val="000000"/>
                </a:solidFill>
                <a:latin typeface="Nunito"/>
                <a:ea typeface="Nunito"/>
                <a:cs typeface="Nunito"/>
                <a:sym typeface="Nunito"/>
              </a:rPr>
              <a:t>my experience</a:t>
            </a:r>
          </a:p>
          <a:p>
            <a:pPr algn="l" marL="1943090" indent="-485773" lvl="3">
              <a:lnSpc>
                <a:spcPts val="4199"/>
              </a:lnSpc>
              <a:buFont typeface="Arial"/>
              <a:buChar char="￭"/>
            </a:pPr>
            <a:r>
              <a:rPr lang="en-US" sz="2999" u="none">
                <a:solidFill>
                  <a:srgbClr val="000000"/>
                </a:solidFill>
                <a:latin typeface="Nunito"/>
                <a:ea typeface="Nunito"/>
                <a:cs typeface="Nunito"/>
                <a:sym typeface="Nunito"/>
              </a:rPr>
              <a:t>with administrative processes</a:t>
            </a:r>
          </a:p>
          <a:p>
            <a:pPr algn="l" marL="1943090" indent="-485773" lvl="3">
              <a:lnSpc>
                <a:spcPts val="4199"/>
              </a:lnSpc>
              <a:buFont typeface="Arial"/>
              <a:buChar char="￭"/>
            </a:pPr>
            <a:r>
              <a:rPr lang="en-US" sz="2999" u="none">
                <a:solidFill>
                  <a:srgbClr val="000000"/>
                </a:solidFill>
                <a:latin typeface="Nunito"/>
                <a:ea typeface="Nunito"/>
                <a:cs typeface="Nunito"/>
                <a:sym typeface="Nunito"/>
              </a:rPr>
              <a:t>with systems</a:t>
            </a:r>
          </a:p>
          <a:p>
            <a:pPr algn="l" marL="1295394" indent="-431798" lvl="2">
              <a:lnSpc>
                <a:spcPts val="4199"/>
              </a:lnSpc>
              <a:buFont typeface="Arial"/>
              <a:buChar char="⚬"/>
            </a:pPr>
            <a:r>
              <a:rPr lang="en-US" sz="2999" u="none">
                <a:solidFill>
                  <a:srgbClr val="000000"/>
                </a:solidFill>
                <a:latin typeface="Nunito"/>
                <a:ea typeface="Nunito"/>
                <a:cs typeface="Nunito"/>
                <a:sym typeface="Nunito"/>
              </a:rPr>
              <a:t>is capturing gender data necessary?</a:t>
            </a:r>
          </a:p>
          <a:p>
            <a:pPr algn="l" marL="647697" indent="-323848" lvl="1">
              <a:lnSpc>
                <a:spcPts val="4199"/>
              </a:lnSpc>
              <a:buFont typeface="Arial"/>
              <a:buChar char="•"/>
            </a:pPr>
            <a:r>
              <a:rPr lang="en-US" sz="2999" u="none">
                <a:solidFill>
                  <a:srgbClr val="000000"/>
                </a:solidFill>
                <a:latin typeface="Nunito"/>
                <a:ea typeface="Nunito"/>
                <a:cs typeface="Nunito"/>
                <a:sym typeface="Nunito"/>
              </a:rPr>
              <a:t>Exceptions and carveouts made</a:t>
            </a:r>
          </a:p>
          <a:p>
            <a:pPr algn="l" marL="1295394" indent="-431798" lvl="2">
              <a:lnSpc>
                <a:spcPts val="4199"/>
              </a:lnSpc>
              <a:buFont typeface="Arial"/>
              <a:buChar char="⚬"/>
            </a:pPr>
            <a:r>
              <a:rPr lang="en-US" sz="2999" u="none">
                <a:solidFill>
                  <a:srgbClr val="000000"/>
                </a:solidFill>
                <a:latin typeface="Nunito"/>
                <a:ea typeface="Nunito"/>
                <a:cs typeface="Nunito"/>
                <a:sym typeface="Nunito"/>
              </a:rPr>
              <a:t>only after significant intervention or advocacy from trans/gender diverse workers</a:t>
            </a:r>
          </a:p>
          <a:p>
            <a:pPr algn="l" marL="647697" indent="-323848" lvl="1">
              <a:lnSpc>
                <a:spcPts val="4199"/>
              </a:lnSpc>
              <a:buFont typeface="Arial"/>
              <a:buChar char="•"/>
            </a:pPr>
            <a:r>
              <a:rPr lang="en-US" sz="2999" u="none">
                <a:solidFill>
                  <a:srgbClr val="000000"/>
                </a:solidFill>
                <a:latin typeface="Nunito"/>
                <a:ea typeface="Nunito"/>
                <a:cs typeface="Nunito"/>
                <a:sym typeface="Nunito"/>
              </a:rPr>
              <a:t>Some policies or administrative barriers are created that </a:t>
            </a:r>
            <a:r>
              <a:rPr lang="en-US" sz="2999" i="true" u="none">
                <a:solidFill>
                  <a:srgbClr val="000000"/>
                </a:solidFill>
                <a:latin typeface="Nunito Italics"/>
                <a:ea typeface="Nunito Italics"/>
                <a:cs typeface="Nunito Italics"/>
                <a:sym typeface="Nunito Italics"/>
              </a:rPr>
              <a:t>only</a:t>
            </a:r>
            <a:r>
              <a:rPr lang="en-US" sz="2999" u="none">
                <a:solidFill>
                  <a:srgbClr val="000000"/>
                </a:solidFill>
                <a:latin typeface="Nunito"/>
                <a:ea typeface="Nunito"/>
                <a:cs typeface="Nunito"/>
                <a:sym typeface="Nunito"/>
              </a:rPr>
              <a:t> apply to trans/gender diverse people</a:t>
            </a:r>
          </a:p>
          <a:p>
            <a:pPr algn="l" marL="1295394" indent="-431798" lvl="2">
              <a:lnSpc>
                <a:spcPts val="4199"/>
              </a:lnSpc>
              <a:buFont typeface="Arial"/>
              <a:buChar char="⚬"/>
            </a:pPr>
            <a:r>
              <a:rPr lang="en-US" sz="2999" u="none">
                <a:solidFill>
                  <a:srgbClr val="000000"/>
                </a:solidFill>
                <a:latin typeface="Nunito"/>
                <a:ea typeface="Nunito"/>
                <a:cs typeface="Nunito"/>
                <a:sym typeface="Nunito"/>
              </a:rPr>
              <a:t>my experience</a:t>
            </a:r>
          </a:p>
          <a:p>
            <a:pPr algn="l">
              <a:lnSpc>
                <a:spcPts val="4199"/>
              </a:lnSpc>
            </a:pPr>
          </a:p>
          <a:p>
            <a:pPr algn="l">
              <a:lnSpc>
                <a:spcPts val="4199"/>
              </a:lnSpc>
            </a:pPr>
            <a:r>
              <a:rPr lang="en-US" sz="2999" u="none">
                <a:solidFill>
                  <a:srgbClr val="000000"/>
                </a:solidFill>
                <a:latin typeface="Nunito"/>
                <a:ea typeface="Nunito"/>
                <a:cs typeface="Nunito"/>
                <a:sym typeface="Nunito"/>
              </a:rPr>
              <a:t> </a:t>
            </a:r>
          </a:p>
        </p:txBody>
      </p:sp>
      <p:sp>
        <p:nvSpPr>
          <p:cNvPr name="TextBox 9" id="9"/>
          <p:cNvSpPr txBox="true"/>
          <p:nvPr/>
        </p:nvSpPr>
        <p:spPr>
          <a:xfrm rot="60000">
            <a:off x="10427266" y="9939018"/>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[Dean Spade].  (n.d.).  </a:t>
            </a:r>
            <a:r>
              <a:rPr lang="en-US" sz="1011" i="true">
                <a:solidFill>
                  <a:srgbClr val="000000"/>
                </a:solidFill>
                <a:latin typeface="Nunito Italics"/>
                <a:ea typeface="Nunito Italics"/>
                <a:cs typeface="Nunito Italics"/>
                <a:sym typeface="Nunito Italics"/>
              </a:rPr>
              <a:t>Dean Spade.</a:t>
            </a:r>
            <a:r>
              <a:rPr lang="en-US" sz="1011">
                <a:solidFill>
                  <a:srgbClr val="000000"/>
                </a:solidFill>
                <a:latin typeface="Nunito"/>
                <a:ea typeface="Nunito"/>
                <a:cs typeface="Nunito"/>
                <a:sym typeface="Nunito"/>
              </a:rPr>
              <a:t> https://www.deanspade.net/about/</a:t>
            </a:r>
          </a:p>
        </p:txBody>
      </p:sp>
      <p:sp>
        <p:nvSpPr>
          <p:cNvPr name="Freeform 10" id="10"/>
          <p:cNvSpPr/>
          <p:nvPr/>
        </p:nvSpPr>
        <p:spPr>
          <a:xfrm flipH="false" flipV="false" rot="0">
            <a:off x="12890181" y="6646684"/>
            <a:ext cx="4577072" cy="2729600"/>
          </a:xfrm>
          <a:custGeom>
            <a:avLst/>
            <a:gdLst/>
            <a:ahLst/>
            <a:cxnLst/>
            <a:rect r="r" b="b" t="t" l="l"/>
            <a:pathLst>
              <a:path h="2729600" w="4577072">
                <a:moveTo>
                  <a:pt x="0" y="0"/>
                </a:moveTo>
                <a:lnTo>
                  <a:pt x="4577072" y="0"/>
                </a:lnTo>
                <a:lnTo>
                  <a:pt x="4577072" y="2729599"/>
                </a:lnTo>
                <a:lnTo>
                  <a:pt x="0" y="2729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3341456" y="7845162"/>
            <a:ext cx="3674522" cy="304068"/>
          </a:xfrm>
          <a:prstGeom prst="rect">
            <a:avLst/>
          </a:prstGeom>
        </p:spPr>
        <p:txBody>
          <a:bodyPr anchor="t" rtlCol="false" tIns="0" lIns="0" bIns="0" rIns="0">
            <a:spAutoFit/>
          </a:bodyPr>
          <a:lstStyle/>
          <a:p>
            <a:pPr algn="ctr">
              <a:lnSpc>
                <a:spcPts val="2536"/>
              </a:lnSpc>
            </a:pPr>
            <a:r>
              <a:rPr lang="en-US" sz="1811">
                <a:solidFill>
                  <a:srgbClr val="000000"/>
                </a:solidFill>
                <a:latin typeface="Nunito"/>
                <a:ea typeface="Nunito"/>
                <a:cs typeface="Nunito"/>
                <a:sym typeface="Nunito"/>
              </a:rPr>
              <a:t>Dean Spade - trans legal scholar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5510" y="6646506"/>
            <a:ext cx="2371099" cy="2512423"/>
          </a:xfrm>
          <a:custGeom>
            <a:avLst/>
            <a:gdLst/>
            <a:ahLst/>
            <a:cxnLst/>
            <a:rect r="r" b="b" t="t" l="l"/>
            <a:pathLst>
              <a:path h="2512423" w="2371099">
                <a:moveTo>
                  <a:pt x="0" y="0"/>
                </a:moveTo>
                <a:lnTo>
                  <a:pt x="2371100" y="0"/>
                </a:lnTo>
                <a:lnTo>
                  <a:pt x="2371100" y="2512423"/>
                </a:lnTo>
                <a:lnTo>
                  <a:pt x="0" y="25124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344529" y="652462"/>
            <a:ext cx="6738588" cy="752475"/>
          </a:xfrm>
          <a:prstGeom prst="rect">
            <a:avLst/>
          </a:prstGeom>
        </p:spPr>
        <p:txBody>
          <a:bodyPr anchor="t" rtlCol="false" tIns="0" lIns="0" bIns="0" rIns="0">
            <a:spAutoFit/>
          </a:bodyPr>
          <a:lstStyle/>
          <a:p>
            <a:pPr algn="ctr">
              <a:lnSpc>
                <a:spcPts val="5974"/>
              </a:lnSpc>
            </a:pPr>
            <a:r>
              <a:rPr lang="en-US" sz="4978">
                <a:solidFill>
                  <a:srgbClr val="191919"/>
                </a:solidFill>
                <a:latin typeface="Brixton Sans Outline"/>
                <a:ea typeface="Brixton Sans Outline"/>
                <a:cs typeface="Brixton Sans Outline"/>
                <a:sym typeface="Brixton Sans Outline"/>
              </a:rPr>
              <a:t>Immaterial Labour</a:t>
            </a:r>
          </a:p>
        </p:txBody>
      </p:sp>
      <p:sp>
        <p:nvSpPr>
          <p:cNvPr name="TextBox 7" id="7"/>
          <p:cNvSpPr txBox="true"/>
          <p:nvPr/>
        </p:nvSpPr>
        <p:spPr>
          <a:xfrm rot="0">
            <a:off x="885159" y="1778832"/>
            <a:ext cx="8763962" cy="7296785"/>
          </a:xfrm>
          <a:prstGeom prst="rect">
            <a:avLst/>
          </a:prstGeom>
        </p:spPr>
        <p:txBody>
          <a:bodyPr anchor="t" rtlCol="false" tIns="0" lIns="0" bIns="0" rIns="0">
            <a:spAutoFit/>
          </a:bodyPr>
          <a:lstStyle/>
          <a:p>
            <a:pPr algn="l" marL="561339" indent="-280669" lvl="1">
              <a:lnSpc>
                <a:spcPts val="3639"/>
              </a:lnSpc>
              <a:buFont typeface="Arial"/>
              <a:buChar char="•"/>
            </a:pPr>
            <a:r>
              <a:rPr lang="en-US" sz="2599">
                <a:solidFill>
                  <a:srgbClr val="000000"/>
                </a:solidFill>
                <a:latin typeface="Nunito"/>
                <a:ea typeface="Nunito"/>
                <a:cs typeface="Nunito"/>
                <a:sym typeface="Nunito"/>
              </a:rPr>
              <a:t>Activism within the academy “[</a:t>
            </a:r>
            <a:r>
              <a:rPr lang="en-US" sz="2599" u="none">
                <a:solidFill>
                  <a:srgbClr val="000000"/>
                </a:solidFill>
                <a:latin typeface="Nunito"/>
                <a:ea typeface="Nunito"/>
                <a:cs typeface="Nunito"/>
                <a:sym typeface="Nunito"/>
              </a:rPr>
              <a:t>remains] productive since this additional labour functions to ‘enhance the social, political and media visibility’ of the university” (p. 10-11)</a:t>
            </a:r>
          </a:p>
          <a:p>
            <a:pPr algn="l" marL="561339" indent="-280669" lvl="1">
              <a:lnSpc>
                <a:spcPts val="3639"/>
              </a:lnSpc>
              <a:buFont typeface="Arial"/>
              <a:buChar char="•"/>
            </a:pPr>
            <a:r>
              <a:rPr lang="en-US" sz="2599" u="none">
                <a:solidFill>
                  <a:srgbClr val="000000"/>
                </a:solidFill>
                <a:latin typeface="Nunito"/>
                <a:ea typeface="Nunito"/>
                <a:cs typeface="Nunito"/>
                <a:sym typeface="Nunito"/>
              </a:rPr>
              <a:t>“Activism” by library workers is only valued as long as it provides no real threat to the administration</a:t>
            </a:r>
          </a:p>
          <a:p>
            <a:pPr algn="l" marL="1122678" indent="-374226" lvl="2">
              <a:lnSpc>
                <a:spcPts val="3639"/>
              </a:lnSpc>
              <a:buFont typeface="Arial"/>
              <a:buChar char="⚬"/>
            </a:pPr>
            <a:r>
              <a:rPr lang="en-US" sz="2599" u="none">
                <a:solidFill>
                  <a:srgbClr val="000000"/>
                </a:solidFill>
                <a:latin typeface="Nunito"/>
                <a:ea typeface="Nunito"/>
                <a:cs typeface="Nunito"/>
                <a:sym typeface="Nunito"/>
              </a:rPr>
              <a:t>making cis colleagues or administrators uncomfortable</a:t>
            </a:r>
          </a:p>
          <a:p>
            <a:pPr algn="l" marL="1122678" indent="-374226" lvl="2">
              <a:lnSpc>
                <a:spcPts val="3639"/>
              </a:lnSpc>
              <a:buFont typeface="Arial"/>
              <a:buChar char="⚬"/>
            </a:pPr>
            <a:r>
              <a:rPr lang="en-US" sz="2599" u="none">
                <a:solidFill>
                  <a:srgbClr val="000000"/>
                </a:solidFill>
                <a:latin typeface="Nunito"/>
                <a:ea typeface="Nunito"/>
                <a:cs typeface="Nunito"/>
                <a:sym typeface="Nunito"/>
              </a:rPr>
              <a:t>pointing out differences</a:t>
            </a:r>
          </a:p>
          <a:p>
            <a:pPr algn="l" marL="1122678" indent="-374226" lvl="2">
              <a:lnSpc>
                <a:spcPts val="3639"/>
              </a:lnSpc>
              <a:buFont typeface="Arial"/>
              <a:buChar char="⚬"/>
            </a:pPr>
            <a:r>
              <a:rPr lang="en-US" sz="2599" u="none">
                <a:solidFill>
                  <a:srgbClr val="000000"/>
                </a:solidFill>
                <a:latin typeface="Nunito"/>
                <a:ea typeface="Nunito"/>
                <a:cs typeface="Nunito"/>
                <a:sym typeface="Nunito"/>
              </a:rPr>
              <a:t>failing to privilege the emotions of cis colleagues or administrators</a:t>
            </a:r>
          </a:p>
          <a:p>
            <a:pPr algn="l" marL="561339" indent="-280669" lvl="1">
              <a:lnSpc>
                <a:spcPts val="3639"/>
              </a:lnSpc>
              <a:buFont typeface="Arial"/>
              <a:buChar char="•"/>
            </a:pPr>
            <a:r>
              <a:rPr lang="en-US" sz="2599" u="none">
                <a:solidFill>
                  <a:srgbClr val="000000"/>
                </a:solidFill>
                <a:latin typeface="Nunito"/>
                <a:ea typeface="Nunito"/>
                <a:cs typeface="Nunito"/>
                <a:sym typeface="Nunito"/>
              </a:rPr>
              <a:t>Delicate balance between providing immaterial and emotional labour and ensuring that they effectively assimilate</a:t>
            </a:r>
          </a:p>
          <a:p>
            <a:pPr algn="l" marL="561339" indent="-280669" lvl="1">
              <a:lnSpc>
                <a:spcPts val="3639"/>
              </a:lnSpc>
              <a:buFont typeface="Arial"/>
              <a:buChar char="•"/>
            </a:pPr>
            <a:r>
              <a:rPr lang="en-US" sz="2599" u="none">
                <a:solidFill>
                  <a:srgbClr val="000000"/>
                </a:solidFill>
                <a:latin typeface="Nunito"/>
                <a:ea typeface="Nunito"/>
                <a:cs typeface="Nunito"/>
                <a:sym typeface="Nunito"/>
              </a:rPr>
              <a:t>Can</a:t>
            </a:r>
            <a:r>
              <a:rPr lang="en-US" sz="2599" u="none">
                <a:solidFill>
                  <a:srgbClr val="000000"/>
                </a:solidFill>
                <a:latin typeface="Nunito"/>
                <a:ea typeface="Nunito"/>
                <a:cs typeface="Nunito"/>
                <a:sym typeface="Nunito"/>
              </a:rPr>
              <a:t>not initiate any change or opposition that unsettles cisnormativity</a:t>
            </a:r>
          </a:p>
        </p:txBody>
      </p:sp>
      <p:grpSp>
        <p:nvGrpSpPr>
          <p:cNvPr name="Group 8" id="8"/>
          <p:cNvGrpSpPr/>
          <p:nvPr/>
        </p:nvGrpSpPr>
        <p:grpSpPr>
          <a:xfrm rot="0">
            <a:off x="10658398" y="1323577"/>
            <a:ext cx="7238212" cy="7256287"/>
            <a:chOff x="0" y="0"/>
            <a:chExt cx="5594350" cy="5608320"/>
          </a:xfrm>
        </p:grpSpPr>
        <p:sp>
          <p:nvSpPr>
            <p:cNvPr name="Freeform 9" id="9"/>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10"/>
              <a:stretch>
                <a:fillRect l="0" t="0" r="0" b="-39709"/>
              </a:stretch>
            </a:blipFill>
          </p:spPr>
        </p:sp>
      </p:grpSp>
      <p:sp>
        <p:nvSpPr>
          <p:cNvPr name="TextBox 10" id="10"/>
          <p:cNvSpPr txBox="true"/>
          <p:nvPr/>
        </p:nvSpPr>
        <p:spPr>
          <a:xfrm rot="0">
            <a:off x="10427100" y="9897183"/>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Horn Book. (2019). </a:t>
            </a:r>
            <a:r>
              <a:rPr lang="en-US" sz="1011" i="true">
                <a:solidFill>
                  <a:srgbClr val="000000"/>
                </a:solidFill>
                <a:latin typeface="Nunito Italics"/>
                <a:ea typeface="Nunito Italics"/>
                <a:cs typeface="Nunito Italics"/>
                <a:sym typeface="Nunito Italics"/>
              </a:rPr>
              <a:t>Kyle Lukoff. </a:t>
            </a:r>
            <a:r>
              <a:rPr lang="en-US" sz="1011">
                <a:solidFill>
                  <a:srgbClr val="000000"/>
                </a:solidFill>
                <a:latin typeface="Nunito"/>
                <a:ea typeface="Nunito"/>
                <a:cs typeface="Nunito"/>
                <a:sym typeface="Nunito"/>
              </a:rPr>
              <a:t>Horn Book. https://www.hbook.com/story/five-questions-for-kyle-lukoff-july-2019 </a:t>
            </a:r>
          </a:p>
        </p:txBody>
      </p:sp>
      <p:sp>
        <p:nvSpPr>
          <p:cNvPr name="Freeform 11" id="11"/>
          <p:cNvSpPr/>
          <p:nvPr/>
        </p:nvSpPr>
        <p:spPr>
          <a:xfrm flipH="false" flipV="false" rot="235536">
            <a:off x="13990680" y="6748264"/>
            <a:ext cx="3069660" cy="2827925"/>
          </a:xfrm>
          <a:custGeom>
            <a:avLst/>
            <a:gdLst/>
            <a:ahLst/>
            <a:cxnLst/>
            <a:rect r="r" b="b" t="t" l="l"/>
            <a:pathLst>
              <a:path h="2827925" w="3069660">
                <a:moveTo>
                  <a:pt x="0" y="0"/>
                </a:moveTo>
                <a:lnTo>
                  <a:pt x="3069661" y="0"/>
                </a:lnTo>
                <a:lnTo>
                  <a:pt x="3069661" y="2827925"/>
                </a:lnTo>
                <a:lnTo>
                  <a:pt x="0" y="2827925"/>
                </a:lnTo>
                <a:lnTo>
                  <a:pt x="0" y="0"/>
                </a:lnTo>
                <a:close/>
              </a:path>
            </a:pathLst>
          </a:custGeom>
          <a:blipFill>
            <a:blip r:embed="rId11"/>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5510" y="6646506"/>
            <a:ext cx="2371099" cy="2512423"/>
          </a:xfrm>
          <a:custGeom>
            <a:avLst/>
            <a:gdLst/>
            <a:ahLst/>
            <a:cxnLst/>
            <a:rect r="r" b="b" t="t" l="l"/>
            <a:pathLst>
              <a:path h="2512423" w="2371099">
                <a:moveTo>
                  <a:pt x="0" y="0"/>
                </a:moveTo>
                <a:lnTo>
                  <a:pt x="2371100" y="0"/>
                </a:lnTo>
                <a:lnTo>
                  <a:pt x="2371100" y="2512423"/>
                </a:lnTo>
                <a:lnTo>
                  <a:pt x="0" y="25124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344529" y="652462"/>
            <a:ext cx="6738588" cy="752475"/>
          </a:xfrm>
          <a:prstGeom prst="rect">
            <a:avLst/>
          </a:prstGeom>
        </p:spPr>
        <p:txBody>
          <a:bodyPr anchor="t" rtlCol="false" tIns="0" lIns="0" bIns="0" rIns="0">
            <a:spAutoFit/>
          </a:bodyPr>
          <a:lstStyle/>
          <a:p>
            <a:pPr algn="ctr">
              <a:lnSpc>
                <a:spcPts val="5974"/>
              </a:lnSpc>
            </a:pPr>
            <a:r>
              <a:rPr lang="en-US" sz="4978">
                <a:solidFill>
                  <a:srgbClr val="191919"/>
                </a:solidFill>
                <a:latin typeface="Brixton Sans Outline"/>
                <a:ea typeface="Brixton Sans Outline"/>
                <a:cs typeface="Brixton Sans Outline"/>
                <a:sym typeface="Brixton Sans Outline"/>
              </a:rPr>
              <a:t>Emotional Labour</a:t>
            </a:r>
          </a:p>
        </p:txBody>
      </p:sp>
      <p:sp>
        <p:nvSpPr>
          <p:cNvPr name="TextBox 7" id="7"/>
          <p:cNvSpPr txBox="true"/>
          <p:nvPr/>
        </p:nvSpPr>
        <p:spPr>
          <a:xfrm rot="0">
            <a:off x="1344529" y="1898587"/>
            <a:ext cx="8763962" cy="71018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Visible</a:t>
            </a:r>
          </a:p>
          <a:p>
            <a:pPr algn="l" marL="1036320" indent="-345440" lvl="2">
              <a:lnSpc>
                <a:spcPts val="3359"/>
              </a:lnSpc>
              <a:buFont typeface="Arial"/>
              <a:buChar char="⚬"/>
            </a:pPr>
            <a:r>
              <a:rPr lang="en-US" sz="2400">
                <a:solidFill>
                  <a:srgbClr val="000000"/>
                </a:solidFill>
                <a:latin typeface="Nunito"/>
                <a:ea typeface="Nunito"/>
                <a:cs typeface="Nunito"/>
                <a:sym typeface="Nunito"/>
              </a:rPr>
              <a:t>R</a:t>
            </a:r>
            <a:r>
              <a:rPr lang="en-US" sz="2400" u="none">
                <a:solidFill>
                  <a:srgbClr val="000000"/>
                </a:solidFill>
                <a:latin typeface="Nunito"/>
                <a:ea typeface="Nunito"/>
                <a:cs typeface="Nunito"/>
                <a:sym typeface="Nunito"/>
              </a:rPr>
              <a:t>equesting policy changes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Providing additional support to trans/gender diverse patrons or community members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A</a:t>
            </a:r>
            <a:r>
              <a:rPr lang="en-US" sz="2400" u="none">
                <a:solidFill>
                  <a:srgbClr val="000000"/>
                </a:solidFill>
                <a:latin typeface="Nunito"/>
                <a:ea typeface="Nunito"/>
                <a:cs typeface="Nunito"/>
                <a:sym typeface="Nunito"/>
              </a:rPr>
              <a:t>sking for tra</a:t>
            </a:r>
            <a:r>
              <a:rPr lang="en-US" sz="2400" u="none">
                <a:solidFill>
                  <a:srgbClr val="000000"/>
                </a:solidFill>
                <a:latin typeface="Nunito"/>
                <a:ea typeface="Nunito"/>
                <a:cs typeface="Nunito"/>
                <a:sym typeface="Nunito"/>
              </a:rPr>
              <a:t>ining</a:t>
            </a:r>
          </a:p>
          <a:p>
            <a:pPr algn="l">
              <a:lnSpc>
                <a:spcPts val="3359"/>
              </a:lnSpc>
            </a:pPr>
          </a:p>
          <a:p>
            <a:pPr algn="l" marL="518160" indent="-259080" lvl="1">
              <a:lnSpc>
                <a:spcPts val="3359"/>
              </a:lnSpc>
              <a:buFont typeface="Arial"/>
              <a:buChar char="•"/>
            </a:pPr>
            <a:r>
              <a:rPr lang="en-US" sz="2400" u="none">
                <a:solidFill>
                  <a:srgbClr val="000000"/>
                </a:solidFill>
                <a:latin typeface="Nunito"/>
                <a:ea typeface="Nunito"/>
                <a:cs typeface="Nunito"/>
                <a:sym typeface="Nunito"/>
              </a:rPr>
              <a:t>Invisible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Fielding inappropriate questions or comments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Emotionally supporting colleagues and managers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Emotionally regulating after having requests denied or enduring harassment</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Emotionally support patrons and community members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Staying closeted or not speaking out for fear of discrimination, harrassment, censure, missed opportunities or job loss</a:t>
            </a:r>
          </a:p>
          <a:p>
            <a:pPr algn="l">
              <a:lnSpc>
                <a:spcPts val="3359"/>
              </a:lnSpc>
            </a:pPr>
          </a:p>
          <a:p>
            <a:pPr algn="l">
              <a:lnSpc>
                <a:spcPts val="3359"/>
              </a:lnSpc>
            </a:pPr>
          </a:p>
        </p:txBody>
      </p:sp>
      <p:grpSp>
        <p:nvGrpSpPr>
          <p:cNvPr name="Group 8" id="8"/>
          <p:cNvGrpSpPr/>
          <p:nvPr/>
        </p:nvGrpSpPr>
        <p:grpSpPr>
          <a:xfrm rot="0">
            <a:off x="10658398" y="1323577"/>
            <a:ext cx="7238212" cy="7256287"/>
            <a:chOff x="0" y="0"/>
            <a:chExt cx="5594350" cy="5608320"/>
          </a:xfrm>
        </p:grpSpPr>
        <p:sp>
          <p:nvSpPr>
            <p:cNvPr name="Freeform 9" id="9"/>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10"/>
              <a:stretch>
                <a:fillRect l="0" t="0" r="0" b="-39709"/>
              </a:stretch>
            </a:blipFill>
          </p:spPr>
        </p:sp>
      </p:grpSp>
      <p:sp>
        <p:nvSpPr>
          <p:cNvPr name="TextBox 10" id="10"/>
          <p:cNvSpPr txBox="true"/>
          <p:nvPr/>
        </p:nvSpPr>
        <p:spPr>
          <a:xfrm rot="0">
            <a:off x="10427100" y="9897183"/>
            <a:ext cx="7690282" cy="164800"/>
          </a:xfrm>
          <a:prstGeom prst="rect">
            <a:avLst/>
          </a:prstGeom>
        </p:spPr>
        <p:txBody>
          <a:bodyPr anchor="t" rtlCol="false" tIns="0" lIns="0" bIns="0" rIns="0">
            <a:spAutoFit/>
          </a:bodyPr>
          <a:lstStyle/>
          <a:p>
            <a:pPr algn="r">
              <a:lnSpc>
                <a:spcPts val="1416"/>
              </a:lnSpc>
            </a:pPr>
            <a:r>
              <a:rPr lang="en-US" sz="1011">
                <a:solidFill>
                  <a:srgbClr val="000000"/>
                </a:solidFill>
                <a:latin typeface="Nunito"/>
                <a:ea typeface="Nunito"/>
                <a:cs typeface="Nunito"/>
                <a:sym typeface="Nunito"/>
              </a:rPr>
              <a:t>Horn Book. (2019). </a:t>
            </a:r>
            <a:r>
              <a:rPr lang="en-US" sz="1011" i="true">
                <a:solidFill>
                  <a:srgbClr val="000000"/>
                </a:solidFill>
                <a:latin typeface="Nunito Italics"/>
                <a:ea typeface="Nunito Italics"/>
                <a:cs typeface="Nunito Italics"/>
                <a:sym typeface="Nunito Italics"/>
              </a:rPr>
              <a:t>Kyle Lukoff. </a:t>
            </a:r>
            <a:r>
              <a:rPr lang="en-US" sz="1011">
                <a:solidFill>
                  <a:srgbClr val="000000"/>
                </a:solidFill>
                <a:latin typeface="Nunito"/>
                <a:ea typeface="Nunito"/>
                <a:cs typeface="Nunito"/>
                <a:sym typeface="Nunito"/>
              </a:rPr>
              <a:t>Horn Book. https://www.hbook.com/story/five-questions-for-kyle-lukoff-july-2019 </a:t>
            </a:r>
          </a:p>
        </p:txBody>
      </p:sp>
      <p:sp>
        <p:nvSpPr>
          <p:cNvPr name="Freeform 11" id="11"/>
          <p:cNvSpPr/>
          <p:nvPr/>
        </p:nvSpPr>
        <p:spPr>
          <a:xfrm flipH="false" flipV="false" rot="235536">
            <a:off x="13990680" y="6748264"/>
            <a:ext cx="3069660" cy="2827925"/>
          </a:xfrm>
          <a:custGeom>
            <a:avLst/>
            <a:gdLst/>
            <a:ahLst/>
            <a:cxnLst/>
            <a:rect r="r" b="b" t="t" l="l"/>
            <a:pathLst>
              <a:path h="2827925" w="3069660">
                <a:moveTo>
                  <a:pt x="0" y="0"/>
                </a:moveTo>
                <a:lnTo>
                  <a:pt x="3069661" y="0"/>
                </a:lnTo>
                <a:lnTo>
                  <a:pt x="3069661" y="2827925"/>
                </a:lnTo>
                <a:lnTo>
                  <a:pt x="0" y="2827925"/>
                </a:lnTo>
                <a:lnTo>
                  <a:pt x="0" y="0"/>
                </a:lnTo>
                <a:close/>
              </a:path>
            </a:pathLst>
          </a:custGeom>
          <a:blipFill>
            <a:blip r:embed="rId11"/>
            <a:stretch>
              <a:fillRect l="0" t="0" r="0" b="0"/>
            </a:stretch>
          </a:blipFill>
        </p:spPr>
      </p:sp>
      <p:sp>
        <p:nvSpPr>
          <p:cNvPr name="TextBox 12" id="12"/>
          <p:cNvSpPr txBox="true"/>
          <p:nvPr/>
        </p:nvSpPr>
        <p:spPr>
          <a:xfrm rot="0">
            <a:off x="1894435" y="8573707"/>
            <a:ext cx="8763962" cy="815340"/>
          </a:xfrm>
          <a:prstGeom prst="rect">
            <a:avLst/>
          </a:prstGeom>
        </p:spPr>
        <p:txBody>
          <a:bodyPr anchor="t" rtlCol="false" tIns="0" lIns="0" bIns="0" rIns="0">
            <a:spAutoFit/>
          </a:bodyPr>
          <a:lstStyle/>
          <a:p>
            <a:pPr algn="l">
              <a:lnSpc>
                <a:spcPts val="3359"/>
              </a:lnSpc>
            </a:pPr>
            <a:r>
              <a:rPr lang="en-US" b="true" sz="2400" u="none">
                <a:solidFill>
                  <a:srgbClr val="000000"/>
                </a:solidFill>
                <a:latin typeface="Nunito Bold"/>
                <a:ea typeface="Nunito Bold"/>
                <a:cs typeface="Nunito Bold"/>
                <a:sym typeface="Nunito Bold"/>
              </a:rPr>
              <a:t>Trans/gender diverse library workers are forced to perform emotional labour whether it is visible or invisible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264701" y="-1728666"/>
            <a:ext cx="13398588" cy="13866585"/>
          </a:xfrm>
          <a:custGeom>
            <a:avLst/>
            <a:gdLst/>
            <a:ahLst/>
            <a:cxnLst/>
            <a:rect r="r" b="b" t="t" l="l"/>
            <a:pathLst>
              <a:path h="13866585" w="13398588">
                <a:moveTo>
                  <a:pt x="0" y="0"/>
                </a:moveTo>
                <a:lnTo>
                  <a:pt x="13398588" y="0"/>
                </a:lnTo>
                <a:lnTo>
                  <a:pt x="13398588" y="13866585"/>
                </a:lnTo>
                <a:lnTo>
                  <a:pt x="0" y="138665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860357" y="1028700"/>
            <a:ext cx="2294039" cy="2430770"/>
          </a:xfrm>
          <a:custGeom>
            <a:avLst/>
            <a:gdLst/>
            <a:ahLst/>
            <a:cxnLst/>
            <a:rect r="r" b="b" t="t" l="l"/>
            <a:pathLst>
              <a:path h="2430770" w="2294039">
                <a:moveTo>
                  <a:pt x="0" y="0"/>
                </a:moveTo>
                <a:lnTo>
                  <a:pt x="2294039" y="0"/>
                </a:lnTo>
                <a:lnTo>
                  <a:pt x="2294039"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028700" y="1688231"/>
            <a:ext cx="9398400" cy="83591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Trans/gende</a:t>
            </a:r>
            <a:r>
              <a:rPr lang="en-US" sz="2400">
                <a:solidFill>
                  <a:srgbClr val="000000"/>
                </a:solidFill>
                <a:latin typeface="Nunito"/>
                <a:ea typeface="Nunito"/>
                <a:cs typeface="Nunito"/>
                <a:sym typeface="Nunito"/>
              </a:rPr>
              <a:t>r diverse</a:t>
            </a:r>
            <a:r>
              <a:rPr lang="en-US" sz="2400">
                <a:solidFill>
                  <a:srgbClr val="000000"/>
                </a:solidFill>
                <a:latin typeface="Nunito"/>
                <a:ea typeface="Nunito"/>
                <a:cs typeface="Nunito"/>
                <a:sym typeface="Nunito"/>
              </a:rPr>
              <a:t> workers are</a:t>
            </a:r>
            <a:r>
              <a:rPr lang="en-US" sz="2400">
                <a:solidFill>
                  <a:srgbClr val="000000"/>
                </a:solidFill>
                <a:latin typeface="Nunito"/>
                <a:ea typeface="Nunito"/>
                <a:cs typeface="Nunito"/>
                <a:sym typeface="Nunito"/>
              </a:rPr>
              <a:t> required to assim</a:t>
            </a:r>
            <a:r>
              <a:rPr lang="en-US" sz="2400" u="none">
                <a:solidFill>
                  <a:srgbClr val="000000"/>
                </a:solidFill>
                <a:latin typeface="Nunito"/>
                <a:ea typeface="Nunito"/>
                <a:cs typeface="Nunito"/>
                <a:sym typeface="Nunito"/>
              </a:rPr>
              <a:t>ilate </a:t>
            </a:r>
            <a:r>
              <a:rPr lang="en-US" sz="2400" u="none">
                <a:solidFill>
                  <a:srgbClr val="000000"/>
                </a:solidFill>
                <a:latin typeface="Nunito"/>
                <a:ea typeface="Nunito"/>
                <a:cs typeface="Nunito"/>
                <a:sym typeface="Nunito"/>
              </a:rPr>
              <a:t>to gain employment or remain employed</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“under the tyranny of employers, all workers face day-to-day gendered expectations …  the opportunity for trans people to transition or find employment in the first place, are constrained as one feature of this broader regime of class rule” (O’Brien, 2021, p. 58)</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What does professionalism look like for trans/gender diverse library workers?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Unclear expectations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Need to remain legible</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Need to stay closeted or “cross dress”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Acceptance under the terms of the ruling class:</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A</a:t>
            </a:r>
            <a:r>
              <a:rPr lang="en-US" sz="2400" u="none">
                <a:solidFill>
                  <a:srgbClr val="000000"/>
                </a:solidFill>
                <a:latin typeface="Nunito"/>
                <a:ea typeface="Nunito"/>
                <a:cs typeface="Nunito"/>
                <a:sym typeface="Nunito"/>
              </a:rPr>
              <a:t>ssimilation</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No attempts to challenge the status quo</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Operate under a mode that is financially, politically, and/or reputationally advantageous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Failed initiatives and band-aid “solutions” have done nothing</a:t>
            </a:r>
          </a:p>
          <a:p>
            <a:pPr algn="l" marL="1036320" indent="-345440" lvl="2">
              <a:lnSpc>
                <a:spcPts val="3359"/>
              </a:lnSpc>
              <a:buFont typeface="Arial"/>
              <a:buChar char="⚬"/>
            </a:pPr>
            <a:r>
              <a:rPr lang="en-US" sz="2400" u="none">
                <a:solidFill>
                  <a:srgbClr val="000000"/>
                </a:solidFill>
                <a:latin typeface="Nunito"/>
                <a:ea typeface="Nunito"/>
                <a:cs typeface="Nunito"/>
                <a:sym typeface="Nunito"/>
              </a:rPr>
              <a:t>pointed to as attempts at change</a:t>
            </a:r>
          </a:p>
          <a:p>
            <a:pPr algn="l">
              <a:lnSpc>
                <a:spcPts val="3359"/>
              </a:lnSpc>
            </a:pPr>
          </a:p>
        </p:txBody>
      </p:sp>
      <p:sp>
        <p:nvSpPr>
          <p:cNvPr name="TextBox 6" id="6"/>
          <p:cNvSpPr txBox="true"/>
          <p:nvPr/>
        </p:nvSpPr>
        <p:spPr>
          <a:xfrm rot="0">
            <a:off x="1682603"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Social Reproduction</a:t>
            </a:r>
          </a:p>
        </p:txBody>
      </p:sp>
      <p:sp>
        <p:nvSpPr>
          <p:cNvPr name="TextBox 7" id="7"/>
          <p:cNvSpPr txBox="true"/>
          <p:nvPr/>
        </p:nvSpPr>
        <p:spPr>
          <a:xfrm rot="0">
            <a:off x="11372768" y="9889224"/>
            <a:ext cx="6744614" cy="297244"/>
          </a:xfrm>
          <a:prstGeom prst="rect">
            <a:avLst/>
          </a:prstGeom>
        </p:spPr>
        <p:txBody>
          <a:bodyPr anchor="t" rtlCol="false" tIns="0" lIns="0" bIns="0" rIns="0">
            <a:spAutoFit/>
          </a:bodyPr>
          <a:lstStyle/>
          <a:p>
            <a:pPr algn="r">
              <a:lnSpc>
                <a:spcPts val="1242"/>
              </a:lnSpc>
            </a:pPr>
            <a:r>
              <a:rPr lang="en-US" sz="887">
                <a:solidFill>
                  <a:srgbClr val="000000"/>
                </a:solidFill>
                <a:latin typeface="Nunito"/>
                <a:ea typeface="Nunito"/>
                <a:cs typeface="Nunito"/>
                <a:sym typeface="Nunito"/>
              </a:rPr>
              <a:t>Valdes, M. (2023). Maia</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Xi</a:t>
            </a:r>
            <a:r>
              <a:rPr lang="en-US" sz="887">
                <a:solidFill>
                  <a:srgbClr val="000000"/>
                </a:solidFill>
                <a:latin typeface="Nunito"/>
                <a:ea typeface="Nunito"/>
                <a:cs typeface="Nunito"/>
                <a:sym typeface="Nunito"/>
              </a:rPr>
              <a:t>a</a:t>
            </a:r>
            <a:r>
              <a:rPr lang="en-US" sz="887">
                <a:solidFill>
                  <a:srgbClr val="000000"/>
                </a:solidFill>
                <a:latin typeface="Nunito"/>
                <a:ea typeface="Nunito"/>
                <a:cs typeface="Nunito"/>
                <a:sym typeface="Nunito"/>
              </a:rPr>
              <a:t>o pos</a:t>
            </a:r>
            <a:r>
              <a:rPr lang="en-US" sz="887">
                <a:solidFill>
                  <a:srgbClr val="000000"/>
                </a:solidFill>
                <a:latin typeface="Nunito"/>
                <a:ea typeface="Nunito"/>
                <a:cs typeface="Nunito"/>
                <a:sym typeface="Nunito"/>
              </a:rPr>
              <a:t>e</a:t>
            </a:r>
            <a:r>
              <a:rPr lang="en-US" sz="887">
                <a:solidFill>
                  <a:srgbClr val="000000"/>
                </a:solidFill>
                <a:latin typeface="Nunito"/>
                <a:ea typeface="Nunito"/>
                <a:cs typeface="Nunito"/>
                <a:sym typeface="Nunito"/>
              </a:rPr>
              <a:t>s</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for</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a p</a:t>
            </a:r>
            <a:r>
              <a:rPr lang="en-US" sz="887">
                <a:solidFill>
                  <a:srgbClr val="000000"/>
                </a:solidFill>
                <a:latin typeface="Nunito"/>
                <a:ea typeface="Nunito"/>
                <a:cs typeface="Nunito"/>
                <a:sym typeface="Nunito"/>
              </a:rPr>
              <a:t>o</a:t>
            </a:r>
            <a:r>
              <a:rPr lang="en-US" sz="887">
                <a:solidFill>
                  <a:srgbClr val="000000"/>
                </a:solidFill>
                <a:latin typeface="Nunito"/>
                <a:ea typeface="Nunito"/>
                <a:cs typeface="Nunito"/>
                <a:sym typeface="Nunito"/>
              </a:rPr>
              <a:t>rtrait </a:t>
            </a:r>
            <a:r>
              <a:rPr lang="en-US" sz="887">
                <a:solidFill>
                  <a:srgbClr val="000000"/>
                </a:solidFill>
                <a:latin typeface="Nunito"/>
                <a:ea typeface="Nunito"/>
                <a:cs typeface="Nunito"/>
                <a:sym typeface="Nunito"/>
              </a:rPr>
              <a:t>in </a:t>
            </a:r>
            <a:r>
              <a:rPr lang="en-US" sz="887">
                <a:solidFill>
                  <a:srgbClr val="000000"/>
                </a:solidFill>
                <a:latin typeface="Nunito"/>
                <a:ea typeface="Nunito"/>
                <a:cs typeface="Nunito"/>
                <a:sym typeface="Nunito"/>
              </a:rPr>
              <a:t>the li</a:t>
            </a:r>
            <a:r>
              <a:rPr lang="en-US" sz="887">
                <a:solidFill>
                  <a:srgbClr val="000000"/>
                </a:solidFill>
                <a:latin typeface="Nunito"/>
                <a:ea typeface="Nunito"/>
                <a:cs typeface="Nunito"/>
                <a:sym typeface="Nunito"/>
              </a:rPr>
              <a:t>b</a:t>
            </a:r>
            <a:r>
              <a:rPr lang="en-US" sz="887">
                <a:solidFill>
                  <a:srgbClr val="000000"/>
                </a:solidFill>
                <a:latin typeface="Nunito"/>
                <a:ea typeface="Nunito"/>
                <a:cs typeface="Nunito"/>
                <a:sym typeface="Nunito"/>
              </a:rPr>
              <a:t>rary </a:t>
            </a:r>
            <a:r>
              <a:rPr lang="en-US" sz="887">
                <a:solidFill>
                  <a:srgbClr val="000000"/>
                </a:solidFill>
                <a:latin typeface="Nunito"/>
                <a:ea typeface="Nunito"/>
                <a:cs typeface="Nunito"/>
                <a:sym typeface="Nunito"/>
              </a:rPr>
              <a:t>o</a:t>
            </a:r>
            <a:r>
              <a:rPr lang="en-US" sz="887">
                <a:solidFill>
                  <a:srgbClr val="000000"/>
                </a:solidFill>
                <a:latin typeface="Nunito"/>
                <a:ea typeface="Nunito"/>
                <a:cs typeface="Nunito"/>
                <a:sym typeface="Nunito"/>
              </a:rPr>
              <a:t>f radi</a:t>
            </a:r>
            <a:r>
              <a:rPr lang="en-US" sz="887">
                <a:solidFill>
                  <a:srgbClr val="000000"/>
                </a:solidFill>
                <a:latin typeface="Nunito"/>
                <a:ea typeface="Nunito"/>
                <a:cs typeface="Nunito"/>
                <a:sym typeface="Nunito"/>
              </a:rPr>
              <a:t>o </a:t>
            </a:r>
            <a:r>
              <a:rPr lang="en-US" sz="887">
                <a:solidFill>
                  <a:srgbClr val="000000"/>
                </a:solidFill>
                <a:latin typeface="Nunito"/>
                <a:ea typeface="Nunito"/>
                <a:cs typeface="Nunito"/>
                <a:sym typeface="Nunito"/>
              </a:rPr>
              <a:t>st</a:t>
            </a:r>
            <a:r>
              <a:rPr lang="en-US" sz="887">
                <a:solidFill>
                  <a:srgbClr val="000000"/>
                </a:solidFill>
                <a:latin typeface="Nunito"/>
                <a:ea typeface="Nunito"/>
                <a:cs typeface="Nunito"/>
                <a:sym typeface="Nunito"/>
              </a:rPr>
              <a:t>at</a:t>
            </a:r>
            <a:r>
              <a:rPr lang="en-US" sz="887">
                <a:solidFill>
                  <a:srgbClr val="000000"/>
                </a:solidFill>
                <a:latin typeface="Nunito"/>
                <a:ea typeface="Nunito"/>
                <a:cs typeface="Nunito"/>
                <a:sym typeface="Nunito"/>
              </a:rPr>
              <a:t>ion KEXP where she volun</a:t>
            </a:r>
            <a:r>
              <a:rPr lang="en-US" sz="887">
                <a:solidFill>
                  <a:srgbClr val="000000"/>
                </a:solidFill>
                <a:latin typeface="Nunito"/>
                <a:ea typeface="Nunito"/>
                <a:cs typeface="Nunito"/>
                <a:sym typeface="Nunito"/>
              </a:rPr>
              <a:t>t</a:t>
            </a:r>
            <a:r>
              <a:rPr lang="en-US" sz="887">
                <a:solidFill>
                  <a:srgbClr val="000000"/>
                </a:solidFill>
                <a:latin typeface="Nunito"/>
                <a:ea typeface="Nunito"/>
                <a:cs typeface="Nunito"/>
                <a:sym typeface="Nunito"/>
              </a:rPr>
              <a:t>eers </a:t>
            </a:r>
            <a:r>
              <a:rPr lang="en-US" sz="887">
                <a:solidFill>
                  <a:srgbClr val="000000"/>
                </a:solidFill>
                <a:latin typeface="Nunito"/>
                <a:ea typeface="Nunito"/>
                <a:cs typeface="Nunito"/>
                <a:sym typeface="Nunito"/>
              </a:rPr>
              <a:t>in</a:t>
            </a:r>
            <a:r>
              <a:rPr lang="en-US" sz="887">
                <a:solidFill>
                  <a:srgbClr val="000000"/>
                </a:solidFill>
                <a:latin typeface="Nunito"/>
                <a:ea typeface="Nunito"/>
                <a:cs typeface="Nunito"/>
                <a:sym typeface="Nunito"/>
              </a:rPr>
              <a:t> Seattle, Feb. 17, 2023. El Pais</a:t>
            </a:r>
            <a:r>
              <a:rPr lang="en-US" sz="887">
                <a:solidFill>
                  <a:srgbClr val="000000"/>
                </a:solidFill>
                <a:latin typeface="Nunito"/>
                <a:ea typeface="Nunito"/>
                <a:cs typeface="Nunito"/>
                <a:sym typeface="Nunito"/>
              </a:rPr>
              <a:t>.</a:t>
            </a:r>
            <a:r>
              <a:rPr lang="en-US" sz="887">
                <a:solidFill>
                  <a:srgbClr val="000000"/>
                </a:solidFill>
                <a:latin typeface="Nunito"/>
                <a:ea typeface="Nunito"/>
                <a:cs typeface="Nunito"/>
                <a:sym typeface="Nunito"/>
              </a:rPr>
              <a:t> https://english.elpais.com/society/2023-02-25/bills-would-let-transgender-people-seal-name-change-requests.html</a:t>
            </a:r>
          </a:p>
        </p:txBody>
      </p:sp>
      <p:grpSp>
        <p:nvGrpSpPr>
          <p:cNvPr name="Group 8" id="8"/>
          <p:cNvGrpSpPr>
            <a:grpSpLocks noChangeAspect="true"/>
          </p:cNvGrpSpPr>
          <p:nvPr/>
        </p:nvGrpSpPr>
        <p:grpSpPr>
          <a:xfrm rot="0">
            <a:off x="10427100" y="1622699"/>
            <a:ext cx="7442447" cy="7163855"/>
            <a:chOff x="0" y="0"/>
            <a:chExt cx="4559807" cy="4389120"/>
          </a:xfrm>
        </p:grpSpPr>
        <p:sp>
          <p:nvSpPr>
            <p:cNvPr name="Freeform 9" id="9"/>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10" id="10"/>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22149" t="0" r="-22149" b="0"/>
              </a:stretch>
            </a:blipFill>
          </p:spPr>
        </p:sp>
      </p:grpSp>
      <p:sp>
        <p:nvSpPr>
          <p:cNvPr name="Freeform 11" id="11"/>
          <p:cNvSpPr/>
          <p:nvPr/>
        </p:nvSpPr>
        <p:spPr>
          <a:xfrm flipH="false" flipV="false" rot="980423">
            <a:off x="13387960" y="7392638"/>
            <a:ext cx="3940304" cy="1595823"/>
          </a:xfrm>
          <a:custGeom>
            <a:avLst/>
            <a:gdLst/>
            <a:ahLst/>
            <a:cxnLst/>
            <a:rect r="r" b="b" t="t" l="l"/>
            <a:pathLst>
              <a:path h="1595823" w="3940304">
                <a:moveTo>
                  <a:pt x="0" y="0"/>
                </a:moveTo>
                <a:lnTo>
                  <a:pt x="3940304" y="0"/>
                </a:lnTo>
                <a:lnTo>
                  <a:pt x="3940304" y="1595823"/>
                </a:lnTo>
                <a:lnTo>
                  <a:pt x="0" y="1595823"/>
                </a:lnTo>
                <a:lnTo>
                  <a:pt x="0" y="0"/>
                </a:lnTo>
                <a:close/>
              </a:path>
            </a:pathLst>
          </a:custGeom>
          <a:blipFill>
            <a:blip r:embed="rId10"/>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264701" y="-1728666"/>
            <a:ext cx="13398588" cy="13866585"/>
          </a:xfrm>
          <a:custGeom>
            <a:avLst/>
            <a:gdLst/>
            <a:ahLst/>
            <a:cxnLst/>
            <a:rect r="r" b="b" t="t" l="l"/>
            <a:pathLst>
              <a:path h="13866585" w="13398588">
                <a:moveTo>
                  <a:pt x="0" y="0"/>
                </a:moveTo>
                <a:lnTo>
                  <a:pt x="13398588" y="0"/>
                </a:lnTo>
                <a:lnTo>
                  <a:pt x="13398588" y="13866585"/>
                </a:lnTo>
                <a:lnTo>
                  <a:pt x="0" y="138665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860357" y="1028700"/>
            <a:ext cx="2294039" cy="2430770"/>
          </a:xfrm>
          <a:custGeom>
            <a:avLst/>
            <a:gdLst/>
            <a:ahLst/>
            <a:cxnLst/>
            <a:rect r="r" b="b" t="t" l="l"/>
            <a:pathLst>
              <a:path h="2430770" w="2294039">
                <a:moveTo>
                  <a:pt x="0" y="0"/>
                </a:moveTo>
                <a:lnTo>
                  <a:pt x="2294039" y="0"/>
                </a:lnTo>
                <a:lnTo>
                  <a:pt x="2294039"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463367" y="2205985"/>
            <a:ext cx="8849433" cy="54254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Structural barriers</a:t>
            </a:r>
          </a:p>
          <a:p>
            <a:pPr algn="l" marL="1036320" indent="-345440" lvl="2">
              <a:lnSpc>
                <a:spcPts val="3359"/>
              </a:lnSpc>
              <a:buFont typeface="Arial"/>
              <a:buChar char="⚬"/>
            </a:pPr>
            <a:r>
              <a:rPr lang="en-US" sz="2400">
                <a:solidFill>
                  <a:srgbClr val="000000"/>
                </a:solidFill>
                <a:latin typeface="Nunito"/>
                <a:ea typeface="Nunito"/>
                <a:cs typeface="Nunito"/>
                <a:sym typeface="Nunito"/>
              </a:rPr>
              <a:t>lack of financial resources</a:t>
            </a:r>
          </a:p>
          <a:p>
            <a:pPr algn="l" marL="1036320" indent="-345440" lvl="2">
              <a:lnSpc>
                <a:spcPts val="3359"/>
              </a:lnSpc>
              <a:buFont typeface="Arial"/>
              <a:buChar char="⚬"/>
            </a:pPr>
            <a:r>
              <a:rPr lang="en-US" sz="2400">
                <a:solidFill>
                  <a:srgbClr val="000000"/>
                </a:solidFill>
                <a:latin typeface="Nunito"/>
                <a:ea typeface="Nunito"/>
                <a:cs typeface="Nunito"/>
                <a:sym typeface="Nunito"/>
              </a:rPr>
              <a:t>student loan debt</a:t>
            </a:r>
          </a:p>
          <a:p>
            <a:pPr algn="l" marL="1036320" indent="-345440" lvl="2">
              <a:lnSpc>
                <a:spcPts val="3359"/>
              </a:lnSpc>
              <a:buFont typeface="Arial"/>
              <a:buChar char="⚬"/>
            </a:pPr>
            <a:r>
              <a:rPr lang="en-US" sz="2400">
                <a:solidFill>
                  <a:srgbClr val="000000"/>
                </a:solidFill>
                <a:latin typeface="Nunito"/>
                <a:ea typeface="Nunito"/>
                <a:cs typeface="Nunito"/>
                <a:sym typeface="Nunito"/>
              </a:rPr>
              <a:t>lack of familial or social support</a:t>
            </a:r>
          </a:p>
          <a:p>
            <a:pPr algn="l" marL="1036320" indent="-345440" lvl="2">
              <a:lnSpc>
                <a:spcPts val="3359"/>
              </a:lnSpc>
              <a:buFont typeface="Arial"/>
              <a:buChar char="⚬"/>
            </a:pPr>
            <a:r>
              <a:rPr lang="en-US" sz="2400">
                <a:solidFill>
                  <a:srgbClr val="000000"/>
                </a:solidFill>
                <a:latin typeface="Nunito"/>
                <a:ea typeface="Nunito"/>
                <a:cs typeface="Nunito"/>
                <a:sym typeface="Nunito"/>
              </a:rPr>
              <a:t>intergenerational trauma</a:t>
            </a:r>
          </a:p>
          <a:p>
            <a:pPr algn="l" marL="1036320" indent="-345440" lvl="2">
              <a:lnSpc>
                <a:spcPts val="3359"/>
              </a:lnSpc>
              <a:buFont typeface="Arial"/>
              <a:buChar char="⚬"/>
            </a:pPr>
            <a:r>
              <a:rPr lang="en-US" sz="2400">
                <a:solidFill>
                  <a:srgbClr val="000000"/>
                </a:solidFill>
                <a:latin typeface="Nunito"/>
                <a:ea typeface="Nunito"/>
                <a:cs typeface="Nunito"/>
                <a:sym typeface="Nunito"/>
              </a:rPr>
              <a:t>unconcious bias</a:t>
            </a:r>
          </a:p>
          <a:p>
            <a:pPr algn="l" marL="1036320" indent="-345440" lvl="2">
              <a:lnSpc>
                <a:spcPts val="3359"/>
              </a:lnSpc>
              <a:buFont typeface="Arial"/>
              <a:buChar char="⚬"/>
            </a:pPr>
            <a:r>
              <a:rPr lang="en-US" sz="2400">
                <a:solidFill>
                  <a:srgbClr val="000000"/>
                </a:solidFill>
                <a:latin typeface="Nunito"/>
                <a:ea typeface="Nunito"/>
                <a:cs typeface="Nunito"/>
                <a:sym typeface="Nunito"/>
              </a:rPr>
              <a:t>prejudice</a:t>
            </a:r>
          </a:p>
          <a:p>
            <a:pPr algn="l" marL="1036320" indent="-345440" lvl="2">
              <a:lnSpc>
                <a:spcPts val="3359"/>
              </a:lnSpc>
              <a:buFont typeface="Arial"/>
              <a:buChar char="⚬"/>
            </a:pPr>
            <a:r>
              <a:rPr lang="en-US" sz="2400">
                <a:solidFill>
                  <a:srgbClr val="000000"/>
                </a:solidFill>
                <a:latin typeface="Nunito"/>
                <a:ea typeface="Nunito"/>
                <a:cs typeface="Nunito"/>
                <a:sym typeface="Nunito"/>
              </a:rPr>
              <a:t>discrimination</a:t>
            </a:r>
          </a:p>
          <a:p>
            <a:pPr algn="l" marL="1036320" indent="-345440" lvl="2">
              <a:lnSpc>
                <a:spcPts val="3359"/>
              </a:lnSpc>
              <a:buFont typeface="Arial"/>
              <a:buChar char="⚬"/>
            </a:pPr>
            <a:r>
              <a:rPr lang="en-US" sz="2400">
                <a:solidFill>
                  <a:srgbClr val="000000"/>
                </a:solidFill>
                <a:latin typeface="Nunito"/>
                <a:ea typeface="Nunito"/>
                <a:cs typeface="Nunito"/>
                <a:sym typeface="Nunito"/>
              </a:rPr>
              <a:t>unstable housing</a:t>
            </a:r>
          </a:p>
          <a:p>
            <a:pPr algn="l" marL="1036320" indent="-345440" lvl="2">
              <a:lnSpc>
                <a:spcPts val="3359"/>
              </a:lnSpc>
              <a:buFont typeface="Arial"/>
              <a:buChar char="⚬"/>
            </a:pPr>
            <a:r>
              <a:rPr lang="en-US" sz="2400">
                <a:solidFill>
                  <a:srgbClr val="000000"/>
                </a:solidFill>
                <a:latin typeface="Nunito"/>
                <a:ea typeface="Nunito"/>
                <a:cs typeface="Nunito"/>
                <a:sym typeface="Nunito"/>
              </a:rPr>
              <a:t>access to community and medical care</a:t>
            </a:r>
          </a:p>
          <a:p>
            <a:pPr algn="l" marL="518160" indent="-259080" lvl="1">
              <a:lnSpc>
                <a:spcPts val="3359"/>
              </a:lnSpc>
              <a:buFont typeface="Arial"/>
              <a:buChar char="•"/>
            </a:pPr>
            <a:r>
              <a:rPr lang="en-US" sz="2400">
                <a:solidFill>
                  <a:srgbClr val="000000"/>
                </a:solidFill>
                <a:latin typeface="Nunito"/>
                <a:ea typeface="Nunito"/>
                <a:cs typeface="Nunito"/>
                <a:sym typeface="Nunito"/>
              </a:rPr>
              <a:t>Those that manage despite these are held up as indicators that their institutions are meritocratic and diverse</a:t>
            </a:r>
          </a:p>
          <a:p>
            <a:pPr algn="l">
              <a:lnSpc>
                <a:spcPts val="3359"/>
              </a:lnSpc>
            </a:pPr>
          </a:p>
        </p:txBody>
      </p:sp>
      <p:sp>
        <p:nvSpPr>
          <p:cNvPr name="TextBox 6" id="6"/>
          <p:cNvSpPr txBox="true"/>
          <p:nvPr/>
        </p:nvSpPr>
        <p:spPr>
          <a:xfrm rot="0">
            <a:off x="1682603" y="603617"/>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Social Reproduction</a:t>
            </a:r>
          </a:p>
        </p:txBody>
      </p:sp>
      <p:sp>
        <p:nvSpPr>
          <p:cNvPr name="TextBox 7" id="7"/>
          <p:cNvSpPr txBox="true"/>
          <p:nvPr/>
        </p:nvSpPr>
        <p:spPr>
          <a:xfrm rot="0">
            <a:off x="11372768" y="9889224"/>
            <a:ext cx="6744614" cy="297244"/>
          </a:xfrm>
          <a:prstGeom prst="rect">
            <a:avLst/>
          </a:prstGeom>
        </p:spPr>
        <p:txBody>
          <a:bodyPr anchor="t" rtlCol="false" tIns="0" lIns="0" bIns="0" rIns="0">
            <a:spAutoFit/>
          </a:bodyPr>
          <a:lstStyle/>
          <a:p>
            <a:pPr algn="r">
              <a:lnSpc>
                <a:spcPts val="1242"/>
              </a:lnSpc>
            </a:pPr>
            <a:r>
              <a:rPr lang="en-US" sz="887">
                <a:solidFill>
                  <a:srgbClr val="000000"/>
                </a:solidFill>
                <a:latin typeface="Nunito"/>
                <a:ea typeface="Nunito"/>
                <a:cs typeface="Nunito"/>
                <a:sym typeface="Nunito"/>
              </a:rPr>
              <a:t>Valdes, M. (2023). Maia</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Xi</a:t>
            </a:r>
            <a:r>
              <a:rPr lang="en-US" sz="887">
                <a:solidFill>
                  <a:srgbClr val="000000"/>
                </a:solidFill>
                <a:latin typeface="Nunito"/>
                <a:ea typeface="Nunito"/>
                <a:cs typeface="Nunito"/>
                <a:sym typeface="Nunito"/>
              </a:rPr>
              <a:t>a</a:t>
            </a:r>
            <a:r>
              <a:rPr lang="en-US" sz="887">
                <a:solidFill>
                  <a:srgbClr val="000000"/>
                </a:solidFill>
                <a:latin typeface="Nunito"/>
                <a:ea typeface="Nunito"/>
                <a:cs typeface="Nunito"/>
                <a:sym typeface="Nunito"/>
              </a:rPr>
              <a:t>o pos</a:t>
            </a:r>
            <a:r>
              <a:rPr lang="en-US" sz="887">
                <a:solidFill>
                  <a:srgbClr val="000000"/>
                </a:solidFill>
                <a:latin typeface="Nunito"/>
                <a:ea typeface="Nunito"/>
                <a:cs typeface="Nunito"/>
                <a:sym typeface="Nunito"/>
              </a:rPr>
              <a:t>e</a:t>
            </a:r>
            <a:r>
              <a:rPr lang="en-US" sz="887">
                <a:solidFill>
                  <a:srgbClr val="000000"/>
                </a:solidFill>
                <a:latin typeface="Nunito"/>
                <a:ea typeface="Nunito"/>
                <a:cs typeface="Nunito"/>
                <a:sym typeface="Nunito"/>
              </a:rPr>
              <a:t>s</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for</a:t>
            </a:r>
            <a:r>
              <a:rPr lang="en-US" sz="887">
                <a:solidFill>
                  <a:srgbClr val="000000"/>
                </a:solidFill>
                <a:latin typeface="Nunito"/>
                <a:ea typeface="Nunito"/>
                <a:cs typeface="Nunito"/>
                <a:sym typeface="Nunito"/>
              </a:rPr>
              <a:t> </a:t>
            </a:r>
            <a:r>
              <a:rPr lang="en-US" sz="887">
                <a:solidFill>
                  <a:srgbClr val="000000"/>
                </a:solidFill>
                <a:latin typeface="Nunito"/>
                <a:ea typeface="Nunito"/>
                <a:cs typeface="Nunito"/>
                <a:sym typeface="Nunito"/>
              </a:rPr>
              <a:t>a p</a:t>
            </a:r>
            <a:r>
              <a:rPr lang="en-US" sz="887">
                <a:solidFill>
                  <a:srgbClr val="000000"/>
                </a:solidFill>
                <a:latin typeface="Nunito"/>
                <a:ea typeface="Nunito"/>
                <a:cs typeface="Nunito"/>
                <a:sym typeface="Nunito"/>
              </a:rPr>
              <a:t>o</a:t>
            </a:r>
            <a:r>
              <a:rPr lang="en-US" sz="887">
                <a:solidFill>
                  <a:srgbClr val="000000"/>
                </a:solidFill>
                <a:latin typeface="Nunito"/>
                <a:ea typeface="Nunito"/>
                <a:cs typeface="Nunito"/>
                <a:sym typeface="Nunito"/>
              </a:rPr>
              <a:t>rtrait </a:t>
            </a:r>
            <a:r>
              <a:rPr lang="en-US" sz="887">
                <a:solidFill>
                  <a:srgbClr val="000000"/>
                </a:solidFill>
                <a:latin typeface="Nunito"/>
                <a:ea typeface="Nunito"/>
                <a:cs typeface="Nunito"/>
                <a:sym typeface="Nunito"/>
              </a:rPr>
              <a:t>in </a:t>
            </a:r>
            <a:r>
              <a:rPr lang="en-US" sz="887">
                <a:solidFill>
                  <a:srgbClr val="000000"/>
                </a:solidFill>
                <a:latin typeface="Nunito"/>
                <a:ea typeface="Nunito"/>
                <a:cs typeface="Nunito"/>
                <a:sym typeface="Nunito"/>
              </a:rPr>
              <a:t>the li</a:t>
            </a:r>
            <a:r>
              <a:rPr lang="en-US" sz="887">
                <a:solidFill>
                  <a:srgbClr val="000000"/>
                </a:solidFill>
                <a:latin typeface="Nunito"/>
                <a:ea typeface="Nunito"/>
                <a:cs typeface="Nunito"/>
                <a:sym typeface="Nunito"/>
              </a:rPr>
              <a:t>b</a:t>
            </a:r>
            <a:r>
              <a:rPr lang="en-US" sz="887">
                <a:solidFill>
                  <a:srgbClr val="000000"/>
                </a:solidFill>
                <a:latin typeface="Nunito"/>
                <a:ea typeface="Nunito"/>
                <a:cs typeface="Nunito"/>
                <a:sym typeface="Nunito"/>
              </a:rPr>
              <a:t>rary </a:t>
            </a:r>
            <a:r>
              <a:rPr lang="en-US" sz="887">
                <a:solidFill>
                  <a:srgbClr val="000000"/>
                </a:solidFill>
                <a:latin typeface="Nunito"/>
                <a:ea typeface="Nunito"/>
                <a:cs typeface="Nunito"/>
                <a:sym typeface="Nunito"/>
              </a:rPr>
              <a:t>o</a:t>
            </a:r>
            <a:r>
              <a:rPr lang="en-US" sz="887">
                <a:solidFill>
                  <a:srgbClr val="000000"/>
                </a:solidFill>
                <a:latin typeface="Nunito"/>
                <a:ea typeface="Nunito"/>
                <a:cs typeface="Nunito"/>
                <a:sym typeface="Nunito"/>
              </a:rPr>
              <a:t>f radi</a:t>
            </a:r>
            <a:r>
              <a:rPr lang="en-US" sz="887">
                <a:solidFill>
                  <a:srgbClr val="000000"/>
                </a:solidFill>
                <a:latin typeface="Nunito"/>
                <a:ea typeface="Nunito"/>
                <a:cs typeface="Nunito"/>
                <a:sym typeface="Nunito"/>
              </a:rPr>
              <a:t>o </a:t>
            </a:r>
            <a:r>
              <a:rPr lang="en-US" sz="887">
                <a:solidFill>
                  <a:srgbClr val="000000"/>
                </a:solidFill>
                <a:latin typeface="Nunito"/>
                <a:ea typeface="Nunito"/>
                <a:cs typeface="Nunito"/>
                <a:sym typeface="Nunito"/>
              </a:rPr>
              <a:t>st</a:t>
            </a:r>
            <a:r>
              <a:rPr lang="en-US" sz="887">
                <a:solidFill>
                  <a:srgbClr val="000000"/>
                </a:solidFill>
                <a:latin typeface="Nunito"/>
                <a:ea typeface="Nunito"/>
                <a:cs typeface="Nunito"/>
                <a:sym typeface="Nunito"/>
              </a:rPr>
              <a:t>at</a:t>
            </a:r>
            <a:r>
              <a:rPr lang="en-US" sz="887">
                <a:solidFill>
                  <a:srgbClr val="000000"/>
                </a:solidFill>
                <a:latin typeface="Nunito"/>
                <a:ea typeface="Nunito"/>
                <a:cs typeface="Nunito"/>
                <a:sym typeface="Nunito"/>
              </a:rPr>
              <a:t>ion KEXP where she volun</a:t>
            </a:r>
            <a:r>
              <a:rPr lang="en-US" sz="887">
                <a:solidFill>
                  <a:srgbClr val="000000"/>
                </a:solidFill>
                <a:latin typeface="Nunito"/>
                <a:ea typeface="Nunito"/>
                <a:cs typeface="Nunito"/>
                <a:sym typeface="Nunito"/>
              </a:rPr>
              <a:t>t</a:t>
            </a:r>
            <a:r>
              <a:rPr lang="en-US" sz="887">
                <a:solidFill>
                  <a:srgbClr val="000000"/>
                </a:solidFill>
                <a:latin typeface="Nunito"/>
                <a:ea typeface="Nunito"/>
                <a:cs typeface="Nunito"/>
                <a:sym typeface="Nunito"/>
              </a:rPr>
              <a:t>eers </a:t>
            </a:r>
            <a:r>
              <a:rPr lang="en-US" sz="887">
                <a:solidFill>
                  <a:srgbClr val="000000"/>
                </a:solidFill>
                <a:latin typeface="Nunito"/>
                <a:ea typeface="Nunito"/>
                <a:cs typeface="Nunito"/>
                <a:sym typeface="Nunito"/>
              </a:rPr>
              <a:t>in</a:t>
            </a:r>
            <a:r>
              <a:rPr lang="en-US" sz="887">
                <a:solidFill>
                  <a:srgbClr val="000000"/>
                </a:solidFill>
                <a:latin typeface="Nunito"/>
                <a:ea typeface="Nunito"/>
                <a:cs typeface="Nunito"/>
                <a:sym typeface="Nunito"/>
              </a:rPr>
              <a:t> Seattle, Feb. 17, 2023. El Pais</a:t>
            </a:r>
            <a:r>
              <a:rPr lang="en-US" sz="887">
                <a:solidFill>
                  <a:srgbClr val="000000"/>
                </a:solidFill>
                <a:latin typeface="Nunito"/>
                <a:ea typeface="Nunito"/>
                <a:cs typeface="Nunito"/>
                <a:sym typeface="Nunito"/>
              </a:rPr>
              <a:t>.</a:t>
            </a:r>
            <a:r>
              <a:rPr lang="en-US" sz="887">
                <a:solidFill>
                  <a:srgbClr val="000000"/>
                </a:solidFill>
                <a:latin typeface="Nunito"/>
                <a:ea typeface="Nunito"/>
                <a:cs typeface="Nunito"/>
                <a:sym typeface="Nunito"/>
              </a:rPr>
              <a:t> https://english.elpais.com/society/2023-02-25/bills-would-let-transgender-people-seal-name-change-requests.html</a:t>
            </a:r>
          </a:p>
        </p:txBody>
      </p:sp>
      <p:grpSp>
        <p:nvGrpSpPr>
          <p:cNvPr name="Group 8" id="8"/>
          <p:cNvGrpSpPr>
            <a:grpSpLocks noChangeAspect="true"/>
          </p:cNvGrpSpPr>
          <p:nvPr/>
        </p:nvGrpSpPr>
        <p:grpSpPr>
          <a:xfrm rot="0">
            <a:off x="10427100" y="1622699"/>
            <a:ext cx="7442447" cy="7163855"/>
            <a:chOff x="0" y="0"/>
            <a:chExt cx="4559807" cy="4389120"/>
          </a:xfrm>
        </p:grpSpPr>
        <p:sp>
          <p:nvSpPr>
            <p:cNvPr name="Freeform 9" id="9"/>
            <p:cNvSpPr/>
            <p:nvPr/>
          </p:nvSpPr>
          <p:spPr>
            <a:xfrm flipH="false" flipV="false" rot="0">
              <a:off x="0" y="0"/>
              <a:ext cx="4559807" cy="4389120"/>
            </a:xfrm>
            <a:custGeom>
              <a:avLst/>
              <a:gdLst/>
              <a:ahLst/>
              <a:cxnLst/>
              <a:rect r="r" b="b" t="t" l="l"/>
              <a:pathLst>
                <a:path h="4389120" w="4559807">
                  <a:moveTo>
                    <a:pt x="4559807" y="4389120"/>
                  </a:moveTo>
                  <a:lnTo>
                    <a:pt x="0" y="4389120"/>
                  </a:lnTo>
                  <a:lnTo>
                    <a:pt x="0" y="0"/>
                  </a:lnTo>
                  <a:lnTo>
                    <a:pt x="4559807" y="0"/>
                  </a:lnTo>
                  <a:lnTo>
                    <a:pt x="4559807" y="4389120"/>
                  </a:lnTo>
                  <a:close/>
                </a:path>
              </a:pathLst>
            </a:custGeom>
            <a:blipFill>
              <a:blip r:embed="rId8"/>
              <a:stretch>
                <a:fillRect l="-3" t="0" r="-3" b="0"/>
              </a:stretch>
            </a:blipFill>
          </p:spPr>
        </p:sp>
        <p:sp>
          <p:nvSpPr>
            <p:cNvPr name="Freeform 10" id="10"/>
            <p:cNvSpPr/>
            <p:nvPr/>
          </p:nvSpPr>
          <p:spPr>
            <a:xfrm flipH="false" flipV="false" rot="0">
              <a:off x="-15250" y="53748"/>
              <a:ext cx="4552688" cy="4253345"/>
            </a:xfrm>
            <a:custGeom>
              <a:avLst/>
              <a:gdLst/>
              <a:ahLst/>
              <a:cxnLst/>
              <a:rect r="r" b="b" t="t" l="l"/>
              <a:pathLst>
                <a:path h="4253345" w="4552688">
                  <a:moveTo>
                    <a:pt x="3025570" y="3990221"/>
                  </a:moveTo>
                  <a:cubicBezTo>
                    <a:pt x="3247621" y="4116912"/>
                    <a:pt x="3465479" y="4253345"/>
                    <a:pt x="3736361" y="4219645"/>
                  </a:cubicBezTo>
                  <a:cubicBezTo>
                    <a:pt x="3990849" y="4187981"/>
                    <a:pt x="4227381" y="4034299"/>
                    <a:pt x="4359724" y="3814628"/>
                  </a:cubicBezTo>
                  <a:cubicBezTo>
                    <a:pt x="4552688" y="3494332"/>
                    <a:pt x="4514156" y="3082801"/>
                    <a:pt x="4392310" y="2729277"/>
                  </a:cubicBezTo>
                  <a:cubicBezTo>
                    <a:pt x="4270464" y="2375752"/>
                    <a:pt x="4073847" y="2051212"/>
                    <a:pt x="3957655" y="1695789"/>
                  </a:cubicBezTo>
                  <a:cubicBezTo>
                    <a:pt x="3822438" y="1282168"/>
                    <a:pt x="3792512" y="820530"/>
                    <a:pt x="3537163" y="468169"/>
                  </a:cubicBezTo>
                  <a:cubicBezTo>
                    <a:pt x="3330909" y="183552"/>
                    <a:pt x="2985097" y="5404"/>
                    <a:pt x="2633623" y="2702"/>
                  </a:cubicBezTo>
                  <a:cubicBezTo>
                    <a:pt x="2282150" y="0"/>
                    <a:pt x="1933639" y="172811"/>
                    <a:pt x="1723034" y="454223"/>
                  </a:cubicBezTo>
                  <a:cubicBezTo>
                    <a:pt x="1425083" y="852346"/>
                    <a:pt x="1414307" y="1408951"/>
                    <a:pt x="1124340" y="1812926"/>
                  </a:cubicBezTo>
                  <a:cubicBezTo>
                    <a:pt x="840482" y="2208390"/>
                    <a:pt x="314208" y="2421916"/>
                    <a:pt x="146632" y="2878961"/>
                  </a:cubicBezTo>
                  <a:cubicBezTo>
                    <a:pt x="0" y="3278878"/>
                    <a:pt x="231630" y="3776224"/>
                    <a:pt x="632093" y="3921320"/>
                  </a:cubicBezTo>
                  <a:cubicBezTo>
                    <a:pt x="985851" y="4049495"/>
                    <a:pt x="1373945" y="3920953"/>
                    <a:pt x="1736838" y="3821534"/>
                  </a:cubicBezTo>
                  <a:cubicBezTo>
                    <a:pt x="1966543" y="3758603"/>
                    <a:pt x="2216705" y="3753055"/>
                    <a:pt x="2452181" y="3780144"/>
                  </a:cubicBezTo>
                  <a:cubicBezTo>
                    <a:pt x="2614961" y="3798871"/>
                    <a:pt x="2772166" y="3853671"/>
                    <a:pt x="2916592" y="3929924"/>
                  </a:cubicBezTo>
                  <a:cubicBezTo>
                    <a:pt x="2953193" y="3949249"/>
                    <a:pt x="2989437" y="3969606"/>
                    <a:pt x="3025570" y="3990221"/>
                  </a:cubicBezTo>
                  <a:close/>
                </a:path>
              </a:pathLst>
            </a:custGeom>
            <a:blipFill>
              <a:blip r:embed="rId9"/>
              <a:stretch>
                <a:fillRect l="-22149" t="0" r="-22149" b="0"/>
              </a:stretch>
            </a:blipFill>
          </p:spPr>
        </p:sp>
      </p:grpSp>
      <p:sp>
        <p:nvSpPr>
          <p:cNvPr name="TextBox 11" id="11"/>
          <p:cNvSpPr txBox="true"/>
          <p:nvPr/>
        </p:nvSpPr>
        <p:spPr>
          <a:xfrm rot="0">
            <a:off x="1994626" y="7771766"/>
            <a:ext cx="8432474" cy="1234440"/>
          </a:xfrm>
          <a:prstGeom prst="rect">
            <a:avLst/>
          </a:prstGeom>
        </p:spPr>
        <p:txBody>
          <a:bodyPr anchor="t" rtlCol="false" tIns="0" lIns="0" bIns="0" rIns="0">
            <a:spAutoFit/>
          </a:bodyPr>
          <a:lstStyle/>
          <a:p>
            <a:pPr algn="l">
              <a:lnSpc>
                <a:spcPts val="3359"/>
              </a:lnSpc>
            </a:pPr>
            <a:r>
              <a:rPr lang="en-US" b="true" sz="2400" u="none">
                <a:solidFill>
                  <a:srgbClr val="000000"/>
                </a:solidFill>
                <a:latin typeface="Nunito Bold"/>
                <a:ea typeface="Nunito Bold"/>
                <a:cs typeface="Nunito Bold"/>
                <a:sym typeface="Nunito Bold"/>
              </a:rPr>
              <a:t>All of the same structural barriers experienced by trans/gender diverse workers in society are replicated and reified by libraries</a:t>
            </a:r>
          </a:p>
        </p:txBody>
      </p:sp>
      <p:sp>
        <p:nvSpPr>
          <p:cNvPr name="Freeform 12" id="12"/>
          <p:cNvSpPr/>
          <p:nvPr/>
        </p:nvSpPr>
        <p:spPr>
          <a:xfrm flipH="false" flipV="false" rot="980423">
            <a:off x="13387960" y="7392638"/>
            <a:ext cx="3940304" cy="1595823"/>
          </a:xfrm>
          <a:custGeom>
            <a:avLst/>
            <a:gdLst/>
            <a:ahLst/>
            <a:cxnLst/>
            <a:rect r="r" b="b" t="t" l="l"/>
            <a:pathLst>
              <a:path h="1595823" w="3940304">
                <a:moveTo>
                  <a:pt x="0" y="0"/>
                </a:moveTo>
                <a:lnTo>
                  <a:pt x="3940304" y="0"/>
                </a:lnTo>
                <a:lnTo>
                  <a:pt x="3940304" y="1595823"/>
                </a:lnTo>
                <a:lnTo>
                  <a:pt x="0" y="1595823"/>
                </a:lnTo>
                <a:lnTo>
                  <a:pt x="0" y="0"/>
                </a:lnTo>
                <a:close/>
              </a:path>
            </a:pathLst>
          </a:custGeom>
          <a:blipFill>
            <a:blip r:embed="rId10"/>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sp>
        <p:nvSpPr>
          <p:cNvPr name="Freeform 3" id="3"/>
          <p:cNvSpPr/>
          <p:nvPr/>
        </p:nvSpPr>
        <p:spPr>
          <a:xfrm flipH="false" flipV="false" rot="6977385">
            <a:off x="-418507" y="-1117611"/>
            <a:ext cx="12568977" cy="13007997"/>
          </a:xfrm>
          <a:custGeom>
            <a:avLst/>
            <a:gdLst/>
            <a:ahLst/>
            <a:cxnLst/>
            <a:rect r="r" b="b" t="t" l="l"/>
            <a:pathLst>
              <a:path h="13007997" w="12568977">
                <a:moveTo>
                  <a:pt x="0" y="0"/>
                </a:moveTo>
                <a:lnTo>
                  <a:pt x="12568977" y="0"/>
                </a:lnTo>
                <a:lnTo>
                  <a:pt x="12568977" y="13007997"/>
                </a:lnTo>
                <a:lnTo>
                  <a:pt x="0" y="13007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78201" y="-294961"/>
            <a:ext cx="2294039" cy="2430770"/>
          </a:xfrm>
          <a:custGeom>
            <a:avLst/>
            <a:gdLst/>
            <a:ahLst/>
            <a:cxnLst/>
            <a:rect r="r" b="b" t="t" l="l"/>
            <a:pathLst>
              <a:path h="2430770" w="2294039">
                <a:moveTo>
                  <a:pt x="0" y="0"/>
                </a:moveTo>
                <a:lnTo>
                  <a:pt x="2294040" y="0"/>
                </a:lnTo>
                <a:lnTo>
                  <a:pt x="2294040" y="2430770"/>
                </a:lnTo>
                <a:lnTo>
                  <a:pt x="0" y="2430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0941203" y="1595153"/>
            <a:ext cx="7079016" cy="7096693"/>
            <a:chOff x="0" y="0"/>
            <a:chExt cx="5594350" cy="5608320"/>
          </a:xfrm>
        </p:grpSpPr>
        <p:sp>
          <p:nvSpPr>
            <p:cNvPr name="Freeform 6" id="6"/>
            <p:cNvSpPr/>
            <p:nvPr/>
          </p:nvSpPr>
          <p:spPr>
            <a:xfrm flipH="false" flipV="false" rot="0">
              <a:off x="-80010" y="-191770"/>
              <a:ext cx="6264910" cy="5977890"/>
            </a:xfrm>
            <a:custGeom>
              <a:avLst/>
              <a:gdLst/>
              <a:ahLst/>
              <a:cxnLst/>
              <a:rect r="r" b="b" t="t" l="l"/>
              <a:pathLst>
                <a:path h="5977890" w="6264910">
                  <a:moveTo>
                    <a:pt x="3576320" y="342900"/>
                  </a:moveTo>
                  <a:cubicBezTo>
                    <a:pt x="4768850" y="509270"/>
                    <a:pt x="6264910" y="971550"/>
                    <a:pt x="5435600" y="3060700"/>
                  </a:cubicBezTo>
                  <a:cubicBezTo>
                    <a:pt x="4606290" y="5149850"/>
                    <a:pt x="2889250" y="5520690"/>
                    <a:pt x="2059940" y="5749290"/>
                  </a:cubicBezTo>
                  <a:cubicBezTo>
                    <a:pt x="1230630" y="5977890"/>
                    <a:pt x="256540" y="5434330"/>
                    <a:pt x="600710" y="4203700"/>
                  </a:cubicBezTo>
                  <a:cubicBezTo>
                    <a:pt x="901700" y="3126740"/>
                    <a:pt x="0" y="1772920"/>
                    <a:pt x="86360" y="886460"/>
                  </a:cubicBezTo>
                  <a:cubicBezTo>
                    <a:pt x="172720" y="0"/>
                    <a:pt x="2145030" y="142240"/>
                    <a:pt x="3576320" y="342900"/>
                  </a:cubicBezTo>
                  <a:close/>
                </a:path>
              </a:pathLst>
            </a:custGeom>
            <a:blipFill>
              <a:blip r:embed="rId8"/>
              <a:stretch>
                <a:fillRect l="-8998" t="0" r="-69103" b="0"/>
              </a:stretch>
            </a:blipFill>
          </p:spPr>
        </p:sp>
      </p:grpSp>
      <p:sp>
        <p:nvSpPr>
          <p:cNvPr name="TextBox 7" id="7"/>
          <p:cNvSpPr txBox="true"/>
          <p:nvPr/>
        </p:nvSpPr>
        <p:spPr>
          <a:xfrm rot="0">
            <a:off x="1767713" y="6215981"/>
            <a:ext cx="7025670" cy="850166"/>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We are Under Attack</a:t>
            </a:r>
          </a:p>
        </p:txBody>
      </p:sp>
      <p:sp>
        <p:nvSpPr>
          <p:cNvPr name="TextBox 8" id="8"/>
          <p:cNvSpPr txBox="true"/>
          <p:nvPr/>
        </p:nvSpPr>
        <p:spPr>
          <a:xfrm rot="0">
            <a:off x="1344529" y="2248172"/>
            <a:ext cx="8820462" cy="37490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Libraries force workers to make a choice between degradation and increased labour</a:t>
            </a:r>
          </a:p>
          <a:p>
            <a:pPr algn="l" marL="1036320" indent="-345440" lvl="2">
              <a:lnSpc>
                <a:spcPts val="3359"/>
              </a:lnSpc>
              <a:buFont typeface="Arial"/>
              <a:buChar char="⚬"/>
            </a:pPr>
            <a:r>
              <a:rPr lang="en-US" sz="2400">
                <a:solidFill>
                  <a:srgbClr val="000000"/>
                </a:solidFill>
                <a:latin typeface="Nunito"/>
                <a:ea typeface="Nunito"/>
                <a:cs typeface="Nunito"/>
                <a:sym typeface="Nunito"/>
              </a:rPr>
              <a:t>no guarantee that attempt at change will be fruitful</a:t>
            </a:r>
          </a:p>
          <a:p>
            <a:pPr algn="l" marL="1036320" indent="-345440" lvl="2">
              <a:lnSpc>
                <a:spcPts val="3359"/>
              </a:lnSpc>
              <a:buFont typeface="Arial"/>
              <a:buChar char="⚬"/>
            </a:pPr>
            <a:r>
              <a:rPr lang="en-US" sz="2400">
                <a:solidFill>
                  <a:srgbClr val="000000"/>
                </a:solidFill>
                <a:latin typeface="Nunito"/>
                <a:ea typeface="Nunito"/>
                <a:cs typeface="Nunito"/>
                <a:sym typeface="Nunito"/>
              </a:rPr>
              <a:t>risk that attempts at change can result in adverse consequences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The neoliberal library prefers to distill the trans/gender diverse experience down to simple identity politics</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Libraries need to critically interrogate their policies, procedures, systems, and culture</a:t>
            </a:r>
          </a:p>
        </p:txBody>
      </p:sp>
      <p:sp>
        <p:nvSpPr>
          <p:cNvPr name="TextBox 9" id="9"/>
          <p:cNvSpPr txBox="true"/>
          <p:nvPr/>
        </p:nvSpPr>
        <p:spPr>
          <a:xfrm rot="0">
            <a:off x="1344529" y="435477"/>
            <a:ext cx="7025670" cy="1700333"/>
          </a:xfrm>
          <a:prstGeom prst="rect">
            <a:avLst/>
          </a:prstGeom>
        </p:spPr>
        <p:txBody>
          <a:bodyPr anchor="t" rtlCol="false" tIns="0" lIns="0" bIns="0" rIns="0">
            <a:spAutoFit/>
          </a:bodyPr>
          <a:lstStyle/>
          <a:p>
            <a:pPr algn="ctr">
              <a:lnSpc>
                <a:spcPts val="6694"/>
              </a:lnSpc>
            </a:pPr>
            <a:r>
              <a:rPr lang="en-US" sz="5578">
                <a:solidFill>
                  <a:srgbClr val="191919"/>
                </a:solidFill>
                <a:latin typeface="Brixton Sans Outline"/>
                <a:ea typeface="Brixton Sans Outline"/>
                <a:cs typeface="Brixton Sans Outline"/>
                <a:sym typeface="Brixton Sans Outline"/>
              </a:rPr>
              <a:t>You Can’t DEI Your Way Out of This</a:t>
            </a:r>
          </a:p>
        </p:txBody>
      </p:sp>
      <p:sp>
        <p:nvSpPr>
          <p:cNvPr name="TextBox 10" id="10"/>
          <p:cNvSpPr txBox="true"/>
          <p:nvPr/>
        </p:nvSpPr>
        <p:spPr>
          <a:xfrm rot="0">
            <a:off x="1344529" y="7246817"/>
            <a:ext cx="9768886" cy="2491740"/>
          </a:xfrm>
          <a:prstGeom prst="rect">
            <a:avLst/>
          </a:prstGeom>
        </p:spPr>
        <p:txBody>
          <a:bodyPr anchor="t" rtlCol="false" tIns="0" lIns="0" bIns="0" rIns="0">
            <a:spAutoFit/>
          </a:bodyPr>
          <a:lstStyle/>
          <a:p>
            <a:pPr algn="l" marL="518160" indent="-259080" lvl="1">
              <a:lnSpc>
                <a:spcPts val="3359"/>
              </a:lnSpc>
              <a:buFont typeface="Arial"/>
              <a:buChar char="•"/>
            </a:pPr>
            <a:r>
              <a:rPr lang="en-US" sz="2400">
                <a:solidFill>
                  <a:srgbClr val="000000"/>
                </a:solidFill>
                <a:latin typeface="Nunito"/>
                <a:ea typeface="Nunito"/>
                <a:cs typeface="Nunito"/>
                <a:sym typeface="Nunito"/>
              </a:rPr>
              <a:t>It is not possible to decouple material conditions from success or wellbeing in the field</a:t>
            </a:r>
          </a:p>
          <a:p>
            <a:pPr algn="l" marL="518160" indent="-259080" lvl="1">
              <a:lnSpc>
                <a:spcPts val="3359"/>
              </a:lnSpc>
              <a:buFont typeface="Arial"/>
              <a:buChar char="•"/>
            </a:pPr>
            <a:r>
              <a:rPr lang="en-US" sz="2400">
                <a:solidFill>
                  <a:srgbClr val="000000"/>
                </a:solidFill>
                <a:latin typeface="Nunito"/>
                <a:ea typeface="Nunito"/>
                <a:cs typeface="Nunito"/>
                <a:sym typeface="Nunito"/>
              </a:rPr>
              <a:t>Rapid increase in hate crimes,  discrimination, and attempts to legally eradicate and erase trans/gender diverse people from public life</a:t>
            </a:r>
          </a:p>
          <a:p>
            <a:pPr algn="l" marL="518160" indent="-259080" lvl="1">
              <a:lnSpc>
                <a:spcPts val="3359"/>
              </a:lnSpc>
              <a:buFont typeface="Arial"/>
              <a:buChar char="•"/>
            </a:pPr>
            <a:r>
              <a:rPr lang="en-US" sz="2400" u="none">
                <a:solidFill>
                  <a:srgbClr val="000000"/>
                </a:solidFill>
                <a:latin typeface="Nunito"/>
                <a:ea typeface="Nunito"/>
                <a:cs typeface="Nunito"/>
                <a:sym typeface="Nunito"/>
              </a:rPr>
              <a:t>Neoliberal “inclusion” is not enough to combat these attacks</a:t>
            </a:r>
          </a:p>
        </p:txBody>
      </p:sp>
      <p:sp>
        <p:nvSpPr>
          <p:cNvPr name="TextBox 11" id="11"/>
          <p:cNvSpPr txBox="true"/>
          <p:nvPr/>
        </p:nvSpPr>
        <p:spPr>
          <a:xfrm rot="0">
            <a:off x="11372768" y="9889224"/>
            <a:ext cx="6744614" cy="297037"/>
          </a:xfrm>
          <a:prstGeom prst="rect">
            <a:avLst/>
          </a:prstGeom>
        </p:spPr>
        <p:txBody>
          <a:bodyPr anchor="t" rtlCol="false" tIns="0" lIns="0" bIns="0" rIns="0">
            <a:spAutoFit/>
          </a:bodyPr>
          <a:lstStyle/>
          <a:p>
            <a:pPr algn="r">
              <a:lnSpc>
                <a:spcPts val="1242"/>
              </a:lnSpc>
            </a:pPr>
            <a:r>
              <a:rPr lang="en-US" sz="887">
                <a:solidFill>
                  <a:srgbClr val="000000"/>
                </a:solidFill>
                <a:latin typeface="Nunito"/>
                <a:ea typeface="Nunito"/>
                <a:cs typeface="Nunito"/>
                <a:sym typeface="Nunito"/>
              </a:rPr>
              <a:t>Mitsu</a:t>
            </a:r>
            <a:r>
              <a:rPr lang="en-US" sz="887">
                <a:solidFill>
                  <a:srgbClr val="000000"/>
                </a:solidFill>
                <a:latin typeface="Nunito"/>
                <a:ea typeface="Nunito"/>
                <a:cs typeface="Nunito"/>
                <a:sym typeface="Nunito"/>
              </a:rPr>
              <a:t>i, E. (2019). </a:t>
            </a:r>
            <a:r>
              <a:rPr lang="en-US" sz="887" i="true">
                <a:solidFill>
                  <a:srgbClr val="000000"/>
                </a:solidFill>
                <a:latin typeface="Nunito Italics"/>
                <a:ea typeface="Nunito Italics"/>
                <a:cs typeface="Nunito Italics"/>
                <a:sym typeface="Nunito Italics"/>
              </a:rPr>
              <a:t>Protesters gathered at the Palmerston branch of the Toronto Public Library as Meghan Murphy spoke inside on Tuesday evening</a:t>
            </a:r>
            <a:r>
              <a:rPr lang="en-US" sz="887">
                <a:solidFill>
                  <a:srgbClr val="000000"/>
                </a:solidFill>
                <a:latin typeface="Nunito"/>
                <a:ea typeface="Nunito"/>
                <a:cs typeface="Nunito"/>
                <a:sym typeface="Nunito"/>
              </a:rPr>
              <a:t>. CBC/Radio-Canada. https://www.cbc.ca/news/canada/toronto/megan-murphy-toronto-library-protest-1.5339909   </a:t>
            </a:r>
          </a:p>
        </p:txBody>
      </p:sp>
      <p:sp>
        <p:nvSpPr>
          <p:cNvPr name="Freeform 12" id="12"/>
          <p:cNvSpPr/>
          <p:nvPr/>
        </p:nvSpPr>
        <p:spPr>
          <a:xfrm flipH="false" flipV="false" rot="0">
            <a:off x="13868546" y="5581384"/>
            <a:ext cx="3845141" cy="3676916"/>
          </a:xfrm>
          <a:custGeom>
            <a:avLst/>
            <a:gdLst/>
            <a:ahLst/>
            <a:cxnLst/>
            <a:rect r="r" b="b" t="t" l="l"/>
            <a:pathLst>
              <a:path h="3676916" w="3845141">
                <a:moveTo>
                  <a:pt x="0" y="0"/>
                </a:moveTo>
                <a:lnTo>
                  <a:pt x="3845141" y="0"/>
                </a:lnTo>
                <a:lnTo>
                  <a:pt x="3845141" y="3676916"/>
                </a:lnTo>
                <a:lnTo>
                  <a:pt x="0" y="3676916"/>
                </a:lnTo>
                <a:lnTo>
                  <a:pt x="0" y="0"/>
                </a:lnTo>
                <a:close/>
              </a:path>
            </a:pathLst>
          </a:custGeom>
          <a:blipFill>
            <a:blip r:embed="rId9"/>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70543">
            <a:off x="-384499" y="8804896"/>
            <a:ext cx="19009690" cy="2500613"/>
            <a:chOff x="0" y="0"/>
            <a:chExt cx="25346253" cy="3334151"/>
          </a:xfrm>
        </p:grpSpPr>
        <p:sp>
          <p:nvSpPr>
            <p:cNvPr name="Freeform 4" id="4"/>
            <p:cNvSpPr/>
            <p:nvPr/>
          </p:nvSpPr>
          <p:spPr>
            <a:xfrm flipH="false" flipV="false" rot="0">
              <a:off x="0" y="633886"/>
              <a:ext cx="6667322" cy="2700266"/>
            </a:xfrm>
            <a:custGeom>
              <a:avLst/>
              <a:gdLst/>
              <a:ahLst/>
              <a:cxnLst/>
              <a:rect r="r" b="b" t="t" l="l"/>
              <a:pathLst>
                <a:path h="2700266" w="6667322">
                  <a:moveTo>
                    <a:pt x="0" y="0"/>
                  </a:moveTo>
                  <a:lnTo>
                    <a:pt x="6667322" y="0"/>
                  </a:lnTo>
                  <a:lnTo>
                    <a:pt x="6667322" y="2700265"/>
                  </a:lnTo>
                  <a:lnTo>
                    <a:pt x="0" y="2700265"/>
                  </a:lnTo>
                  <a:lnTo>
                    <a:pt x="0" y="0"/>
                  </a:lnTo>
                  <a:close/>
                </a:path>
              </a:pathLst>
            </a:custGeom>
            <a:blipFill>
              <a:blip r:embed="rId3"/>
              <a:stretch>
                <a:fillRect l="0" t="0" r="0" b="0"/>
              </a:stretch>
            </a:blipFill>
          </p:spPr>
        </p:sp>
        <p:sp>
          <p:nvSpPr>
            <p:cNvPr name="Freeform 5" id="5"/>
            <p:cNvSpPr/>
            <p:nvPr/>
          </p:nvSpPr>
          <p:spPr>
            <a:xfrm flipH="true" flipV="true" rot="0">
              <a:off x="6181095" y="479155"/>
              <a:ext cx="6667322" cy="2700266"/>
            </a:xfrm>
            <a:custGeom>
              <a:avLst/>
              <a:gdLst/>
              <a:ahLst/>
              <a:cxnLst/>
              <a:rect r="r" b="b" t="t" l="l"/>
              <a:pathLst>
                <a:path h="2700266" w="6667322">
                  <a:moveTo>
                    <a:pt x="6667322" y="2700266"/>
                  </a:moveTo>
                  <a:lnTo>
                    <a:pt x="0" y="2700266"/>
                  </a:lnTo>
                  <a:lnTo>
                    <a:pt x="0" y="0"/>
                  </a:lnTo>
                  <a:lnTo>
                    <a:pt x="6667322" y="0"/>
                  </a:lnTo>
                  <a:lnTo>
                    <a:pt x="6667322" y="2700266"/>
                  </a:lnTo>
                  <a:close/>
                </a:path>
              </a:pathLst>
            </a:custGeom>
            <a:blipFill>
              <a:blip r:embed="rId3"/>
              <a:stretch>
                <a:fillRect l="0" t="0" r="0" b="0"/>
              </a:stretch>
            </a:blipFill>
          </p:spPr>
        </p:sp>
        <p:sp>
          <p:nvSpPr>
            <p:cNvPr name="Freeform 6" id="6"/>
            <p:cNvSpPr/>
            <p:nvPr/>
          </p:nvSpPr>
          <p:spPr>
            <a:xfrm flipH="false" flipV="false" rot="0">
              <a:off x="12497836" y="154730"/>
              <a:ext cx="6667322" cy="2700266"/>
            </a:xfrm>
            <a:custGeom>
              <a:avLst/>
              <a:gdLst/>
              <a:ahLst/>
              <a:cxnLst/>
              <a:rect r="r" b="b" t="t" l="l"/>
              <a:pathLst>
                <a:path h="2700266" w="6667322">
                  <a:moveTo>
                    <a:pt x="0" y="0"/>
                  </a:moveTo>
                  <a:lnTo>
                    <a:pt x="6667322" y="0"/>
                  </a:lnTo>
                  <a:lnTo>
                    <a:pt x="6667322" y="2700266"/>
                  </a:lnTo>
                  <a:lnTo>
                    <a:pt x="0" y="2700266"/>
                  </a:lnTo>
                  <a:lnTo>
                    <a:pt x="0" y="0"/>
                  </a:lnTo>
                  <a:close/>
                </a:path>
              </a:pathLst>
            </a:custGeom>
            <a:blipFill>
              <a:blip r:embed="rId3"/>
              <a:stretch>
                <a:fillRect l="0" t="0" r="0" b="0"/>
              </a:stretch>
            </a:blipFill>
          </p:spPr>
        </p:sp>
        <p:sp>
          <p:nvSpPr>
            <p:cNvPr name="Freeform 7" id="7"/>
            <p:cNvSpPr/>
            <p:nvPr/>
          </p:nvSpPr>
          <p:spPr>
            <a:xfrm flipH="true" flipV="true" rot="0">
              <a:off x="18678931" y="0"/>
              <a:ext cx="6667322" cy="2700266"/>
            </a:xfrm>
            <a:custGeom>
              <a:avLst/>
              <a:gdLst/>
              <a:ahLst/>
              <a:cxnLst/>
              <a:rect r="r" b="b" t="t" l="l"/>
              <a:pathLst>
                <a:path h="2700266" w="6667322">
                  <a:moveTo>
                    <a:pt x="6667322" y="2700266"/>
                  </a:moveTo>
                  <a:lnTo>
                    <a:pt x="0" y="2700266"/>
                  </a:lnTo>
                  <a:lnTo>
                    <a:pt x="0" y="0"/>
                  </a:lnTo>
                  <a:lnTo>
                    <a:pt x="6667322" y="0"/>
                  </a:lnTo>
                  <a:lnTo>
                    <a:pt x="6667322" y="2700266"/>
                  </a:lnTo>
                  <a:close/>
                </a:path>
              </a:pathLst>
            </a:custGeom>
            <a:blipFill>
              <a:blip r:embed="rId3"/>
              <a:stretch>
                <a:fillRect l="0" t="0" r="0" b="0"/>
              </a:stretch>
            </a:blipFill>
          </p:spPr>
        </p:sp>
      </p:grpSp>
      <p:grpSp>
        <p:nvGrpSpPr>
          <p:cNvPr name="Group 8" id="8"/>
          <p:cNvGrpSpPr/>
          <p:nvPr/>
        </p:nvGrpSpPr>
        <p:grpSpPr>
          <a:xfrm rot="0">
            <a:off x="-360845" y="-846391"/>
            <a:ext cx="19009690" cy="2500613"/>
            <a:chOff x="0" y="0"/>
            <a:chExt cx="25346253" cy="3334151"/>
          </a:xfrm>
        </p:grpSpPr>
        <p:sp>
          <p:nvSpPr>
            <p:cNvPr name="Freeform 9" id="9"/>
            <p:cNvSpPr/>
            <p:nvPr/>
          </p:nvSpPr>
          <p:spPr>
            <a:xfrm flipH="false" flipV="false" rot="0">
              <a:off x="0" y="633886"/>
              <a:ext cx="6667322" cy="2700266"/>
            </a:xfrm>
            <a:custGeom>
              <a:avLst/>
              <a:gdLst/>
              <a:ahLst/>
              <a:cxnLst/>
              <a:rect r="r" b="b" t="t" l="l"/>
              <a:pathLst>
                <a:path h="2700266" w="6667322">
                  <a:moveTo>
                    <a:pt x="0" y="0"/>
                  </a:moveTo>
                  <a:lnTo>
                    <a:pt x="6667322" y="0"/>
                  </a:lnTo>
                  <a:lnTo>
                    <a:pt x="6667322" y="2700265"/>
                  </a:lnTo>
                  <a:lnTo>
                    <a:pt x="0" y="2700265"/>
                  </a:lnTo>
                  <a:lnTo>
                    <a:pt x="0" y="0"/>
                  </a:lnTo>
                  <a:close/>
                </a:path>
              </a:pathLst>
            </a:custGeom>
            <a:blipFill>
              <a:blip r:embed="rId3"/>
              <a:stretch>
                <a:fillRect l="0" t="0" r="0" b="0"/>
              </a:stretch>
            </a:blipFill>
          </p:spPr>
        </p:sp>
        <p:sp>
          <p:nvSpPr>
            <p:cNvPr name="Freeform 10" id="10"/>
            <p:cNvSpPr/>
            <p:nvPr/>
          </p:nvSpPr>
          <p:spPr>
            <a:xfrm flipH="true" flipV="true" rot="0">
              <a:off x="6181095" y="479155"/>
              <a:ext cx="6667322" cy="2700266"/>
            </a:xfrm>
            <a:custGeom>
              <a:avLst/>
              <a:gdLst/>
              <a:ahLst/>
              <a:cxnLst/>
              <a:rect r="r" b="b" t="t" l="l"/>
              <a:pathLst>
                <a:path h="2700266" w="6667322">
                  <a:moveTo>
                    <a:pt x="6667322" y="2700266"/>
                  </a:moveTo>
                  <a:lnTo>
                    <a:pt x="0" y="2700266"/>
                  </a:lnTo>
                  <a:lnTo>
                    <a:pt x="0" y="0"/>
                  </a:lnTo>
                  <a:lnTo>
                    <a:pt x="6667322" y="0"/>
                  </a:lnTo>
                  <a:lnTo>
                    <a:pt x="6667322" y="2700266"/>
                  </a:lnTo>
                  <a:close/>
                </a:path>
              </a:pathLst>
            </a:custGeom>
            <a:blipFill>
              <a:blip r:embed="rId3"/>
              <a:stretch>
                <a:fillRect l="0" t="0" r="0" b="0"/>
              </a:stretch>
            </a:blipFill>
          </p:spPr>
        </p:sp>
        <p:sp>
          <p:nvSpPr>
            <p:cNvPr name="Freeform 11" id="11"/>
            <p:cNvSpPr/>
            <p:nvPr/>
          </p:nvSpPr>
          <p:spPr>
            <a:xfrm flipH="false" flipV="false" rot="0">
              <a:off x="12497836" y="154730"/>
              <a:ext cx="6667322" cy="2700266"/>
            </a:xfrm>
            <a:custGeom>
              <a:avLst/>
              <a:gdLst/>
              <a:ahLst/>
              <a:cxnLst/>
              <a:rect r="r" b="b" t="t" l="l"/>
              <a:pathLst>
                <a:path h="2700266" w="6667322">
                  <a:moveTo>
                    <a:pt x="0" y="0"/>
                  </a:moveTo>
                  <a:lnTo>
                    <a:pt x="6667322" y="0"/>
                  </a:lnTo>
                  <a:lnTo>
                    <a:pt x="6667322" y="2700266"/>
                  </a:lnTo>
                  <a:lnTo>
                    <a:pt x="0" y="2700266"/>
                  </a:lnTo>
                  <a:lnTo>
                    <a:pt x="0" y="0"/>
                  </a:lnTo>
                  <a:close/>
                </a:path>
              </a:pathLst>
            </a:custGeom>
            <a:blipFill>
              <a:blip r:embed="rId3"/>
              <a:stretch>
                <a:fillRect l="0" t="0" r="0" b="0"/>
              </a:stretch>
            </a:blipFill>
          </p:spPr>
        </p:sp>
        <p:sp>
          <p:nvSpPr>
            <p:cNvPr name="Freeform 12" id="12"/>
            <p:cNvSpPr/>
            <p:nvPr/>
          </p:nvSpPr>
          <p:spPr>
            <a:xfrm flipH="true" flipV="true" rot="0">
              <a:off x="18678931" y="0"/>
              <a:ext cx="6667322" cy="2700266"/>
            </a:xfrm>
            <a:custGeom>
              <a:avLst/>
              <a:gdLst/>
              <a:ahLst/>
              <a:cxnLst/>
              <a:rect r="r" b="b" t="t" l="l"/>
              <a:pathLst>
                <a:path h="2700266" w="6667322">
                  <a:moveTo>
                    <a:pt x="6667322" y="2700266"/>
                  </a:moveTo>
                  <a:lnTo>
                    <a:pt x="0" y="2700266"/>
                  </a:lnTo>
                  <a:lnTo>
                    <a:pt x="0" y="0"/>
                  </a:lnTo>
                  <a:lnTo>
                    <a:pt x="6667322" y="0"/>
                  </a:lnTo>
                  <a:lnTo>
                    <a:pt x="6667322" y="2700266"/>
                  </a:lnTo>
                  <a:close/>
                </a:path>
              </a:pathLst>
            </a:custGeom>
            <a:blipFill>
              <a:blip r:embed="rId3"/>
              <a:stretch>
                <a:fillRect l="0" t="0" r="0" b="0"/>
              </a:stretch>
            </a:blipFill>
          </p:spPr>
        </p:sp>
      </p:grpSp>
      <p:sp>
        <p:nvSpPr>
          <p:cNvPr name="Freeform 13" id="13"/>
          <p:cNvSpPr/>
          <p:nvPr/>
        </p:nvSpPr>
        <p:spPr>
          <a:xfrm flipH="false" flipV="false" rot="0">
            <a:off x="11358545" y="1953888"/>
            <a:ext cx="6353685" cy="6656241"/>
          </a:xfrm>
          <a:custGeom>
            <a:avLst/>
            <a:gdLst/>
            <a:ahLst/>
            <a:cxnLst/>
            <a:rect r="r" b="b" t="t" l="l"/>
            <a:pathLst>
              <a:path h="6656241" w="6353685">
                <a:moveTo>
                  <a:pt x="0" y="0"/>
                </a:moveTo>
                <a:lnTo>
                  <a:pt x="6353685" y="0"/>
                </a:lnTo>
                <a:lnTo>
                  <a:pt x="6353685" y="6656242"/>
                </a:lnTo>
                <a:lnTo>
                  <a:pt x="0" y="66562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862629" y="4473767"/>
            <a:ext cx="13489825" cy="2286000"/>
          </a:xfrm>
          <a:prstGeom prst="rect">
            <a:avLst/>
          </a:prstGeom>
        </p:spPr>
        <p:txBody>
          <a:bodyPr anchor="t" rtlCol="false" tIns="0" lIns="0" bIns="0" rIns="0">
            <a:spAutoFit/>
          </a:bodyPr>
          <a:lstStyle/>
          <a:p>
            <a:pPr algn="ctr">
              <a:lnSpc>
                <a:spcPts val="17998"/>
              </a:lnSpc>
            </a:pPr>
            <a:r>
              <a:rPr lang="en-US" sz="14998">
                <a:solidFill>
                  <a:srgbClr val="191919"/>
                </a:solidFill>
                <a:latin typeface="Brixton Sans Outline"/>
                <a:ea typeface="Brixton Sans Outline"/>
                <a:cs typeface="Brixton Sans Outline"/>
                <a:sym typeface="Brixton Sans Outline"/>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DAGk6_cTJ_M</dc:identifier>
  <dcterms:modified xsi:type="dcterms:W3CDTF">2011-08-01T06:04:30Z</dcterms:modified>
  <cp:revision>1</cp:revision>
  <dc:title>CAPAL 2025 Presentation</dc:title>
</cp:coreProperties>
</file>