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21"/>
  </p:notesMasterIdLst>
  <p:sldIdLst>
    <p:sldId id="256" r:id="rId2"/>
    <p:sldId id="257" r:id="rId3"/>
    <p:sldId id="330" r:id="rId4"/>
    <p:sldId id="259" r:id="rId5"/>
    <p:sldId id="332" r:id="rId6"/>
    <p:sldId id="260" r:id="rId7"/>
    <p:sldId id="333" r:id="rId8"/>
    <p:sldId id="262" r:id="rId9"/>
    <p:sldId id="263" r:id="rId10"/>
    <p:sldId id="339" r:id="rId11"/>
    <p:sldId id="341" r:id="rId12"/>
    <p:sldId id="342" r:id="rId13"/>
    <p:sldId id="343" r:id="rId14"/>
    <p:sldId id="334" r:id="rId15"/>
    <p:sldId id="335" r:id="rId16"/>
    <p:sldId id="338" r:id="rId17"/>
    <p:sldId id="348" r:id="rId18"/>
    <p:sldId id="347" r:id="rId19"/>
    <p:sldId id="34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D1C8530-CA2B-D300-1115-57DE3B30FD8E}" name="Sarah Adams" initials="SA" userId="S::sarah.adams1@ucalgary.ca::6dbfe983-f908-458c-80f7-4876bd0f812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6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hyperlink" Target="https://libguides.ucalgary.ca/c.php?g=690048&amp;p=5312667" TargetMode="External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hyperlink" Target="https://libguides.ucalgary.ca/c.php?g=690048&amp;p=5312667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9EE9C7-A48A-4916-A9D5-A1993977872D}" type="doc">
      <dgm:prSet loTypeId="urn:microsoft.com/office/officeart/2005/8/layout/h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CA"/>
        </a:p>
      </dgm:t>
    </dgm:pt>
    <dgm:pt modelId="{67EB2565-EE88-4FFD-B514-47CACB4C8077}">
      <dgm:prSet custT="1"/>
      <dgm:spPr/>
      <dgm:t>
        <a:bodyPr/>
        <a:lstStyle/>
        <a:p>
          <a:pPr algn="l"/>
          <a:r>
            <a:rPr lang="en-CA" sz="2800" b="1" i="0" dirty="0"/>
            <a:t>Collaborate with Information Specialist</a:t>
          </a:r>
          <a:endParaRPr lang="en-CA" sz="2800" b="1" dirty="0"/>
        </a:p>
      </dgm:t>
    </dgm:pt>
    <dgm:pt modelId="{C10D6306-45C2-44EB-BA17-2E7E9625CF99}" type="parTrans" cxnId="{573DB6C4-CED7-468D-AF34-0ED60C70A8B4}">
      <dgm:prSet/>
      <dgm:spPr/>
      <dgm:t>
        <a:bodyPr/>
        <a:lstStyle/>
        <a:p>
          <a:endParaRPr lang="en-CA"/>
        </a:p>
      </dgm:t>
    </dgm:pt>
    <dgm:pt modelId="{5FE809A7-B678-41D7-93ED-D7CC7751262A}" type="sibTrans" cxnId="{573DB6C4-CED7-468D-AF34-0ED60C70A8B4}">
      <dgm:prSet/>
      <dgm:spPr/>
      <dgm:t>
        <a:bodyPr/>
        <a:lstStyle/>
        <a:p>
          <a:endParaRPr lang="en-CA"/>
        </a:p>
      </dgm:t>
    </dgm:pt>
    <dgm:pt modelId="{57CD95ED-713B-4191-80F3-5E85827E0C11}">
      <dgm:prSet custT="1"/>
      <dgm:spPr/>
      <dgm:t>
        <a:bodyPr/>
        <a:lstStyle/>
        <a:p>
          <a:pPr>
            <a:lnSpc>
              <a:spcPct val="100000"/>
            </a:lnSpc>
            <a:spcAft>
              <a:spcPts val="800"/>
            </a:spcAft>
          </a:pPr>
          <a:r>
            <a:rPr lang="en-CA" sz="2400" b="0" i="0" dirty="0"/>
            <a:t>Librarian will intake the request</a:t>
          </a:r>
          <a:endParaRPr lang="en-CA" sz="2400" dirty="0"/>
        </a:p>
      </dgm:t>
    </dgm:pt>
    <dgm:pt modelId="{D6FDE589-30D5-4799-AB99-425A147575F2}" type="parTrans" cxnId="{DB1220A3-A975-48EE-A45C-13890E88D7C0}">
      <dgm:prSet/>
      <dgm:spPr/>
      <dgm:t>
        <a:bodyPr/>
        <a:lstStyle/>
        <a:p>
          <a:endParaRPr lang="en-CA"/>
        </a:p>
      </dgm:t>
    </dgm:pt>
    <dgm:pt modelId="{F2F56A00-A0A6-49A1-94EA-240FBC7ECE14}" type="sibTrans" cxnId="{DB1220A3-A975-48EE-A45C-13890E88D7C0}">
      <dgm:prSet/>
      <dgm:spPr/>
      <dgm:t>
        <a:bodyPr/>
        <a:lstStyle/>
        <a:p>
          <a:endParaRPr lang="en-CA"/>
        </a:p>
      </dgm:t>
    </dgm:pt>
    <dgm:pt modelId="{F6A5867E-83F6-42AC-8B43-993379F7C338}">
      <dgm:prSet custT="1"/>
      <dgm:spPr/>
      <dgm:t>
        <a:bodyPr/>
        <a:lstStyle/>
        <a:p>
          <a:pPr>
            <a:lnSpc>
              <a:spcPct val="100000"/>
            </a:lnSpc>
            <a:spcAft>
              <a:spcPts val="800"/>
            </a:spcAft>
          </a:pPr>
          <a:r>
            <a:rPr lang="en-CA" sz="2400" b="0" i="0" dirty="0"/>
            <a:t>Two searches conducted</a:t>
          </a:r>
          <a:endParaRPr lang="en-CA" sz="2400" dirty="0"/>
        </a:p>
      </dgm:t>
    </dgm:pt>
    <dgm:pt modelId="{16CCBE6E-233D-4AD7-A66F-AFB5B239937E}" type="parTrans" cxnId="{8BDD1034-0083-4B9B-ADCC-848049FB06A1}">
      <dgm:prSet/>
      <dgm:spPr/>
      <dgm:t>
        <a:bodyPr/>
        <a:lstStyle/>
        <a:p>
          <a:endParaRPr lang="en-CA"/>
        </a:p>
      </dgm:t>
    </dgm:pt>
    <dgm:pt modelId="{19628CC5-8B16-49A5-8A1F-00E758BAFB8A}" type="sibTrans" cxnId="{8BDD1034-0083-4B9B-ADCC-848049FB06A1}">
      <dgm:prSet/>
      <dgm:spPr/>
      <dgm:t>
        <a:bodyPr/>
        <a:lstStyle/>
        <a:p>
          <a:endParaRPr lang="en-CA"/>
        </a:p>
      </dgm:t>
    </dgm:pt>
    <dgm:pt modelId="{3A8FB265-5415-43AD-ACCB-BA6A3FF76161}">
      <dgm:prSet custT="1"/>
      <dgm:spPr/>
      <dgm:t>
        <a:bodyPr/>
        <a:lstStyle/>
        <a:p>
          <a:pPr>
            <a:lnSpc>
              <a:spcPct val="100000"/>
            </a:lnSpc>
            <a:spcAft>
              <a:spcPts val="800"/>
            </a:spcAft>
          </a:pPr>
          <a:r>
            <a:rPr lang="en-CA" sz="2400" b="0" i="0" dirty="0"/>
            <a:t>Librarian will communicate with instructor about report and next steps</a:t>
          </a:r>
          <a:endParaRPr lang="en-CA" sz="2400" dirty="0"/>
        </a:p>
      </dgm:t>
    </dgm:pt>
    <dgm:pt modelId="{24EA137E-63A6-426B-A55F-4F07DEC72ED9}" type="parTrans" cxnId="{7E33488F-CE55-43A1-A3F0-57B8FBD8918D}">
      <dgm:prSet/>
      <dgm:spPr/>
      <dgm:t>
        <a:bodyPr/>
        <a:lstStyle/>
        <a:p>
          <a:endParaRPr lang="en-CA"/>
        </a:p>
      </dgm:t>
    </dgm:pt>
    <dgm:pt modelId="{D2430834-3B65-4EAC-8077-001D2A4CE434}" type="sibTrans" cxnId="{7E33488F-CE55-43A1-A3F0-57B8FBD8918D}">
      <dgm:prSet/>
      <dgm:spPr/>
      <dgm:t>
        <a:bodyPr/>
        <a:lstStyle/>
        <a:p>
          <a:endParaRPr lang="en-CA"/>
        </a:p>
      </dgm:t>
    </dgm:pt>
    <dgm:pt modelId="{560E49D8-5CBB-49AF-961E-F8800CF0971A}">
      <dgm:prSet custT="1"/>
      <dgm:spPr/>
      <dgm:t>
        <a:bodyPr/>
        <a:lstStyle/>
        <a:p>
          <a:pPr algn="l"/>
          <a:r>
            <a:rPr lang="en-CA" sz="2800" b="1" i="0" dirty="0"/>
            <a:t>Communicate and collaborate with liaison librarians</a:t>
          </a:r>
          <a:endParaRPr lang="en-CA" sz="2800" b="1" dirty="0"/>
        </a:p>
      </dgm:t>
    </dgm:pt>
    <dgm:pt modelId="{7A509A66-C89E-49B7-B9D0-4993F7007FD0}" type="parTrans" cxnId="{DABF702A-5F8B-4408-89B6-8BD1B9B925E3}">
      <dgm:prSet/>
      <dgm:spPr/>
      <dgm:t>
        <a:bodyPr/>
        <a:lstStyle/>
        <a:p>
          <a:endParaRPr lang="en-CA"/>
        </a:p>
      </dgm:t>
    </dgm:pt>
    <dgm:pt modelId="{09B0000B-753D-4E47-8A71-062A339A51AD}" type="sibTrans" cxnId="{DABF702A-5F8B-4408-89B6-8BD1B9B925E3}">
      <dgm:prSet/>
      <dgm:spPr/>
      <dgm:t>
        <a:bodyPr/>
        <a:lstStyle/>
        <a:p>
          <a:endParaRPr lang="en-CA"/>
        </a:p>
      </dgm:t>
    </dgm:pt>
    <dgm:pt modelId="{82CA5AAE-05EC-47FA-A903-9AF38A07E577}">
      <dgm:prSet custT="1"/>
      <dgm:spPr/>
      <dgm:t>
        <a:bodyPr/>
        <a:lstStyle/>
        <a:p>
          <a:pPr>
            <a:lnSpc>
              <a:spcPct val="100000"/>
            </a:lnSpc>
            <a:spcAft>
              <a:spcPts val="800"/>
            </a:spcAft>
          </a:pPr>
          <a:r>
            <a:rPr lang="en-CA" sz="2400" b="0" i="0" dirty="0"/>
            <a:t>Depends on request type, course needs, capacity</a:t>
          </a:r>
          <a:endParaRPr lang="en-CA" sz="2400" dirty="0"/>
        </a:p>
      </dgm:t>
    </dgm:pt>
    <dgm:pt modelId="{1B59BC38-0672-4698-AEEA-3AA26BBA8609}" type="parTrans" cxnId="{260CBF4D-571E-48B2-84E1-0AEA47C6638A}">
      <dgm:prSet/>
      <dgm:spPr/>
      <dgm:t>
        <a:bodyPr/>
        <a:lstStyle/>
        <a:p>
          <a:endParaRPr lang="en-CA"/>
        </a:p>
      </dgm:t>
    </dgm:pt>
    <dgm:pt modelId="{056C3056-75FE-48D0-9340-375DD6C17124}" type="sibTrans" cxnId="{260CBF4D-571E-48B2-84E1-0AEA47C6638A}">
      <dgm:prSet/>
      <dgm:spPr/>
      <dgm:t>
        <a:bodyPr/>
        <a:lstStyle/>
        <a:p>
          <a:endParaRPr lang="en-CA"/>
        </a:p>
      </dgm:t>
    </dgm:pt>
    <dgm:pt modelId="{BECCB4ED-A07B-4F98-99B1-FF7AD72D5453}">
      <dgm:prSet custT="1"/>
      <dgm:spPr/>
      <dgm:t>
        <a:bodyPr/>
        <a:lstStyle/>
        <a:p>
          <a:pPr>
            <a:lnSpc>
              <a:spcPct val="100000"/>
            </a:lnSpc>
            <a:spcAft>
              <a:spcPts val="800"/>
            </a:spcAft>
          </a:pPr>
          <a:r>
            <a:rPr lang="en-CA" sz="2400" b="0" i="0" dirty="0"/>
            <a:t>Opportunity for library, archives, and special collections too!</a:t>
          </a:r>
          <a:endParaRPr lang="en-CA" sz="2400" dirty="0"/>
        </a:p>
      </dgm:t>
    </dgm:pt>
    <dgm:pt modelId="{E78211B1-4DC8-46E1-BCC8-8DF3E074F016}" type="parTrans" cxnId="{82352946-576B-46CD-A90B-F3E7234B4D9E}">
      <dgm:prSet/>
      <dgm:spPr/>
      <dgm:t>
        <a:bodyPr/>
        <a:lstStyle/>
        <a:p>
          <a:endParaRPr lang="en-CA"/>
        </a:p>
      </dgm:t>
    </dgm:pt>
    <dgm:pt modelId="{37748132-6EDB-4EBF-BCD8-654BE36203B4}" type="sibTrans" cxnId="{82352946-576B-46CD-A90B-F3E7234B4D9E}">
      <dgm:prSet/>
      <dgm:spPr/>
      <dgm:t>
        <a:bodyPr/>
        <a:lstStyle/>
        <a:p>
          <a:endParaRPr lang="en-CA"/>
        </a:p>
      </dgm:t>
    </dgm:pt>
    <dgm:pt modelId="{FA768B94-7B50-407A-8F3D-45CB23ADFAB8}" type="pres">
      <dgm:prSet presAssocID="{B69EE9C7-A48A-4916-A9D5-A1993977872D}" presName="Name0" presStyleCnt="0">
        <dgm:presLayoutVars>
          <dgm:dir/>
          <dgm:animLvl val="lvl"/>
          <dgm:resizeHandles val="exact"/>
        </dgm:presLayoutVars>
      </dgm:prSet>
      <dgm:spPr/>
    </dgm:pt>
    <dgm:pt modelId="{43653CC9-2EDD-4D60-8E38-1AA731C7DA36}" type="pres">
      <dgm:prSet presAssocID="{67EB2565-EE88-4FFD-B514-47CACB4C8077}" presName="composite" presStyleCnt="0"/>
      <dgm:spPr/>
    </dgm:pt>
    <dgm:pt modelId="{58494AB6-32B3-4E0F-B1E4-34EFA0854588}" type="pres">
      <dgm:prSet presAssocID="{67EB2565-EE88-4FFD-B514-47CACB4C8077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D684DFB0-8A7D-467E-867F-635BCF79DF32}" type="pres">
      <dgm:prSet presAssocID="{67EB2565-EE88-4FFD-B514-47CACB4C8077}" presName="desTx" presStyleLbl="alignAccFollowNode1" presStyleIdx="0" presStyleCnt="2">
        <dgm:presLayoutVars>
          <dgm:bulletEnabled val="1"/>
        </dgm:presLayoutVars>
      </dgm:prSet>
      <dgm:spPr/>
    </dgm:pt>
    <dgm:pt modelId="{EC136237-72AE-4F39-8A6A-34BCEBFE0882}" type="pres">
      <dgm:prSet presAssocID="{5FE809A7-B678-41D7-93ED-D7CC7751262A}" presName="space" presStyleCnt="0"/>
      <dgm:spPr/>
    </dgm:pt>
    <dgm:pt modelId="{E1CC6FCD-DE67-42A0-8B9A-FA331A7D4945}" type="pres">
      <dgm:prSet presAssocID="{560E49D8-5CBB-49AF-961E-F8800CF0971A}" presName="composite" presStyleCnt="0"/>
      <dgm:spPr/>
    </dgm:pt>
    <dgm:pt modelId="{D9E05890-4156-4CE3-B7CA-CDA81A1A69E9}" type="pres">
      <dgm:prSet presAssocID="{560E49D8-5CBB-49AF-961E-F8800CF0971A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773B02FD-0FE9-413E-ADB0-B9B4C71BB830}" type="pres">
      <dgm:prSet presAssocID="{560E49D8-5CBB-49AF-961E-F8800CF0971A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A6CC130C-1A05-400D-BC7C-53331FB35AA9}" type="presOf" srcId="{82CA5AAE-05EC-47FA-A903-9AF38A07E577}" destId="{773B02FD-0FE9-413E-ADB0-B9B4C71BB830}" srcOrd="0" destOrd="0" presId="urn:microsoft.com/office/officeart/2005/8/layout/hList1"/>
    <dgm:cxn modelId="{E2D4CA1C-E484-4B2A-B5F6-FFE3F2B6795A}" type="presOf" srcId="{B69EE9C7-A48A-4916-A9D5-A1993977872D}" destId="{FA768B94-7B50-407A-8F3D-45CB23ADFAB8}" srcOrd="0" destOrd="0" presId="urn:microsoft.com/office/officeart/2005/8/layout/hList1"/>
    <dgm:cxn modelId="{DABF702A-5F8B-4408-89B6-8BD1B9B925E3}" srcId="{B69EE9C7-A48A-4916-A9D5-A1993977872D}" destId="{560E49D8-5CBB-49AF-961E-F8800CF0971A}" srcOrd="1" destOrd="0" parTransId="{7A509A66-C89E-49B7-B9D0-4993F7007FD0}" sibTransId="{09B0000B-753D-4E47-8A71-062A339A51AD}"/>
    <dgm:cxn modelId="{8BDD1034-0083-4B9B-ADCC-848049FB06A1}" srcId="{67EB2565-EE88-4FFD-B514-47CACB4C8077}" destId="{F6A5867E-83F6-42AC-8B43-993379F7C338}" srcOrd="1" destOrd="0" parTransId="{16CCBE6E-233D-4AD7-A66F-AFB5B239937E}" sibTransId="{19628CC5-8B16-49A5-8A1F-00E758BAFB8A}"/>
    <dgm:cxn modelId="{D4187060-1DB2-468D-ADE8-AF55419BB4EB}" type="presOf" srcId="{560E49D8-5CBB-49AF-961E-F8800CF0971A}" destId="{D9E05890-4156-4CE3-B7CA-CDA81A1A69E9}" srcOrd="0" destOrd="0" presId="urn:microsoft.com/office/officeart/2005/8/layout/hList1"/>
    <dgm:cxn modelId="{82352946-576B-46CD-A90B-F3E7234B4D9E}" srcId="{560E49D8-5CBB-49AF-961E-F8800CF0971A}" destId="{BECCB4ED-A07B-4F98-99B1-FF7AD72D5453}" srcOrd="1" destOrd="0" parTransId="{E78211B1-4DC8-46E1-BCC8-8DF3E074F016}" sibTransId="{37748132-6EDB-4EBF-BCD8-654BE36203B4}"/>
    <dgm:cxn modelId="{260CBF4D-571E-48B2-84E1-0AEA47C6638A}" srcId="{560E49D8-5CBB-49AF-961E-F8800CF0971A}" destId="{82CA5AAE-05EC-47FA-A903-9AF38A07E577}" srcOrd="0" destOrd="0" parTransId="{1B59BC38-0672-4698-AEEA-3AA26BBA8609}" sibTransId="{056C3056-75FE-48D0-9340-375DD6C17124}"/>
    <dgm:cxn modelId="{1100F872-1D6E-4C26-9A15-3C1767CEA214}" type="presOf" srcId="{BECCB4ED-A07B-4F98-99B1-FF7AD72D5453}" destId="{773B02FD-0FE9-413E-ADB0-B9B4C71BB830}" srcOrd="0" destOrd="1" presId="urn:microsoft.com/office/officeart/2005/8/layout/hList1"/>
    <dgm:cxn modelId="{59946F7C-CF7D-4291-8AF3-AEAD1C2F86FE}" type="presOf" srcId="{F6A5867E-83F6-42AC-8B43-993379F7C338}" destId="{D684DFB0-8A7D-467E-867F-635BCF79DF32}" srcOrd="0" destOrd="1" presId="urn:microsoft.com/office/officeart/2005/8/layout/hList1"/>
    <dgm:cxn modelId="{7E33488F-CE55-43A1-A3F0-57B8FBD8918D}" srcId="{67EB2565-EE88-4FFD-B514-47CACB4C8077}" destId="{3A8FB265-5415-43AD-ACCB-BA6A3FF76161}" srcOrd="2" destOrd="0" parTransId="{24EA137E-63A6-426B-A55F-4F07DEC72ED9}" sibTransId="{D2430834-3B65-4EAC-8077-001D2A4CE434}"/>
    <dgm:cxn modelId="{B5CAE296-4226-4ADD-8EA2-308B81D49EE7}" type="presOf" srcId="{57CD95ED-713B-4191-80F3-5E85827E0C11}" destId="{D684DFB0-8A7D-467E-867F-635BCF79DF32}" srcOrd="0" destOrd="0" presId="urn:microsoft.com/office/officeart/2005/8/layout/hList1"/>
    <dgm:cxn modelId="{A360C59D-FB0F-4CD0-9FA1-CD80C933ABF5}" type="presOf" srcId="{3A8FB265-5415-43AD-ACCB-BA6A3FF76161}" destId="{D684DFB0-8A7D-467E-867F-635BCF79DF32}" srcOrd="0" destOrd="2" presId="urn:microsoft.com/office/officeart/2005/8/layout/hList1"/>
    <dgm:cxn modelId="{DB1220A3-A975-48EE-A45C-13890E88D7C0}" srcId="{67EB2565-EE88-4FFD-B514-47CACB4C8077}" destId="{57CD95ED-713B-4191-80F3-5E85827E0C11}" srcOrd="0" destOrd="0" parTransId="{D6FDE589-30D5-4799-AB99-425A147575F2}" sibTransId="{F2F56A00-A0A6-49A1-94EA-240FBC7ECE14}"/>
    <dgm:cxn modelId="{573DB6C4-CED7-468D-AF34-0ED60C70A8B4}" srcId="{B69EE9C7-A48A-4916-A9D5-A1993977872D}" destId="{67EB2565-EE88-4FFD-B514-47CACB4C8077}" srcOrd="0" destOrd="0" parTransId="{C10D6306-45C2-44EB-BA17-2E7E9625CF99}" sibTransId="{5FE809A7-B678-41D7-93ED-D7CC7751262A}"/>
    <dgm:cxn modelId="{AC1994D2-EB61-4200-AB73-AA537C953FD2}" type="presOf" srcId="{67EB2565-EE88-4FFD-B514-47CACB4C8077}" destId="{58494AB6-32B3-4E0F-B1E4-34EFA0854588}" srcOrd="0" destOrd="0" presId="urn:microsoft.com/office/officeart/2005/8/layout/hList1"/>
    <dgm:cxn modelId="{8C3732AA-68C7-45C2-A7E2-C9EFBE86A079}" type="presParOf" srcId="{FA768B94-7B50-407A-8F3D-45CB23ADFAB8}" destId="{43653CC9-2EDD-4D60-8E38-1AA731C7DA36}" srcOrd="0" destOrd="0" presId="urn:microsoft.com/office/officeart/2005/8/layout/hList1"/>
    <dgm:cxn modelId="{166449E3-D99B-406E-8931-22F8E53E4DC3}" type="presParOf" srcId="{43653CC9-2EDD-4D60-8E38-1AA731C7DA36}" destId="{58494AB6-32B3-4E0F-B1E4-34EFA0854588}" srcOrd="0" destOrd="0" presId="urn:microsoft.com/office/officeart/2005/8/layout/hList1"/>
    <dgm:cxn modelId="{4DD4A929-6CD6-4D0B-B04B-937FFBF5BF23}" type="presParOf" srcId="{43653CC9-2EDD-4D60-8E38-1AA731C7DA36}" destId="{D684DFB0-8A7D-467E-867F-635BCF79DF32}" srcOrd="1" destOrd="0" presId="urn:microsoft.com/office/officeart/2005/8/layout/hList1"/>
    <dgm:cxn modelId="{9ABCB7C6-82D8-41AA-9293-5B78FDE6E298}" type="presParOf" srcId="{FA768B94-7B50-407A-8F3D-45CB23ADFAB8}" destId="{EC136237-72AE-4F39-8A6A-34BCEBFE0882}" srcOrd="1" destOrd="0" presId="urn:microsoft.com/office/officeart/2005/8/layout/hList1"/>
    <dgm:cxn modelId="{602550AE-3351-4665-9B80-1339D26A6CD3}" type="presParOf" srcId="{FA768B94-7B50-407A-8F3D-45CB23ADFAB8}" destId="{E1CC6FCD-DE67-42A0-8B9A-FA331A7D4945}" srcOrd="2" destOrd="0" presId="urn:microsoft.com/office/officeart/2005/8/layout/hList1"/>
    <dgm:cxn modelId="{BC4B84C4-4937-422E-AB17-AE652F7DDC4A}" type="presParOf" srcId="{E1CC6FCD-DE67-42A0-8B9A-FA331A7D4945}" destId="{D9E05890-4156-4CE3-B7CA-CDA81A1A69E9}" srcOrd="0" destOrd="0" presId="urn:microsoft.com/office/officeart/2005/8/layout/hList1"/>
    <dgm:cxn modelId="{98F9A59C-EBD1-4396-ACD3-20937B1E774A}" type="presParOf" srcId="{E1CC6FCD-DE67-42A0-8B9A-FA331A7D4945}" destId="{773B02FD-0FE9-413E-ADB0-B9B4C71BB83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A79E35-8E5F-47FC-A296-2B4580F5D9E6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CA"/>
        </a:p>
      </dgm:t>
    </dgm:pt>
    <dgm:pt modelId="{AD5EEFA1-42BD-45D7-9F3B-DA1CCD800788}">
      <dgm:prSet custT="1"/>
      <dgm:spPr/>
      <dgm:t>
        <a:bodyPr/>
        <a:lstStyle/>
        <a:p>
          <a:r>
            <a:rPr lang="en-CA" sz="2600" b="0" i="0" dirty="0"/>
            <a:t>Adoption of OER can encourage other open educational practices, such as assessments and curriculum design.</a:t>
          </a:r>
          <a:endParaRPr lang="en-CA" sz="2600" dirty="0"/>
        </a:p>
      </dgm:t>
    </dgm:pt>
    <dgm:pt modelId="{B1FE8103-B147-4660-BE48-B56B56195BED}" type="parTrans" cxnId="{AFDA2641-64F6-4437-A01F-6D0139882CD3}">
      <dgm:prSet/>
      <dgm:spPr/>
      <dgm:t>
        <a:bodyPr/>
        <a:lstStyle/>
        <a:p>
          <a:endParaRPr lang="en-CA"/>
        </a:p>
      </dgm:t>
    </dgm:pt>
    <dgm:pt modelId="{A40C2734-2D44-4928-8DD5-7095B42FE1A2}" type="sibTrans" cxnId="{AFDA2641-64F6-4437-A01F-6D0139882CD3}">
      <dgm:prSet/>
      <dgm:spPr/>
      <dgm:t>
        <a:bodyPr/>
        <a:lstStyle/>
        <a:p>
          <a:endParaRPr lang="en-CA"/>
        </a:p>
      </dgm:t>
    </dgm:pt>
    <dgm:pt modelId="{267DD1F1-8E9B-4AE1-B94E-BF3582F49A01}">
      <dgm:prSet custT="1"/>
      <dgm:spPr/>
      <dgm:t>
        <a:bodyPr/>
        <a:lstStyle/>
        <a:p>
          <a:r>
            <a:rPr lang="en-CA" sz="2300" b="0" i="0" dirty="0">
              <a:solidFill>
                <a:schemeClr val="bg1"/>
              </a:solidFill>
            </a:rPr>
            <a:t>Keep this in mind when looking for OER</a:t>
          </a:r>
          <a:endParaRPr lang="en-CA" sz="2300" dirty="0">
            <a:solidFill>
              <a:schemeClr val="bg1"/>
            </a:solidFill>
          </a:endParaRPr>
        </a:p>
      </dgm:t>
    </dgm:pt>
    <dgm:pt modelId="{88497F31-FDFF-4C5F-9403-60CEDFDE590E}" type="parTrans" cxnId="{077BD80A-261D-4490-88FC-B0CD1AD9324B}">
      <dgm:prSet/>
      <dgm:spPr/>
      <dgm:t>
        <a:bodyPr/>
        <a:lstStyle/>
        <a:p>
          <a:endParaRPr lang="en-CA"/>
        </a:p>
      </dgm:t>
    </dgm:pt>
    <dgm:pt modelId="{EDFC85D8-DC37-4623-9122-F7AA6B00C291}" type="sibTrans" cxnId="{077BD80A-261D-4490-88FC-B0CD1AD9324B}">
      <dgm:prSet/>
      <dgm:spPr/>
      <dgm:t>
        <a:bodyPr/>
        <a:lstStyle/>
        <a:p>
          <a:endParaRPr lang="en-CA"/>
        </a:p>
      </dgm:t>
    </dgm:pt>
    <dgm:pt modelId="{35E6242E-1F28-4C37-A92A-4634C7CFB8CE}">
      <dgm:prSet custT="1"/>
      <dgm:spPr/>
      <dgm:t>
        <a:bodyPr/>
        <a:lstStyle/>
        <a:p>
          <a:r>
            <a:rPr lang="en-CA" sz="2600" b="0" i="0" dirty="0"/>
            <a:t>One perfect OER may be difficult to find – opportunity to create a new OER by bringing multiple together</a:t>
          </a:r>
          <a:endParaRPr lang="en-CA" sz="2600" dirty="0"/>
        </a:p>
      </dgm:t>
    </dgm:pt>
    <dgm:pt modelId="{AA012D98-69B7-4E2C-8937-0C6CA0EA1F7F}" type="parTrans" cxnId="{8DDAACC9-9088-4939-AC7D-34615582384D}">
      <dgm:prSet/>
      <dgm:spPr/>
      <dgm:t>
        <a:bodyPr/>
        <a:lstStyle/>
        <a:p>
          <a:endParaRPr lang="en-CA"/>
        </a:p>
      </dgm:t>
    </dgm:pt>
    <dgm:pt modelId="{6751FA5E-AC26-4BCD-BB25-CCADE98F3CDE}" type="sibTrans" cxnId="{8DDAACC9-9088-4939-AC7D-34615582384D}">
      <dgm:prSet/>
      <dgm:spPr/>
      <dgm:t>
        <a:bodyPr/>
        <a:lstStyle/>
        <a:p>
          <a:endParaRPr lang="en-CA"/>
        </a:p>
      </dgm:t>
    </dgm:pt>
    <dgm:pt modelId="{65DBFC4C-9143-4139-98A8-D77A1861F962}">
      <dgm:prSet custT="1"/>
      <dgm:spPr/>
      <dgm:t>
        <a:bodyPr/>
        <a:lstStyle/>
        <a:p>
          <a:r>
            <a:rPr lang="en-CA" sz="2300" b="0" i="0" dirty="0">
              <a:solidFill>
                <a:schemeClr val="bg1"/>
              </a:solidFill>
            </a:rPr>
            <a:t>Like a digital coursepack!</a:t>
          </a:r>
          <a:endParaRPr lang="en-CA" sz="2300" dirty="0">
            <a:solidFill>
              <a:schemeClr val="bg1"/>
            </a:solidFill>
          </a:endParaRPr>
        </a:p>
      </dgm:t>
    </dgm:pt>
    <dgm:pt modelId="{92973D57-2209-4AE9-AAE0-3A7D32992805}" type="parTrans" cxnId="{DFEAD695-6796-4A88-8236-363035BC4C26}">
      <dgm:prSet/>
      <dgm:spPr/>
      <dgm:t>
        <a:bodyPr/>
        <a:lstStyle/>
        <a:p>
          <a:endParaRPr lang="en-CA"/>
        </a:p>
      </dgm:t>
    </dgm:pt>
    <dgm:pt modelId="{DED83D58-B5DD-4FB1-894C-F4B7F0295D70}" type="sibTrans" cxnId="{DFEAD695-6796-4A88-8236-363035BC4C26}">
      <dgm:prSet/>
      <dgm:spPr/>
      <dgm:t>
        <a:bodyPr/>
        <a:lstStyle/>
        <a:p>
          <a:endParaRPr lang="en-CA"/>
        </a:p>
      </dgm:t>
    </dgm:pt>
    <dgm:pt modelId="{462EAB7C-0DAA-4641-826C-5AC9A98D5198}" type="pres">
      <dgm:prSet presAssocID="{79A79E35-8E5F-47FC-A296-2B4580F5D9E6}" presName="linear" presStyleCnt="0">
        <dgm:presLayoutVars>
          <dgm:animLvl val="lvl"/>
          <dgm:resizeHandles val="exact"/>
        </dgm:presLayoutVars>
      </dgm:prSet>
      <dgm:spPr/>
    </dgm:pt>
    <dgm:pt modelId="{A451A501-3C04-4852-8B5F-288AC73C2A95}" type="pres">
      <dgm:prSet presAssocID="{AD5EEFA1-42BD-45D7-9F3B-DA1CCD80078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30669F8-577A-48D3-B7B1-3E4C8D2AC0EC}" type="pres">
      <dgm:prSet presAssocID="{AD5EEFA1-42BD-45D7-9F3B-DA1CCD800788}" presName="childText" presStyleLbl="revTx" presStyleIdx="0" presStyleCnt="2">
        <dgm:presLayoutVars>
          <dgm:bulletEnabled val="1"/>
        </dgm:presLayoutVars>
      </dgm:prSet>
      <dgm:spPr/>
    </dgm:pt>
    <dgm:pt modelId="{198D50C7-9953-4515-90B7-D85ED6FCA4EE}" type="pres">
      <dgm:prSet presAssocID="{35E6242E-1F28-4C37-A92A-4634C7CFB8C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7AF450F-07BC-4863-8EEE-FE68D65D5E2B}" type="pres">
      <dgm:prSet presAssocID="{35E6242E-1F28-4C37-A92A-4634C7CFB8CE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077BD80A-261D-4490-88FC-B0CD1AD9324B}" srcId="{AD5EEFA1-42BD-45D7-9F3B-DA1CCD800788}" destId="{267DD1F1-8E9B-4AE1-B94E-BF3582F49A01}" srcOrd="0" destOrd="0" parTransId="{88497F31-FDFF-4C5F-9403-60CEDFDE590E}" sibTransId="{EDFC85D8-DC37-4623-9122-F7AA6B00C291}"/>
    <dgm:cxn modelId="{AFDA2641-64F6-4437-A01F-6D0139882CD3}" srcId="{79A79E35-8E5F-47FC-A296-2B4580F5D9E6}" destId="{AD5EEFA1-42BD-45D7-9F3B-DA1CCD800788}" srcOrd="0" destOrd="0" parTransId="{B1FE8103-B147-4660-BE48-B56B56195BED}" sibTransId="{A40C2734-2D44-4928-8DD5-7095B42FE1A2}"/>
    <dgm:cxn modelId="{A57B4A7D-5480-43DE-9EA2-45309BACF774}" type="presOf" srcId="{65DBFC4C-9143-4139-98A8-D77A1861F962}" destId="{27AF450F-07BC-4863-8EEE-FE68D65D5E2B}" srcOrd="0" destOrd="0" presId="urn:microsoft.com/office/officeart/2005/8/layout/vList2"/>
    <dgm:cxn modelId="{6D148382-9789-4E19-950E-E13E7DC23FCC}" type="presOf" srcId="{AD5EEFA1-42BD-45D7-9F3B-DA1CCD800788}" destId="{A451A501-3C04-4852-8B5F-288AC73C2A95}" srcOrd="0" destOrd="0" presId="urn:microsoft.com/office/officeart/2005/8/layout/vList2"/>
    <dgm:cxn modelId="{DFEAD695-6796-4A88-8236-363035BC4C26}" srcId="{35E6242E-1F28-4C37-A92A-4634C7CFB8CE}" destId="{65DBFC4C-9143-4139-98A8-D77A1861F962}" srcOrd="0" destOrd="0" parTransId="{92973D57-2209-4AE9-AAE0-3A7D32992805}" sibTransId="{DED83D58-B5DD-4FB1-894C-F4B7F0295D70}"/>
    <dgm:cxn modelId="{2F0896A6-D5C9-43C3-A11B-DED96CDF00E2}" type="presOf" srcId="{267DD1F1-8E9B-4AE1-B94E-BF3582F49A01}" destId="{130669F8-577A-48D3-B7B1-3E4C8D2AC0EC}" srcOrd="0" destOrd="0" presId="urn:microsoft.com/office/officeart/2005/8/layout/vList2"/>
    <dgm:cxn modelId="{248CF6B4-1374-4C28-885E-D55B74F93311}" type="presOf" srcId="{79A79E35-8E5F-47FC-A296-2B4580F5D9E6}" destId="{462EAB7C-0DAA-4641-826C-5AC9A98D5198}" srcOrd="0" destOrd="0" presId="urn:microsoft.com/office/officeart/2005/8/layout/vList2"/>
    <dgm:cxn modelId="{22343FC2-6B03-4AE5-B814-D2D5571E1AEB}" type="presOf" srcId="{35E6242E-1F28-4C37-A92A-4634C7CFB8CE}" destId="{198D50C7-9953-4515-90B7-D85ED6FCA4EE}" srcOrd="0" destOrd="0" presId="urn:microsoft.com/office/officeart/2005/8/layout/vList2"/>
    <dgm:cxn modelId="{8DDAACC9-9088-4939-AC7D-34615582384D}" srcId="{79A79E35-8E5F-47FC-A296-2B4580F5D9E6}" destId="{35E6242E-1F28-4C37-A92A-4634C7CFB8CE}" srcOrd="1" destOrd="0" parTransId="{AA012D98-69B7-4E2C-8937-0C6CA0EA1F7F}" sibTransId="{6751FA5E-AC26-4BCD-BB25-CCADE98F3CDE}"/>
    <dgm:cxn modelId="{D6C30D64-11A7-4A45-A077-7F9FEE364D6F}" type="presParOf" srcId="{462EAB7C-0DAA-4641-826C-5AC9A98D5198}" destId="{A451A501-3C04-4852-8B5F-288AC73C2A95}" srcOrd="0" destOrd="0" presId="urn:microsoft.com/office/officeart/2005/8/layout/vList2"/>
    <dgm:cxn modelId="{42DF9ACF-A93A-45C8-B468-56AEF835254D}" type="presParOf" srcId="{462EAB7C-0DAA-4641-826C-5AC9A98D5198}" destId="{130669F8-577A-48D3-B7B1-3E4C8D2AC0EC}" srcOrd="1" destOrd="0" presId="urn:microsoft.com/office/officeart/2005/8/layout/vList2"/>
    <dgm:cxn modelId="{6CF45F2F-AB31-4A34-9DC8-11F1AFB2AAE9}" type="presParOf" srcId="{462EAB7C-0DAA-4641-826C-5AC9A98D5198}" destId="{198D50C7-9953-4515-90B7-D85ED6FCA4EE}" srcOrd="2" destOrd="0" presId="urn:microsoft.com/office/officeart/2005/8/layout/vList2"/>
    <dgm:cxn modelId="{47DFD640-CAA7-4952-A18C-F0EB105EBFB3}" type="presParOf" srcId="{462EAB7C-0DAA-4641-826C-5AC9A98D5198}" destId="{27AF450F-07BC-4863-8EEE-FE68D65D5E2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E239B6-DE04-4BBE-B931-32C4B1A89675}" type="doc">
      <dgm:prSet loTypeId="urn:microsoft.com/office/officeart/2005/8/layout/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CA"/>
        </a:p>
      </dgm:t>
    </dgm:pt>
    <dgm:pt modelId="{CB2936A1-F483-45EE-9231-BF1FFABD6F7B}">
      <dgm:prSet phldrT="[Text]"/>
      <dgm:spPr/>
      <dgm:t>
        <a:bodyPr/>
        <a:lstStyle/>
        <a:p>
          <a:r>
            <a:rPr lang="en-CA" b="1" dirty="0"/>
            <a:t>Learning Outcomes</a:t>
          </a:r>
        </a:p>
      </dgm:t>
    </dgm:pt>
    <dgm:pt modelId="{37640206-21C7-4BF6-A0CA-1AB31A0420F2}" type="parTrans" cxnId="{4590DDD8-A875-4090-9076-81AFE800CEAB}">
      <dgm:prSet/>
      <dgm:spPr/>
      <dgm:t>
        <a:bodyPr/>
        <a:lstStyle/>
        <a:p>
          <a:endParaRPr lang="en-CA"/>
        </a:p>
      </dgm:t>
    </dgm:pt>
    <dgm:pt modelId="{8DF49E12-A6E7-4148-93ED-F1DF5289A6DE}" type="sibTrans" cxnId="{4590DDD8-A875-4090-9076-81AFE800CEAB}">
      <dgm:prSet/>
      <dgm:spPr/>
      <dgm:t>
        <a:bodyPr/>
        <a:lstStyle/>
        <a:p>
          <a:endParaRPr lang="en-CA"/>
        </a:p>
      </dgm:t>
    </dgm:pt>
    <dgm:pt modelId="{44890DEE-FC4C-481E-AFE3-68A0BC24D1B6}">
      <dgm:prSet phldrT="[Text]"/>
      <dgm:spPr/>
      <dgm:t>
        <a:bodyPr/>
        <a:lstStyle/>
        <a:p>
          <a:r>
            <a:rPr lang="en-CA" b="1" dirty="0"/>
            <a:t>Assessment</a:t>
          </a:r>
        </a:p>
      </dgm:t>
    </dgm:pt>
    <dgm:pt modelId="{E29C54C4-081F-419E-B73A-F30B313A02E9}" type="parTrans" cxnId="{884E7039-5192-4314-8F08-B6B565F59CCD}">
      <dgm:prSet/>
      <dgm:spPr/>
      <dgm:t>
        <a:bodyPr/>
        <a:lstStyle/>
        <a:p>
          <a:endParaRPr lang="en-CA"/>
        </a:p>
      </dgm:t>
    </dgm:pt>
    <dgm:pt modelId="{E93A13FE-0504-487D-9CFB-FF950A09EA1C}" type="sibTrans" cxnId="{884E7039-5192-4314-8F08-B6B565F59CCD}">
      <dgm:prSet/>
      <dgm:spPr/>
      <dgm:t>
        <a:bodyPr/>
        <a:lstStyle/>
        <a:p>
          <a:endParaRPr lang="en-CA"/>
        </a:p>
      </dgm:t>
    </dgm:pt>
    <dgm:pt modelId="{FBD07D20-B5A0-488D-9A0A-69306B060277}">
      <dgm:prSet phldrT="[Text]"/>
      <dgm:spPr/>
      <dgm:t>
        <a:bodyPr/>
        <a:lstStyle/>
        <a:p>
          <a:r>
            <a:rPr lang="en-CA" b="1" dirty="0"/>
            <a:t>Designing Instruction</a:t>
          </a:r>
        </a:p>
      </dgm:t>
    </dgm:pt>
    <dgm:pt modelId="{E6183CCA-78B8-4B3C-BD76-A8BC14ABB698}" type="parTrans" cxnId="{AABFDCC9-FC43-4825-B0CD-1D49F3CBD8F3}">
      <dgm:prSet/>
      <dgm:spPr/>
      <dgm:t>
        <a:bodyPr/>
        <a:lstStyle/>
        <a:p>
          <a:endParaRPr lang="en-CA"/>
        </a:p>
      </dgm:t>
    </dgm:pt>
    <dgm:pt modelId="{939E37DB-717E-49CE-A795-6BAD95A5CC7F}" type="sibTrans" cxnId="{AABFDCC9-FC43-4825-B0CD-1D49F3CBD8F3}">
      <dgm:prSet/>
      <dgm:spPr/>
      <dgm:t>
        <a:bodyPr/>
        <a:lstStyle/>
        <a:p>
          <a:endParaRPr lang="en-CA"/>
        </a:p>
      </dgm:t>
    </dgm:pt>
    <dgm:pt modelId="{F391003D-A2ED-47A4-9F49-6C089AC2EDBD}">
      <dgm:prSet phldrT="[Text]"/>
      <dgm:spPr/>
      <dgm:t>
        <a:bodyPr/>
        <a:lstStyle/>
        <a:p>
          <a:r>
            <a:rPr lang="en-CA" dirty="0"/>
            <a:t>Evidence of learning and understanding</a:t>
          </a:r>
        </a:p>
      </dgm:t>
    </dgm:pt>
    <dgm:pt modelId="{4FA6F559-5BD0-4FB5-B30B-837B51B3C3C7}" type="parTrans" cxnId="{D4253B81-007A-4F6F-9C41-B99AF6520801}">
      <dgm:prSet/>
      <dgm:spPr/>
      <dgm:t>
        <a:bodyPr/>
        <a:lstStyle/>
        <a:p>
          <a:endParaRPr lang="en-CA"/>
        </a:p>
      </dgm:t>
    </dgm:pt>
    <dgm:pt modelId="{F2824AFC-C171-4B7F-A7DD-A9082700B668}" type="sibTrans" cxnId="{D4253B81-007A-4F6F-9C41-B99AF6520801}">
      <dgm:prSet/>
      <dgm:spPr/>
      <dgm:t>
        <a:bodyPr/>
        <a:lstStyle/>
        <a:p>
          <a:endParaRPr lang="en-CA"/>
        </a:p>
      </dgm:t>
    </dgm:pt>
    <dgm:pt modelId="{C5639679-7FD2-4508-9EC6-880FC5F9C84D}">
      <dgm:prSet phldrT="[Text]"/>
      <dgm:spPr/>
      <dgm:t>
        <a:bodyPr/>
        <a:lstStyle/>
        <a:p>
          <a:r>
            <a:rPr lang="en-CA" dirty="0"/>
            <a:t>Supporting student learning and engagement</a:t>
          </a:r>
        </a:p>
      </dgm:t>
    </dgm:pt>
    <dgm:pt modelId="{20FB50AB-2A0D-4F90-8448-EB509668C5D9}" type="parTrans" cxnId="{EA0C93AE-5224-4245-A16D-005B52F810A3}">
      <dgm:prSet/>
      <dgm:spPr/>
      <dgm:t>
        <a:bodyPr/>
        <a:lstStyle/>
        <a:p>
          <a:endParaRPr lang="en-CA"/>
        </a:p>
      </dgm:t>
    </dgm:pt>
    <dgm:pt modelId="{D7DD4330-18B1-49C4-86F0-859291EA3ECF}" type="sibTrans" cxnId="{EA0C93AE-5224-4245-A16D-005B52F810A3}">
      <dgm:prSet/>
      <dgm:spPr/>
      <dgm:t>
        <a:bodyPr/>
        <a:lstStyle/>
        <a:p>
          <a:endParaRPr lang="en-CA"/>
        </a:p>
      </dgm:t>
    </dgm:pt>
    <dgm:pt modelId="{34C2A130-239D-4D5E-BAFB-3A8766AF4FBF}">
      <dgm:prSet phldrT="[Text]"/>
      <dgm:spPr/>
      <dgm:t>
        <a:bodyPr/>
        <a:lstStyle/>
        <a:p>
          <a:r>
            <a:rPr lang="en-CA" dirty="0"/>
            <a:t>Goals for student learning</a:t>
          </a:r>
        </a:p>
      </dgm:t>
    </dgm:pt>
    <dgm:pt modelId="{8C58662E-C512-47DF-B74A-EF551A82E94B}" type="parTrans" cxnId="{DE7E971D-D228-4892-A832-8D7ECA6EA55C}">
      <dgm:prSet/>
      <dgm:spPr/>
      <dgm:t>
        <a:bodyPr/>
        <a:lstStyle/>
        <a:p>
          <a:endParaRPr lang="en-CA"/>
        </a:p>
      </dgm:t>
    </dgm:pt>
    <dgm:pt modelId="{5A2C8D44-57F2-4DFE-9EF0-60C57CF77E72}" type="sibTrans" cxnId="{DE7E971D-D228-4892-A832-8D7ECA6EA55C}">
      <dgm:prSet/>
      <dgm:spPr/>
      <dgm:t>
        <a:bodyPr/>
        <a:lstStyle/>
        <a:p>
          <a:endParaRPr lang="en-CA"/>
        </a:p>
      </dgm:t>
    </dgm:pt>
    <dgm:pt modelId="{15F22D57-B391-4399-819E-3F89BEA50182}">
      <dgm:prSet phldrT="[Text]"/>
      <dgm:spPr/>
      <dgm:t>
        <a:bodyPr/>
        <a:lstStyle/>
        <a:p>
          <a:r>
            <a:rPr lang="en-CA" dirty="0"/>
            <a:t>Course materials</a:t>
          </a:r>
        </a:p>
      </dgm:t>
    </dgm:pt>
    <dgm:pt modelId="{8E0C5CE5-18F0-4A4B-8F26-20B2E413245B}" type="parTrans" cxnId="{A896C684-8D68-4FBA-B801-3EA391A84BF5}">
      <dgm:prSet/>
      <dgm:spPr/>
      <dgm:t>
        <a:bodyPr/>
        <a:lstStyle/>
        <a:p>
          <a:endParaRPr lang="en-CA"/>
        </a:p>
      </dgm:t>
    </dgm:pt>
    <dgm:pt modelId="{35873241-F1DD-43E8-8496-63A90EEDD837}" type="sibTrans" cxnId="{A896C684-8D68-4FBA-B801-3EA391A84BF5}">
      <dgm:prSet/>
      <dgm:spPr/>
      <dgm:t>
        <a:bodyPr/>
        <a:lstStyle/>
        <a:p>
          <a:endParaRPr lang="en-CA"/>
        </a:p>
      </dgm:t>
    </dgm:pt>
    <dgm:pt modelId="{3BF671E1-5500-427B-B4D5-6F5E4D32228B}" type="pres">
      <dgm:prSet presAssocID="{50E239B6-DE04-4BBE-B931-32C4B1A89675}" presName="diagram" presStyleCnt="0">
        <dgm:presLayoutVars>
          <dgm:dir/>
          <dgm:resizeHandles val="exact"/>
        </dgm:presLayoutVars>
      </dgm:prSet>
      <dgm:spPr/>
    </dgm:pt>
    <dgm:pt modelId="{DD30F57D-CABB-4530-80C4-F70EE75D3BF9}" type="pres">
      <dgm:prSet presAssocID="{CB2936A1-F483-45EE-9231-BF1FFABD6F7B}" presName="node" presStyleLbl="node1" presStyleIdx="0" presStyleCnt="3">
        <dgm:presLayoutVars>
          <dgm:bulletEnabled val="1"/>
        </dgm:presLayoutVars>
      </dgm:prSet>
      <dgm:spPr/>
    </dgm:pt>
    <dgm:pt modelId="{931CE2FF-2518-40E1-AA6F-F87A180A05E2}" type="pres">
      <dgm:prSet presAssocID="{8DF49E12-A6E7-4148-93ED-F1DF5289A6DE}" presName="sibTrans" presStyleLbl="sibTrans2D1" presStyleIdx="0" presStyleCnt="2"/>
      <dgm:spPr/>
    </dgm:pt>
    <dgm:pt modelId="{59C25A66-D4E1-4A8E-B9AE-5EEC5715C13B}" type="pres">
      <dgm:prSet presAssocID="{8DF49E12-A6E7-4148-93ED-F1DF5289A6DE}" presName="connectorText" presStyleLbl="sibTrans2D1" presStyleIdx="0" presStyleCnt="2"/>
      <dgm:spPr/>
    </dgm:pt>
    <dgm:pt modelId="{1030A975-8A8B-499D-8082-FF6F82706DF0}" type="pres">
      <dgm:prSet presAssocID="{44890DEE-FC4C-481E-AFE3-68A0BC24D1B6}" presName="node" presStyleLbl="node1" presStyleIdx="1" presStyleCnt="3">
        <dgm:presLayoutVars>
          <dgm:bulletEnabled val="1"/>
        </dgm:presLayoutVars>
      </dgm:prSet>
      <dgm:spPr/>
    </dgm:pt>
    <dgm:pt modelId="{EFDA8DBB-2C55-48A3-BFCB-913F98E58EFB}" type="pres">
      <dgm:prSet presAssocID="{E93A13FE-0504-487D-9CFB-FF950A09EA1C}" presName="sibTrans" presStyleLbl="sibTrans2D1" presStyleIdx="1" presStyleCnt="2"/>
      <dgm:spPr/>
    </dgm:pt>
    <dgm:pt modelId="{FC2BE141-CE4B-4290-A3E8-598B885FF3A5}" type="pres">
      <dgm:prSet presAssocID="{E93A13FE-0504-487D-9CFB-FF950A09EA1C}" presName="connectorText" presStyleLbl="sibTrans2D1" presStyleIdx="1" presStyleCnt="2"/>
      <dgm:spPr/>
    </dgm:pt>
    <dgm:pt modelId="{72193252-F487-4FCD-926D-43CB8AAD9D92}" type="pres">
      <dgm:prSet presAssocID="{FBD07D20-B5A0-488D-9A0A-69306B060277}" presName="node" presStyleLbl="node1" presStyleIdx="2" presStyleCnt="3">
        <dgm:presLayoutVars>
          <dgm:bulletEnabled val="1"/>
        </dgm:presLayoutVars>
      </dgm:prSet>
      <dgm:spPr/>
    </dgm:pt>
  </dgm:ptLst>
  <dgm:cxnLst>
    <dgm:cxn modelId="{55BA0F1D-0E5A-45B8-94A7-36109988858C}" type="presOf" srcId="{C5639679-7FD2-4508-9EC6-880FC5F9C84D}" destId="{72193252-F487-4FCD-926D-43CB8AAD9D92}" srcOrd="0" destOrd="1" presId="urn:microsoft.com/office/officeart/2005/8/layout/process5"/>
    <dgm:cxn modelId="{DE7E971D-D228-4892-A832-8D7ECA6EA55C}" srcId="{CB2936A1-F483-45EE-9231-BF1FFABD6F7B}" destId="{34C2A130-239D-4D5E-BAFB-3A8766AF4FBF}" srcOrd="0" destOrd="0" parTransId="{8C58662E-C512-47DF-B74A-EF551A82E94B}" sibTransId="{5A2C8D44-57F2-4DFE-9EF0-60C57CF77E72}"/>
    <dgm:cxn modelId="{D1D23E2C-E551-4175-B595-2B32FC27FB81}" type="presOf" srcId="{44890DEE-FC4C-481E-AFE3-68A0BC24D1B6}" destId="{1030A975-8A8B-499D-8082-FF6F82706DF0}" srcOrd="0" destOrd="0" presId="urn:microsoft.com/office/officeart/2005/8/layout/process5"/>
    <dgm:cxn modelId="{884E7039-5192-4314-8F08-B6B565F59CCD}" srcId="{50E239B6-DE04-4BBE-B931-32C4B1A89675}" destId="{44890DEE-FC4C-481E-AFE3-68A0BC24D1B6}" srcOrd="1" destOrd="0" parTransId="{E29C54C4-081F-419E-B73A-F30B313A02E9}" sibTransId="{E93A13FE-0504-487D-9CFB-FF950A09EA1C}"/>
    <dgm:cxn modelId="{ABFFF445-3A4F-4650-A28D-4E9DB685C475}" type="presOf" srcId="{8DF49E12-A6E7-4148-93ED-F1DF5289A6DE}" destId="{59C25A66-D4E1-4A8E-B9AE-5EEC5715C13B}" srcOrd="1" destOrd="0" presId="urn:microsoft.com/office/officeart/2005/8/layout/process5"/>
    <dgm:cxn modelId="{E49AA879-9DD6-4C5F-A985-AA242C8F979D}" type="presOf" srcId="{50E239B6-DE04-4BBE-B931-32C4B1A89675}" destId="{3BF671E1-5500-427B-B4D5-6F5E4D32228B}" srcOrd="0" destOrd="0" presId="urn:microsoft.com/office/officeart/2005/8/layout/process5"/>
    <dgm:cxn modelId="{D4253B81-007A-4F6F-9C41-B99AF6520801}" srcId="{44890DEE-FC4C-481E-AFE3-68A0BC24D1B6}" destId="{F391003D-A2ED-47A4-9F49-6C089AC2EDBD}" srcOrd="0" destOrd="0" parTransId="{4FA6F559-5BD0-4FB5-B30B-837B51B3C3C7}" sibTransId="{F2824AFC-C171-4B7F-A7DD-A9082700B668}"/>
    <dgm:cxn modelId="{A896C684-8D68-4FBA-B801-3EA391A84BF5}" srcId="{FBD07D20-B5A0-488D-9A0A-69306B060277}" destId="{15F22D57-B391-4399-819E-3F89BEA50182}" srcOrd="1" destOrd="0" parTransId="{8E0C5CE5-18F0-4A4B-8F26-20B2E413245B}" sibTransId="{35873241-F1DD-43E8-8496-63A90EEDD837}"/>
    <dgm:cxn modelId="{1DB3D888-4483-4DAA-9F20-B965772813DD}" type="presOf" srcId="{CB2936A1-F483-45EE-9231-BF1FFABD6F7B}" destId="{DD30F57D-CABB-4530-80C4-F70EE75D3BF9}" srcOrd="0" destOrd="0" presId="urn:microsoft.com/office/officeart/2005/8/layout/process5"/>
    <dgm:cxn modelId="{11141E8E-000F-47E4-8611-7C0C60690540}" type="presOf" srcId="{8DF49E12-A6E7-4148-93ED-F1DF5289A6DE}" destId="{931CE2FF-2518-40E1-AA6F-F87A180A05E2}" srcOrd="0" destOrd="0" presId="urn:microsoft.com/office/officeart/2005/8/layout/process5"/>
    <dgm:cxn modelId="{8114DD95-364B-40B2-8D61-0BA46A663672}" type="presOf" srcId="{34C2A130-239D-4D5E-BAFB-3A8766AF4FBF}" destId="{DD30F57D-CABB-4530-80C4-F70EE75D3BF9}" srcOrd="0" destOrd="1" presId="urn:microsoft.com/office/officeart/2005/8/layout/process5"/>
    <dgm:cxn modelId="{37B6BEA0-1E89-4FB7-9B91-0EF54B4161E6}" type="presOf" srcId="{F391003D-A2ED-47A4-9F49-6C089AC2EDBD}" destId="{1030A975-8A8B-499D-8082-FF6F82706DF0}" srcOrd="0" destOrd="1" presId="urn:microsoft.com/office/officeart/2005/8/layout/process5"/>
    <dgm:cxn modelId="{EA0C93AE-5224-4245-A16D-005B52F810A3}" srcId="{FBD07D20-B5A0-488D-9A0A-69306B060277}" destId="{C5639679-7FD2-4508-9EC6-880FC5F9C84D}" srcOrd="0" destOrd="0" parTransId="{20FB50AB-2A0D-4F90-8448-EB509668C5D9}" sibTransId="{D7DD4330-18B1-49C4-86F0-859291EA3ECF}"/>
    <dgm:cxn modelId="{AABFDCC9-FC43-4825-B0CD-1D49F3CBD8F3}" srcId="{50E239B6-DE04-4BBE-B931-32C4B1A89675}" destId="{FBD07D20-B5A0-488D-9A0A-69306B060277}" srcOrd="2" destOrd="0" parTransId="{E6183CCA-78B8-4B3C-BD76-A8BC14ABB698}" sibTransId="{939E37DB-717E-49CE-A795-6BAD95A5CC7F}"/>
    <dgm:cxn modelId="{63204BD1-4CF8-44EE-ADDE-94E875F11BC4}" type="presOf" srcId="{E93A13FE-0504-487D-9CFB-FF950A09EA1C}" destId="{EFDA8DBB-2C55-48A3-BFCB-913F98E58EFB}" srcOrd="0" destOrd="0" presId="urn:microsoft.com/office/officeart/2005/8/layout/process5"/>
    <dgm:cxn modelId="{4590DDD8-A875-4090-9076-81AFE800CEAB}" srcId="{50E239B6-DE04-4BBE-B931-32C4B1A89675}" destId="{CB2936A1-F483-45EE-9231-BF1FFABD6F7B}" srcOrd="0" destOrd="0" parTransId="{37640206-21C7-4BF6-A0CA-1AB31A0420F2}" sibTransId="{8DF49E12-A6E7-4148-93ED-F1DF5289A6DE}"/>
    <dgm:cxn modelId="{7381DFF6-6064-4534-A22C-83FC03615806}" type="presOf" srcId="{15F22D57-B391-4399-819E-3F89BEA50182}" destId="{72193252-F487-4FCD-926D-43CB8AAD9D92}" srcOrd="0" destOrd="2" presId="urn:microsoft.com/office/officeart/2005/8/layout/process5"/>
    <dgm:cxn modelId="{48D46CFE-5B8E-4E7F-9F56-38167B2185BD}" type="presOf" srcId="{FBD07D20-B5A0-488D-9A0A-69306B060277}" destId="{72193252-F487-4FCD-926D-43CB8AAD9D92}" srcOrd="0" destOrd="0" presId="urn:microsoft.com/office/officeart/2005/8/layout/process5"/>
    <dgm:cxn modelId="{1183C2FE-8510-4C2F-A458-C6C8E964A831}" type="presOf" srcId="{E93A13FE-0504-487D-9CFB-FF950A09EA1C}" destId="{FC2BE141-CE4B-4290-A3E8-598B885FF3A5}" srcOrd="1" destOrd="0" presId="urn:microsoft.com/office/officeart/2005/8/layout/process5"/>
    <dgm:cxn modelId="{297B9635-1E43-4A81-9A8F-108AACEEB7FD}" type="presParOf" srcId="{3BF671E1-5500-427B-B4D5-6F5E4D32228B}" destId="{DD30F57D-CABB-4530-80C4-F70EE75D3BF9}" srcOrd="0" destOrd="0" presId="urn:microsoft.com/office/officeart/2005/8/layout/process5"/>
    <dgm:cxn modelId="{7872DAF9-5110-499E-A9C2-82D08E4ED1D8}" type="presParOf" srcId="{3BF671E1-5500-427B-B4D5-6F5E4D32228B}" destId="{931CE2FF-2518-40E1-AA6F-F87A180A05E2}" srcOrd="1" destOrd="0" presId="urn:microsoft.com/office/officeart/2005/8/layout/process5"/>
    <dgm:cxn modelId="{0479AB08-B9EF-44C9-AF04-50C7AFCB424A}" type="presParOf" srcId="{931CE2FF-2518-40E1-AA6F-F87A180A05E2}" destId="{59C25A66-D4E1-4A8E-B9AE-5EEC5715C13B}" srcOrd="0" destOrd="0" presId="urn:microsoft.com/office/officeart/2005/8/layout/process5"/>
    <dgm:cxn modelId="{6531929C-5ACE-45EA-AA5A-79259558F404}" type="presParOf" srcId="{3BF671E1-5500-427B-B4D5-6F5E4D32228B}" destId="{1030A975-8A8B-499D-8082-FF6F82706DF0}" srcOrd="2" destOrd="0" presId="urn:microsoft.com/office/officeart/2005/8/layout/process5"/>
    <dgm:cxn modelId="{9E576322-DD82-4743-991B-1D14B5A6EDAD}" type="presParOf" srcId="{3BF671E1-5500-427B-B4D5-6F5E4D32228B}" destId="{EFDA8DBB-2C55-48A3-BFCB-913F98E58EFB}" srcOrd="3" destOrd="0" presId="urn:microsoft.com/office/officeart/2005/8/layout/process5"/>
    <dgm:cxn modelId="{8EDF894C-9F59-4B42-A7C6-3D1C54A17357}" type="presParOf" srcId="{EFDA8DBB-2C55-48A3-BFCB-913F98E58EFB}" destId="{FC2BE141-CE4B-4290-A3E8-598B885FF3A5}" srcOrd="0" destOrd="0" presId="urn:microsoft.com/office/officeart/2005/8/layout/process5"/>
    <dgm:cxn modelId="{8B84F29E-8E9D-4A70-A4BC-93AE8DA544EC}" type="presParOf" srcId="{3BF671E1-5500-427B-B4D5-6F5E4D32228B}" destId="{72193252-F487-4FCD-926D-43CB8AAD9D92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183107C-0CA7-46CE-8825-1573B3DE89FF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CA"/>
        </a:p>
      </dgm:t>
    </dgm:pt>
    <dgm:pt modelId="{16A2C892-DD7E-468C-90F0-14DCDE33ED56}">
      <dgm:prSet custT="1"/>
      <dgm:spPr/>
      <dgm:t>
        <a:bodyPr/>
        <a:lstStyle/>
        <a:p>
          <a:r>
            <a:rPr lang="en-CA" sz="2400" b="0" i="0" dirty="0"/>
            <a:t>If adoption reported, calculate estimated cost savings</a:t>
          </a:r>
          <a:endParaRPr lang="en-CA" sz="2400" b="0" dirty="0"/>
        </a:p>
      </dgm:t>
    </dgm:pt>
    <dgm:pt modelId="{9E4D6F7F-141C-44A8-BE85-142BEEA4DD82}" type="parTrans" cxnId="{3F01BE69-79A5-4E73-898F-F6B1E62D982E}">
      <dgm:prSet/>
      <dgm:spPr/>
      <dgm:t>
        <a:bodyPr/>
        <a:lstStyle/>
        <a:p>
          <a:endParaRPr lang="en-CA"/>
        </a:p>
      </dgm:t>
    </dgm:pt>
    <dgm:pt modelId="{B4CA46EE-A125-4443-B5D6-14F2C6835BD8}" type="sibTrans" cxnId="{3F01BE69-79A5-4E73-898F-F6B1E62D982E}">
      <dgm:prSet/>
      <dgm:spPr/>
      <dgm:t>
        <a:bodyPr/>
        <a:lstStyle/>
        <a:p>
          <a:endParaRPr lang="en-CA"/>
        </a:p>
      </dgm:t>
    </dgm:pt>
    <dgm:pt modelId="{95F148F0-26C8-402F-9616-456C260A3B1A}">
      <dgm:prSet custT="1"/>
      <dgm:spPr/>
      <dgm:t>
        <a:bodyPr/>
        <a:lstStyle/>
        <a:p>
          <a:r>
            <a:rPr lang="en-CA" sz="2200" b="0" i="0" dirty="0">
              <a:hlinkClick xmlns:r="http://schemas.openxmlformats.org/officeDocument/2006/relationships" r:id="rId1"/>
            </a:rPr>
            <a:t>Sharing form </a:t>
          </a:r>
          <a:r>
            <a:rPr lang="en-CA" sz="2200" b="0" i="0" dirty="0"/>
            <a:t>for more complete data collection</a:t>
          </a:r>
          <a:endParaRPr lang="en-CA" sz="2200" dirty="0"/>
        </a:p>
      </dgm:t>
    </dgm:pt>
    <dgm:pt modelId="{E102D591-1FAC-4785-BD21-5517D7A4BAE1}" type="parTrans" cxnId="{7BE419E8-EBEC-467B-B7D4-5E1B32EEF3F4}">
      <dgm:prSet/>
      <dgm:spPr/>
      <dgm:t>
        <a:bodyPr/>
        <a:lstStyle/>
        <a:p>
          <a:endParaRPr lang="en-CA"/>
        </a:p>
      </dgm:t>
    </dgm:pt>
    <dgm:pt modelId="{7EC539E0-4991-497C-8823-BB1B68BBB26D}" type="sibTrans" cxnId="{7BE419E8-EBEC-467B-B7D4-5E1B32EEF3F4}">
      <dgm:prSet/>
      <dgm:spPr/>
      <dgm:t>
        <a:bodyPr/>
        <a:lstStyle/>
        <a:p>
          <a:endParaRPr lang="en-CA"/>
        </a:p>
      </dgm:t>
    </dgm:pt>
    <dgm:pt modelId="{E9A8F826-349B-434B-83FD-B8A52510A423}">
      <dgm:prSet custT="1"/>
      <dgm:spPr/>
      <dgm:t>
        <a:bodyPr/>
        <a:lstStyle/>
        <a:p>
          <a:r>
            <a:rPr lang="en-CA" sz="2400" b="0" i="0" dirty="0"/>
            <a:t>Track overall savings and requests</a:t>
          </a:r>
          <a:endParaRPr lang="en-CA" sz="2400" b="0" dirty="0"/>
        </a:p>
      </dgm:t>
    </dgm:pt>
    <dgm:pt modelId="{BC84541F-50B4-4835-9629-CFFD4BEFD07D}" type="parTrans" cxnId="{7D0E5C06-8D2A-4AC0-8C74-66E675C2083A}">
      <dgm:prSet/>
      <dgm:spPr/>
      <dgm:t>
        <a:bodyPr/>
        <a:lstStyle/>
        <a:p>
          <a:endParaRPr lang="en-CA"/>
        </a:p>
      </dgm:t>
    </dgm:pt>
    <dgm:pt modelId="{CCA6D4F4-5705-4DA5-BDA4-4F455BBF9A25}" type="sibTrans" cxnId="{7D0E5C06-8D2A-4AC0-8C74-66E675C2083A}">
      <dgm:prSet/>
      <dgm:spPr/>
      <dgm:t>
        <a:bodyPr/>
        <a:lstStyle/>
        <a:p>
          <a:endParaRPr lang="en-CA"/>
        </a:p>
      </dgm:t>
    </dgm:pt>
    <dgm:pt modelId="{2F42AEA7-5C56-4FBD-9584-A9F601A67DE5}">
      <dgm:prSet custT="1"/>
      <dgm:spPr/>
      <dgm:t>
        <a:bodyPr/>
        <a:lstStyle/>
        <a:p>
          <a:r>
            <a:rPr lang="en-CA" sz="2200" b="0" i="0" dirty="0"/>
            <a:t>Helpful experience </a:t>
          </a:r>
          <a:r>
            <a:rPr lang="en-CA" sz="2200" b="0" i="0" dirty="0">
              <a:sym typeface="Wingdings" panose="05000000000000000000" pitchFamily="2" charset="2"/>
            </a:rPr>
            <a:t></a:t>
          </a:r>
          <a:r>
            <a:rPr lang="en-CA" sz="2200" b="0" i="0" dirty="0"/>
            <a:t> </a:t>
          </a:r>
          <a:r>
            <a:rPr lang="en-CA" sz="2200" b="0" i="0" dirty="0" err="1"/>
            <a:t>MISt</a:t>
          </a:r>
          <a:r>
            <a:rPr lang="en-CA" sz="2200" b="0" i="0" dirty="0"/>
            <a:t> database course</a:t>
          </a:r>
          <a:endParaRPr lang="en-CA" sz="2200" dirty="0"/>
        </a:p>
      </dgm:t>
    </dgm:pt>
    <dgm:pt modelId="{D385FE8E-F196-4B27-9838-E694AE7A3ED7}" type="parTrans" cxnId="{D1DF356A-3968-4E58-8585-75543685070E}">
      <dgm:prSet/>
      <dgm:spPr/>
      <dgm:t>
        <a:bodyPr/>
        <a:lstStyle/>
        <a:p>
          <a:endParaRPr lang="en-CA"/>
        </a:p>
      </dgm:t>
    </dgm:pt>
    <dgm:pt modelId="{314E04D0-1B04-4B4E-A5CF-3DC8203B8CEE}" type="sibTrans" cxnId="{D1DF356A-3968-4E58-8585-75543685070E}">
      <dgm:prSet/>
      <dgm:spPr/>
      <dgm:t>
        <a:bodyPr/>
        <a:lstStyle/>
        <a:p>
          <a:endParaRPr lang="en-CA"/>
        </a:p>
      </dgm:t>
    </dgm:pt>
    <dgm:pt modelId="{7A3B0755-F5E0-42E5-A063-E4392F9E3E95}">
      <dgm:prSet custT="1"/>
      <dgm:spPr/>
      <dgm:t>
        <a:bodyPr/>
        <a:lstStyle/>
        <a:p>
          <a:r>
            <a:rPr lang="en-CA" sz="2400" b="0" i="0" dirty="0"/>
            <a:t>Goal: tell stories</a:t>
          </a:r>
          <a:endParaRPr lang="en-CA" sz="2400" b="0" dirty="0"/>
        </a:p>
      </dgm:t>
    </dgm:pt>
    <dgm:pt modelId="{6EA695AB-DF65-44D7-BA07-D6E2AEFACAAF}" type="parTrans" cxnId="{C2F086DB-5CCD-40B2-9A47-EF8D6839A98D}">
      <dgm:prSet/>
      <dgm:spPr/>
      <dgm:t>
        <a:bodyPr/>
        <a:lstStyle/>
        <a:p>
          <a:endParaRPr lang="en-CA"/>
        </a:p>
      </dgm:t>
    </dgm:pt>
    <dgm:pt modelId="{05235928-E95E-4799-BFDF-7D3E8D131BBB}" type="sibTrans" cxnId="{C2F086DB-5CCD-40B2-9A47-EF8D6839A98D}">
      <dgm:prSet/>
      <dgm:spPr/>
      <dgm:t>
        <a:bodyPr/>
        <a:lstStyle/>
        <a:p>
          <a:endParaRPr lang="en-CA"/>
        </a:p>
      </dgm:t>
    </dgm:pt>
    <dgm:pt modelId="{70409D3A-9520-40FB-BA60-1E83F8AD379A}">
      <dgm:prSet custT="1"/>
      <dgm:spPr/>
      <dgm:t>
        <a:bodyPr/>
        <a:lstStyle/>
        <a:p>
          <a:r>
            <a:rPr lang="en-CA" sz="2200" b="0" i="0"/>
            <a:t>Instructor’s experience</a:t>
          </a:r>
          <a:endParaRPr lang="en-CA" sz="2200"/>
        </a:p>
      </dgm:t>
    </dgm:pt>
    <dgm:pt modelId="{73269CEE-119E-49A1-AF97-E8732C6AA392}" type="parTrans" cxnId="{990E548B-0BD4-4812-9DA2-62B2B3F2B319}">
      <dgm:prSet/>
      <dgm:spPr/>
      <dgm:t>
        <a:bodyPr/>
        <a:lstStyle/>
        <a:p>
          <a:endParaRPr lang="en-CA"/>
        </a:p>
      </dgm:t>
    </dgm:pt>
    <dgm:pt modelId="{E3DE7948-7F35-446F-847A-ABBDFF2AF85A}" type="sibTrans" cxnId="{990E548B-0BD4-4812-9DA2-62B2B3F2B319}">
      <dgm:prSet/>
      <dgm:spPr/>
      <dgm:t>
        <a:bodyPr/>
        <a:lstStyle/>
        <a:p>
          <a:endParaRPr lang="en-CA"/>
        </a:p>
      </dgm:t>
    </dgm:pt>
    <dgm:pt modelId="{C41A20BD-AF96-4EB9-B7C5-59BC56B4CB80}">
      <dgm:prSet custT="1"/>
      <dgm:spPr/>
      <dgm:t>
        <a:bodyPr/>
        <a:lstStyle/>
        <a:p>
          <a:r>
            <a:rPr lang="en-CA" sz="2200" b="0" i="0" dirty="0"/>
            <a:t>Library-based/service impact</a:t>
          </a:r>
          <a:endParaRPr lang="en-CA" sz="2200" dirty="0"/>
        </a:p>
      </dgm:t>
    </dgm:pt>
    <dgm:pt modelId="{1AF714F4-6049-4A87-9F4B-151E36F16B1C}" type="parTrans" cxnId="{E8354DFF-3034-454E-950C-64275B03EA0B}">
      <dgm:prSet/>
      <dgm:spPr/>
      <dgm:t>
        <a:bodyPr/>
        <a:lstStyle/>
        <a:p>
          <a:endParaRPr lang="en-CA"/>
        </a:p>
      </dgm:t>
    </dgm:pt>
    <dgm:pt modelId="{2CF4C5D9-ACE2-4B54-BC85-88062699D507}" type="sibTrans" cxnId="{E8354DFF-3034-454E-950C-64275B03EA0B}">
      <dgm:prSet/>
      <dgm:spPr/>
      <dgm:t>
        <a:bodyPr/>
        <a:lstStyle/>
        <a:p>
          <a:endParaRPr lang="en-CA"/>
        </a:p>
      </dgm:t>
    </dgm:pt>
    <dgm:pt modelId="{CFACB414-9124-4C4D-A79D-0CFD88051126}" type="pres">
      <dgm:prSet presAssocID="{0183107C-0CA7-46CE-8825-1573B3DE89FF}" presName="Name0" presStyleCnt="0">
        <dgm:presLayoutVars>
          <dgm:dir/>
          <dgm:animLvl val="lvl"/>
          <dgm:resizeHandles val="exact"/>
        </dgm:presLayoutVars>
      </dgm:prSet>
      <dgm:spPr/>
    </dgm:pt>
    <dgm:pt modelId="{4CC3BA6E-E2D4-4FC4-BB4A-09DB3F31F30B}" type="pres">
      <dgm:prSet presAssocID="{16A2C892-DD7E-468C-90F0-14DCDE33ED56}" presName="linNode" presStyleCnt="0"/>
      <dgm:spPr/>
    </dgm:pt>
    <dgm:pt modelId="{1D589223-76C7-40EA-B648-2C3B2C54778F}" type="pres">
      <dgm:prSet presAssocID="{16A2C892-DD7E-468C-90F0-14DCDE33ED56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EDA06D08-D826-428A-9033-ACA22F9ED99A}" type="pres">
      <dgm:prSet presAssocID="{16A2C892-DD7E-468C-90F0-14DCDE33ED56}" presName="descendantText" presStyleLbl="alignAccFollowNode1" presStyleIdx="0" presStyleCnt="3">
        <dgm:presLayoutVars>
          <dgm:bulletEnabled val="1"/>
        </dgm:presLayoutVars>
      </dgm:prSet>
      <dgm:spPr/>
    </dgm:pt>
    <dgm:pt modelId="{6E8A7018-CF32-45D8-A477-E96ADEAAB219}" type="pres">
      <dgm:prSet presAssocID="{B4CA46EE-A125-4443-B5D6-14F2C6835BD8}" presName="sp" presStyleCnt="0"/>
      <dgm:spPr/>
    </dgm:pt>
    <dgm:pt modelId="{CA324C6A-C27B-4C44-A614-99C54162F100}" type="pres">
      <dgm:prSet presAssocID="{E9A8F826-349B-434B-83FD-B8A52510A423}" presName="linNode" presStyleCnt="0"/>
      <dgm:spPr/>
    </dgm:pt>
    <dgm:pt modelId="{72AD19BB-0D0B-4304-8759-ED157AEBC566}" type="pres">
      <dgm:prSet presAssocID="{E9A8F826-349B-434B-83FD-B8A52510A423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3441D162-C3F3-4CB8-B105-387707A1D2D5}" type="pres">
      <dgm:prSet presAssocID="{E9A8F826-349B-434B-83FD-B8A52510A423}" presName="descendantText" presStyleLbl="alignAccFollowNode1" presStyleIdx="1" presStyleCnt="3">
        <dgm:presLayoutVars>
          <dgm:bulletEnabled val="1"/>
        </dgm:presLayoutVars>
      </dgm:prSet>
      <dgm:spPr/>
    </dgm:pt>
    <dgm:pt modelId="{D097FA6D-8775-4125-B2C6-73E268CAA76D}" type="pres">
      <dgm:prSet presAssocID="{CCA6D4F4-5705-4DA5-BDA4-4F455BBF9A25}" presName="sp" presStyleCnt="0"/>
      <dgm:spPr/>
    </dgm:pt>
    <dgm:pt modelId="{EAE7201D-DC36-4AD7-AD8E-75F1B5BC37E9}" type="pres">
      <dgm:prSet presAssocID="{7A3B0755-F5E0-42E5-A063-E4392F9E3E95}" presName="linNode" presStyleCnt="0"/>
      <dgm:spPr/>
    </dgm:pt>
    <dgm:pt modelId="{7F08ACAF-6909-4468-9B6C-767B305EBCBC}" type="pres">
      <dgm:prSet presAssocID="{7A3B0755-F5E0-42E5-A063-E4392F9E3E95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490EFD29-474B-4D46-B76A-AADC70793B2C}" type="pres">
      <dgm:prSet presAssocID="{7A3B0755-F5E0-42E5-A063-E4392F9E3E95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7D0E5C06-8D2A-4AC0-8C74-66E675C2083A}" srcId="{0183107C-0CA7-46CE-8825-1573B3DE89FF}" destId="{E9A8F826-349B-434B-83FD-B8A52510A423}" srcOrd="1" destOrd="0" parTransId="{BC84541F-50B4-4835-9629-CFFD4BEFD07D}" sibTransId="{CCA6D4F4-5705-4DA5-BDA4-4F455BBF9A25}"/>
    <dgm:cxn modelId="{B826CD23-650E-4003-8550-08BCA42046D4}" type="presOf" srcId="{16A2C892-DD7E-468C-90F0-14DCDE33ED56}" destId="{1D589223-76C7-40EA-B648-2C3B2C54778F}" srcOrd="0" destOrd="0" presId="urn:microsoft.com/office/officeart/2005/8/layout/vList5"/>
    <dgm:cxn modelId="{31EFFC25-D215-4728-81D4-9444EE7AD997}" type="presOf" srcId="{C41A20BD-AF96-4EB9-B7C5-59BC56B4CB80}" destId="{490EFD29-474B-4D46-B76A-AADC70793B2C}" srcOrd="0" destOrd="1" presId="urn:microsoft.com/office/officeart/2005/8/layout/vList5"/>
    <dgm:cxn modelId="{AEBAB546-7EB4-4A4D-977E-BE25C9624621}" type="presOf" srcId="{2F42AEA7-5C56-4FBD-9584-A9F601A67DE5}" destId="{3441D162-C3F3-4CB8-B105-387707A1D2D5}" srcOrd="0" destOrd="0" presId="urn:microsoft.com/office/officeart/2005/8/layout/vList5"/>
    <dgm:cxn modelId="{3F01BE69-79A5-4E73-898F-F6B1E62D982E}" srcId="{0183107C-0CA7-46CE-8825-1573B3DE89FF}" destId="{16A2C892-DD7E-468C-90F0-14DCDE33ED56}" srcOrd="0" destOrd="0" parTransId="{9E4D6F7F-141C-44A8-BE85-142BEEA4DD82}" sibTransId="{B4CA46EE-A125-4443-B5D6-14F2C6835BD8}"/>
    <dgm:cxn modelId="{D1DF356A-3968-4E58-8585-75543685070E}" srcId="{E9A8F826-349B-434B-83FD-B8A52510A423}" destId="{2F42AEA7-5C56-4FBD-9584-A9F601A67DE5}" srcOrd="0" destOrd="0" parTransId="{D385FE8E-F196-4B27-9838-E694AE7A3ED7}" sibTransId="{314E04D0-1B04-4B4E-A5CF-3DC8203B8CEE}"/>
    <dgm:cxn modelId="{C6746E76-D229-4F54-9916-18C9F5B640ED}" type="presOf" srcId="{7A3B0755-F5E0-42E5-A063-E4392F9E3E95}" destId="{7F08ACAF-6909-4468-9B6C-767B305EBCBC}" srcOrd="0" destOrd="0" presId="urn:microsoft.com/office/officeart/2005/8/layout/vList5"/>
    <dgm:cxn modelId="{6CB62F79-8EC7-4A20-AC6E-5E1FC41F5A5E}" type="presOf" srcId="{E9A8F826-349B-434B-83FD-B8A52510A423}" destId="{72AD19BB-0D0B-4304-8759-ED157AEBC566}" srcOrd="0" destOrd="0" presId="urn:microsoft.com/office/officeart/2005/8/layout/vList5"/>
    <dgm:cxn modelId="{990E548B-0BD4-4812-9DA2-62B2B3F2B319}" srcId="{7A3B0755-F5E0-42E5-A063-E4392F9E3E95}" destId="{70409D3A-9520-40FB-BA60-1E83F8AD379A}" srcOrd="0" destOrd="0" parTransId="{73269CEE-119E-49A1-AF97-E8732C6AA392}" sibTransId="{E3DE7948-7F35-446F-847A-ABBDFF2AF85A}"/>
    <dgm:cxn modelId="{B13D7E99-CB08-4A22-9D01-9188D0E02265}" type="presOf" srcId="{95F148F0-26C8-402F-9616-456C260A3B1A}" destId="{EDA06D08-D826-428A-9033-ACA22F9ED99A}" srcOrd="0" destOrd="0" presId="urn:microsoft.com/office/officeart/2005/8/layout/vList5"/>
    <dgm:cxn modelId="{668A11D9-F735-4C35-91E7-63041269D100}" type="presOf" srcId="{0183107C-0CA7-46CE-8825-1573B3DE89FF}" destId="{CFACB414-9124-4C4D-A79D-0CFD88051126}" srcOrd="0" destOrd="0" presId="urn:microsoft.com/office/officeart/2005/8/layout/vList5"/>
    <dgm:cxn modelId="{C2F086DB-5CCD-40B2-9A47-EF8D6839A98D}" srcId="{0183107C-0CA7-46CE-8825-1573B3DE89FF}" destId="{7A3B0755-F5E0-42E5-A063-E4392F9E3E95}" srcOrd="2" destOrd="0" parTransId="{6EA695AB-DF65-44D7-BA07-D6E2AEFACAAF}" sibTransId="{05235928-E95E-4799-BFDF-7D3E8D131BBB}"/>
    <dgm:cxn modelId="{7BE419E8-EBEC-467B-B7D4-5E1B32EEF3F4}" srcId="{16A2C892-DD7E-468C-90F0-14DCDE33ED56}" destId="{95F148F0-26C8-402F-9616-456C260A3B1A}" srcOrd="0" destOrd="0" parTransId="{E102D591-1FAC-4785-BD21-5517D7A4BAE1}" sibTransId="{7EC539E0-4991-497C-8823-BB1B68BBB26D}"/>
    <dgm:cxn modelId="{C9E286FE-7C27-4657-A04C-9E5A9577C4BD}" type="presOf" srcId="{70409D3A-9520-40FB-BA60-1E83F8AD379A}" destId="{490EFD29-474B-4D46-B76A-AADC70793B2C}" srcOrd="0" destOrd="0" presId="urn:microsoft.com/office/officeart/2005/8/layout/vList5"/>
    <dgm:cxn modelId="{E8354DFF-3034-454E-950C-64275B03EA0B}" srcId="{7A3B0755-F5E0-42E5-A063-E4392F9E3E95}" destId="{C41A20BD-AF96-4EB9-B7C5-59BC56B4CB80}" srcOrd="1" destOrd="0" parTransId="{1AF714F4-6049-4A87-9F4B-151E36F16B1C}" sibTransId="{2CF4C5D9-ACE2-4B54-BC85-88062699D507}"/>
    <dgm:cxn modelId="{B3BF9BCE-B64B-4687-89FE-99D0E62B4BA5}" type="presParOf" srcId="{CFACB414-9124-4C4D-A79D-0CFD88051126}" destId="{4CC3BA6E-E2D4-4FC4-BB4A-09DB3F31F30B}" srcOrd="0" destOrd="0" presId="urn:microsoft.com/office/officeart/2005/8/layout/vList5"/>
    <dgm:cxn modelId="{6EDE11B1-A196-4824-A286-A60E5016E88C}" type="presParOf" srcId="{4CC3BA6E-E2D4-4FC4-BB4A-09DB3F31F30B}" destId="{1D589223-76C7-40EA-B648-2C3B2C54778F}" srcOrd="0" destOrd="0" presId="urn:microsoft.com/office/officeart/2005/8/layout/vList5"/>
    <dgm:cxn modelId="{762F4767-1675-4C01-927A-61D24187B88C}" type="presParOf" srcId="{4CC3BA6E-E2D4-4FC4-BB4A-09DB3F31F30B}" destId="{EDA06D08-D826-428A-9033-ACA22F9ED99A}" srcOrd="1" destOrd="0" presId="urn:microsoft.com/office/officeart/2005/8/layout/vList5"/>
    <dgm:cxn modelId="{1FC96124-4EC1-4F46-9D86-E04175E7140F}" type="presParOf" srcId="{CFACB414-9124-4C4D-A79D-0CFD88051126}" destId="{6E8A7018-CF32-45D8-A477-E96ADEAAB219}" srcOrd="1" destOrd="0" presId="urn:microsoft.com/office/officeart/2005/8/layout/vList5"/>
    <dgm:cxn modelId="{032A4B35-0BD8-4866-85B0-F5F2B3E27942}" type="presParOf" srcId="{CFACB414-9124-4C4D-A79D-0CFD88051126}" destId="{CA324C6A-C27B-4C44-A614-99C54162F100}" srcOrd="2" destOrd="0" presId="urn:microsoft.com/office/officeart/2005/8/layout/vList5"/>
    <dgm:cxn modelId="{4389409B-1C2C-42C3-AF87-8EE411933BA0}" type="presParOf" srcId="{CA324C6A-C27B-4C44-A614-99C54162F100}" destId="{72AD19BB-0D0B-4304-8759-ED157AEBC566}" srcOrd="0" destOrd="0" presId="urn:microsoft.com/office/officeart/2005/8/layout/vList5"/>
    <dgm:cxn modelId="{4E59FAFD-7EEA-4821-AF8B-CDBFA16F45A3}" type="presParOf" srcId="{CA324C6A-C27B-4C44-A614-99C54162F100}" destId="{3441D162-C3F3-4CB8-B105-387707A1D2D5}" srcOrd="1" destOrd="0" presId="urn:microsoft.com/office/officeart/2005/8/layout/vList5"/>
    <dgm:cxn modelId="{6058641C-D787-4803-BF5A-0D166E361AF5}" type="presParOf" srcId="{CFACB414-9124-4C4D-A79D-0CFD88051126}" destId="{D097FA6D-8775-4125-B2C6-73E268CAA76D}" srcOrd="3" destOrd="0" presId="urn:microsoft.com/office/officeart/2005/8/layout/vList5"/>
    <dgm:cxn modelId="{6153D7AD-6A1B-4453-9CDB-D56F89F80CB1}" type="presParOf" srcId="{CFACB414-9124-4C4D-A79D-0CFD88051126}" destId="{EAE7201D-DC36-4AD7-AD8E-75F1B5BC37E9}" srcOrd="4" destOrd="0" presId="urn:microsoft.com/office/officeart/2005/8/layout/vList5"/>
    <dgm:cxn modelId="{ABAA3B1F-0967-454D-B3EC-7096D6B4D829}" type="presParOf" srcId="{EAE7201D-DC36-4AD7-AD8E-75F1B5BC37E9}" destId="{7F08ACAF-6909-4468-9B6C-767B305EBCBC}" srcOrd="0" destOrd="0" presId="urn:microsoft.com/office/officeart/2005/8/layout/vList5"/>
    <dgm:cxn modelId="{303D6E6E-390E-4431-8016-2053FDD02767}" type="presParOf" srcId="{EAE7201D-DC36-4AD7-AD8E-75F1B5BC37E9}" destId="{490EFD29-474B-4D46-B76A-AADC70793B2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494AB6-32B3-4E0F-B1E4-34EFA0854588}">
      <dsp:nvSpPr>
        <dsp:cNvPr id="0" name=""/>
        <dsp:cNvSpPr/>
      </dsp:nvSpPr>
      <dsp:spPr>
        <a:xfrm>
          <a:off x="53" y="30361"/>
          <a:ext cx="5136112" cy="15264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800" b="1" i="0" kern="1200" dirty="0"/>
            <a:t>Collaborate with Information Specialist</a:t>
          </a:r>
          <a:endParaRPr lang="en-CA" sz="2800" b="1" kern="1200" dirty="0"/>
        </a:p>
      </dsp:txBody>
      <dsp:txXfrm>
        <a:off x="53" y="30361"/>
        <a:ext cx="5136112" cy="1526400"/>
      </dsp:txXfrm>
    </dsp:sp>
    <dsp:sp modelId="{D684DFB0-8A7D-467E-867F-635BCF79DF32}">
      <dsp:nvSpPr>
        <dsp:cNvPr id="0" name=""/>
        <dsp:cNvSpPr/>
      </dsp:nvSpPr>
      <dsp:spPr>
        <a:xfrm>
          <a:off x="53" y="1556761"/>
          <a:ext cx="5136112" cy="2764215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800"/>
            </a:spcAft>
            <a:buChar char="•"/>
          </a:pPr>
          <a:r>
            <a:rPr lang="en-CA" sz="2400" b="0" i="0" kern="1200" dirty="0"/>
            <a:t>Librarian will intake the request</a:t>
          </a:r>
          <a:endParaRPr lang="en-CA" sz="2400" kern="1200" dirty="0"/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800"/>
            </a:spcAft>
            <a:buChar char="•"/>
          </a:pPr>
          <a:r>
            <a:rPr lang="en-CA" sz="2400" b="0" i="0" kern="1200" dirty="0"/>
            <a:t>Two searches conducted</a:t>
          </a:r>
          <a:endParaRPr lang="en-CA" sz="2400" kern="1200" dirty="0"/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800"/>
            </a:spcAft>
            <a:buChar char="•"/>
          </a:pPr>
          <a:r>
            <a:rPr lang="en-CA" sz="2400" b="0" i="0" kern="1200" dirty="0"/>
            <a:t>Librarian will communicate with instructor about report and next steps</a:t>
          </a:r>
          <a:endParaRPr lang="en-CA" sz="2400" kern="1200" dirty="0"/>
        </a:p>
      </dsp:txBody>
      <dsp:txXfrm>
        <a:off x="53" y="1556761"/>
        <a:ext cx="5136112" cy="2764215"/>
      </dsp:txXfrm>
    </dsp:sp>
    <dsp:sp modelId="{D9E05890-4156-4CE3-B7CA-CDA81A1A69E9}">
      <dsp:nvSpPr>
        <dsp:cNvPr id="0" name=""/>
        <dsp:cNvSpPr/>
      </dsp:nvSpPr>
      <dsp:spPr>
        <a:xfrm>
          <a:off x="5855222" y="30361"/>
          <a:ext cx="5136112" cy="1526400"/>
        </a:xfrm>
        <a:prstGeom prst="rect">
          <a:avLst/>
        </a:prstGeom>
        <a:solidFill>
          <a:schemeClr val="accent4">
            <a:hueOff val="-18956971"/>
            <a:satOff val="39278"/>
            <a:lumOff val="6274"/>
            <a:alphaOff val="0"/>
          </a:schemeClr>
        </a:solidFill>
        <a:ln w="12700" cap="flat" cmpd="sng" algn="ctr">
          <a:solidFill>
            <a:schemeClr val="accent4">
              <a:hueOff val="-18956971"/>
              <a:satOff val="39278"/>
              <a:lumOff val="627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800" b="1" i="0" kern="1200" dirty="0"/>
            <a:t>Communicate and collaborate with liaison librarians</a:t>
          </a:r>
          <a:endParaRPr lang="en-CA" sz="2800" b="1" kern="1200" dirty="0"/>
        </a:p>
      </dsp:txBody>
      <dsp:txXfrm>
        <a:off x="5855222" y="30361"/>
        <a:ext cx="5136112" cy="1526400"/>
      </dsp:txXfrm>
    </dsp:sp>
    <dsp:sp modelId="{773B02FD-0FE9-413E-ADB0-B9B4C71BB830}">
      <dsp:nvSpPr>
        <dsp:cNvPr id="0" name=""/>
        <dsp:cNvSpPr/>
      </dsp:nvSpPr>
      <dsp:spPr>
        <a:xfrm>
          <a:off x="5855222" y="1556761"/>
          <a:ext cx="5136112" cy="2764215"/>
        </a:xfrm>
        <a:prstGeom prst="rect">
          <a:avLst/>
        </a:prstGeom>
        <a:solidFill>
          <a:schemeClr val="accent4">
            <a:tint val="40000"/>
            <a:alpha val="90000"/>
            <a:hueOff val="-19647720"/>
            <a:satOff val="38308"/>
            <a:lumOff val="2875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-19647720"/>
              <a:satOff val="38308"/>
              <a:lumOff val="287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800"/>
            </a:spcAft>
            <a:buChar char="•"/>
          </a:pPr>
          <a:r>
            <a:rPr lang="en-CA" sz="2400" b="0" i="0" kern="1200" dirty="0"/>
            <a:t>Depends on request type, course needs, capacity</a:t>
          </a:r>
          <a:endParaRPr lang="en-CA" sz="2400" kern="1200" dirty="0"/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800"/>
            </a:spcAft>
            <a:buChar char="•"/>
          </a:pPr>
          <a:r>
            <a:rPr lang="en-CA" sz="2400" b="0" i="0" kern="1200" dirty="0"/>
            <a:t>Opportunity for library, archives, and special collections too!</a:t>
          </a:r>
          <a:endParaRPr lang="en-CA" sz="2400" kern="1200" dirty="0"/>
        </a:p>
      </dsp:txBody>
      <dsp:txXfrm>
        <a:off x="5855222" y="1556761"/>
        <a:ext cx="5136112" cy="27642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1A501-3C04-4852-8B5F-288AC73C2A95}">
      <dsp:nvSpPr>
        <dsp:cNvPr id="0" name=""/>
        <dsp:cNvSpPr/>
      </dsp:nvSpPr>
      <dsp:spPr>
        <a:xfrm>
          <a:off x="0" y="41654"/>
          <a:ext cx="10850713" cy="12168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600" b="0" i="0" kern="1200" dirty="0"/>
            <a:t>Adoption of OER can encourage other open educational practices, such as assessments and curriculum design.</a:t>
          </a:r>
          <a:endParaRPr lang="en-CA" sz="2600" kern="1200" dirty="0"/>
        </a:p>
      </dsp:txBody>
      <dsp:txXfrm>
        <a:off x="59399" y="101053"/>
        <a:ext cx="10731915" cy="1098002"/>
      </dsp:txXfrm>
    </dsp:sp>
    <dsp:sp modelId="{130669F8-577A-48D3-B7B1-3E4C8D2AC0EC}">
      <dsp:nvSpPr>
        <dsp:cNvPr id="0" name=""/>
        <dsp:cNvSpPr/>
      </dsp:nvSpPr>
      <dsp:spPr>
        <a:xfrm>
          <a:off x="0" y="1258455"/>
          <a:ext cx="10850713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4510" tIns="29210" rIns="163576" bIns="2921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2300" b="0" i="0" kern="1200" dirty="0">
              <a:solidFill>
                <a:schemeClr val="bg1"/>
              </a:solidFill>
            </a:rPr>
            <a:t>Keep this in mind when looking for OER</a:t>
          </a:r>
          <a:endParaRPr lang="en-CA" sz="2300" kern="1200" dirty="0">
            <a:solidFill>
              <a:schemeClr val="bg1"/>
            </a:solidFill>
          </a:endParaRPr>
        </a:p>
      </dsp:txBody>
      <dsp:txXfrm>
        <a:off x="0" y="1258455"/>
        <a:ext cx="10850713" cy="1076400"/>
      </dsp:txXfrm>
    </dsp:sp>
    <dsp:sp modelId="{198D50C7-9953-4515-90B7-D85ED6FCA4EE}">
      <dsp:nvSpPr>
        <dsp:cNvPr id="0" name=""/>
        <dsp:cNvSpPr/>
      </dsp:nvSpPr>
      <dsp:spPr>
        <a:xfrm>
          <a:off x="0" y="2334855"/>
          <a:ext cx="10850713" cy="1216800"/>
        </a:xfrm>
        <a:prstGeom prst="roundRect">
          <a:avLst/>
        </a:prstGeom>
        <a:solidFill>
          <a:schemeClr val="accent4">
            <a:hueOff val="-18956971"/>
            <a:satOff val="39278"/>
            <a:lumOff val="627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600" b="0" i="0" kern="1200" dirty="0"/>
            <a:t>One perfect OER may be difficult to find – opportunity to create a new OER by bringing multiple together</a:t>
          </a:r>
          <a:endParaRPr lang="en-CA" sz="2600" kern="1200" dirty="0"/>
        </a:p>
      </dsp:txBody>
      <dsp:txXfrm>
        <a:off x="59399" y="2394254"/>
        <a:ext cx="10731915" cy="1098002"/>
      </dsp:txXfrm>
    </dsp:sp>
    <dsp:sp modelId="{27AF450F-07BC-4863-8EEE-FE68D65D5E2B}">
      <dsp:nvSpPr>
        <dsp:cNvPr id="0" name=""/>
        <dsp:cNvSpPr/>
      </dsp:nvSpPr>
      <dsp:spPr>
        <a:xfrm>
          <a:off x="0" y="3551655"/>
          <a:ext cx="10850713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4510" tIns="29210" rIns="163576" bIns="2921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2300" b="0" i="0" kern="1200" dirty="0">
              <a:solidFill>
                <a:schemeClr val="bg1"/>
              </a:solidFill>
            </a:rPr>
            <a:t>Like a digital coursepack!</a:t>
          </a:r>
          <a:endParaRPr lang="en-CA" sz="2300" kern="1200" dirty="0">
            <a:solidFill>
              <a:schemeClr val="bg1"/>
            </a:solidFill>
          </a:endParaRPr>
        </a:p>
      </dsp:txBody>
      <dsp:txXfrm>
        <a:off x="0" y="3551655"/>
        <a:ext cx="10850713" cy="10764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30F57D-CABB-4530-80C4-F70EE75D3BF9}">
      <dsp:nvSpPr>
        <dsp:cNvPr id="0" name=""/>
        <dsp:cNvSpPr/>
      </dsp:nvSpPr>
      <dsp:spPr>
        <a:xfrm>
          <a:off x="9953" y="84734"/>
          <a:ext cx="2974891" cy="178493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b="1" kern="1200" dirty="0"/>
            <a:t>Learning Outcomes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500" kern="1200" dirty="0"/>
            <a:t>Goals for student learning</a:t>
          </a:r>
        </a:p>
      </dsp:txBody>
      <dsp:txXfrm>
        <a:off x="62232" y="137013"/>
        <a:ext cx="2870333" cy="1680376"/>
      </dsp:txXfrm>
    </dsp:sp>
    <dsp:sp modelId="{931CE2FF-2518-40E1-AA6F-F87A180A05E2}">
      <dsp:nvSpPr>
        <dsp:cNvPr id="0" name=""/>
        <dsp:cNvSpPr/>
      </dsp:nvSpPr>
      <dsp:spPr>
        <a:xfrm>
          <a:off x="3246634" y="608314"/>
          <a:ext cx="630676" cy="7377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1500" kern="1200"/>
        </a:p>
      </dsp:txBody>
      <dsp:txXfrm>
        <a:off x="3246634" y="755869"/>
        <a:ext cx="441473" cy="442663"/>
      </dsp:txXfrm>
    </dsp:sp>
    <dsp:sp modelId="{1030A975-8A8B-499D-8082-FF6F82706DF0}">
      <dsp:nvSpPr>
        <dsp:cNvPr id="0" name=""/>
        <dsp:cNvSpPr/>
      </dsp:nvSpPr>
      <dsp:spPr>
        <a:xfrm>
          <a:off x="4174800" y="84734"/>
          <a:ext cx="2974891" cy="1784934"/>
        </a:xfrm>
        <a:prstGeom prst="roundRect">
          <a:avLst>
            <a:gd name="adj" fmla="val 10000"/>
          </a:avLst>
        </a:prstGeom>
        <a:solidFill>
          <a:schemeClr val="accent3">
            <a:hueOff val="4251024"/>
            <a:satOff val="-4164"/>
            <a:lumOff val="27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b="1" kern="1200" dirty="0"/>
            <a:t>Assessment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500" kern="1200" dirty="0"/>
            <a:t>Evidence of learning and understanding</a:t>
          </a:r>
        </a:p>
      </dsp:txBody>
      <dsp:txXfrm>
        <a:off x="4227079" y="137013"/>
        <a:ext cx="2870333" cy="1680376"/>
      </dsp:txXfrm>
    </dsp:sp>
    <dsp:sp modelId="{EFDA8DBB-2C55-48A3-BFCB-913F98E58EFB}">
      <dsp:nvSpPr>
        <dsp:cNvPr id="0" name=""/>
        <dsp:cNvSpPr/>
      </dsp:nvSpPr>
      <dsp:spPr>
        <a:xfrm>
          <a:off x="7411482" y="608314"/>
          <a:ext cx="630676" cy="7377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8502047"/>
            <a:satOff val="-8328"/>
            <a:lumOff val="549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1500" kern="1200"/>
        </a:p>
      </dsp:txBody>
      <dsp:txXfrm>
        <a:off x="7411482" y="755869"/>
        <a:ext cx="441473" cy="442663"/>
      </dsp:txXfrm>
    </dsp:sp>
    <dsp:sp modelId="{72193252-F487-4FCD-926D-43CB8AAD9D92}">
      <dsp:nvSpPr>
        <dsp:cNvPr id="0" name=""/>
        <dsp:cNvSpPr/>
      </dsp:nvSpPr>
      <dsp:spPr>
        <a:xfrm>
          <a:off x="8339648" y="84734"/>
          <a:ext cx="2974891" cy="1784934"/>
        </a:xfrm>
        <a:prstGeom prst="roundRect">
          <a:avLst>
            <a:gd name="adj" fmla="val 10000"/>
          </a:avLst>
        </a:prstGeom>
        <a:solidFill>
          <a:schemeClr val="accent3">
            <a:hueOff val="8502047"/>
            <a:satOff val="-8328"/>
            <a:lumOff val="54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b="1" kern="1200" dirty="0"/>
            <a:t>Designing Instruction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500" kern="1200" dirty="0"/>
            <a:t>Supporting student learning and engagement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500" kern="1200" dirty="0"/>
            <a:t>Course materials</a:t>
          </a:r>
        </a:p>
      </dsp:txBody>
      <dsp:txXfrm>
        <a:off x="8391927" y="137013"/>
        <a:ext cx="2870333" cy="16803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A06D08-D826-428A-9033-ACA22F9ED99A}">
      <dsp:nvSpPr>
        <dsp:cNvPr id="0" name=""/>
        <dsp:cNvSpPr/>
      </dsp:nvSpPr>
      <dsp:spPr>
        <a:xfrm rot="5400000">
          <a:off x="7127907" y="-2889680"/>
          <a:ext cx="1186490" cy="7266967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2200" b="0" i="0" kern="1200" dirty="0">
              <a:hlinkClick xmlns:r="http://schemas.openxmlformats.org/officeDocument/2006/relationships" r:id="rId1"/>
            </a:rPr>
            <a:t>Sharing form </a:t>
          </a:r>
          <a:r>
            <a:rPr lang="en-CA" sz="2200" b="0" i="0" kern="1200" dirty="0"/>
            <a:t>for more complete data collection</a:t>
          </a:r>
          <a:endParaRPr lang="en-CA" sz="2200" kern="1200" dirty="0"/>
        </a:p>
      </dsp:txBody>
      <dsp:txXfrm rot="-5400000">
        <a:off x="4087669" y="208478"/>
        <a:ext cx="7209047" cy="1070650"/>
      </dsp:txXfrm>
    </dsp:sp>
    <dsp:sp modelId="{1D589223-76C7-40EA-B648-2C3B2C54778F}">
      <dsp:nvSpPr>
        <dsp:cNvPr id="0" name=""/>
        <dsp:cNvSpPr/>
      </dsp:nvSpPr>
      <dsp:spPr>
        <a:xfrm>
          <a:off x="0" y="2247"/>
          <a:ext cx="4087669" cy="148311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0" i="0" kern="1200" dirty="0"/>
            <a:t>If adoption reported, calculate estimated cost savings</a:t>
          </a:r>
          <a:endParaRPr lang="en-CA" sz="2400" b="0" kern="1200" dirty="0"/>
        </a:p>
      </dsp:txBody>
      <dsp:txXfrm>
        <a:off x="72400" y="74647"/>
        <a:ext cx="3942869" cy="1338313"/>
      </dsp:txXfrm>
    </dsp:sp>
    <dsp:sp modelId="{3441D162-C3F3-4CB8-B105-387707A1D2D5}">
      <dsp:nvSpPr>
        <dsp:cNvPr id="0" name=""/>
        <dsp:cNvSpPr/>
      </dsp:nvSpPr>
      <dsp:spPr>
        <a:xfrm rot="5400000">
          <a:off x="7127907" y="-1332411"/>
          <a:ext cx="1186490" cy="7266967"/>
        </a:xfrm>
        <a:prstGeom prst="round2SameRect">
          <a:avLst/>
        </a:prstGeom>
        <a:solidFill>
          <a:schemeClr val="accent4">
            <a:tint val="40000"/>
            <a:alpha val="90000"/>
            <a:hueOff val="-9823860"/>
            <a:satOff val="19154"/>
            <a:lumOff val="1438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-9823860"/>
              <a:satOff val="19154"/>
              <a:lumOff val="14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2200" b="0" i="0" kern="1200" dirty="0"/>
            <a:t>Helpful experience </a:t>
          </a:r>
          <a:r>
            <a:rPr lang="en-CA" sz="2200" b="0" i="0" kern="1200" dirty="0">
              <a:sym typeface="Wingdings" panose="05000000000000000000" pitchFamily="2" charset="2"/>
            </a:rPr>
            <a:t></a:t>
          </a:r>
          <a:r>
            <a:rPr lang="en-CA" sz="2200" b="0" i="0" kern="1200" dirty="0"/>
            <a:t> </a:t>
          </a:r>
          <a:r>
            <a:rPr lang="en-CA" sz="2200" b="0" i="0" kern="1200" dirty="0" err="1"/>
            <a:t>MISt</a:t>
          </a:r>
          <a:r>
            <a:rPr lang="en-CA" sz="2200" b="0" i="0" kern="1200" dirty="0"/>
            <a:t> database course</a:t>
          </a:r>
          <a:endParaRPr lang="en-CA" sz="2200" kern="1200" dirty="0"/>
        </a:p>
      </dsp:txBody>
      <dsp:txXfrm rot="-5400000">
        <a:off x="4087669" y="1765747"/>
        <a:ext cx="7209047" cy="1070650"/>
      </dsp:txXfrm>
    </dsp:sp>
    <dsp:sp modelId="{72AD19BB-0D0B-4304-8759-ED157AEBC566}">
      <dsp:nvSpPr>
        <dsp:cNvPr id="0" name=""/>
        <dsp:cNvSpPr/>
      </dsp:nvSpPr>
      <dsp:spPr>
        <a:xfrm>
          <a:off x="0" y="1559515"/>
          <a:ext cx="4087669" cy="1483113"/>
        </a:xfrm>
        <a:prstGeom prst="roundRect">
          <a:avLst/>
        </a:prstGeom>
        <a:solidFill>
          <a:schemeClr val="accent4">
            <a:hueOff val="-9478486"/>
            <a:satOff val="19639"/>
            <a:lumOff val="31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0" i="0" kern="1200" dirty="0"/>
            <a:t>Track overall savings and requests</a:t>
          </a:r>
          <a:endParaRPr lang="en-CA" sz="2400" b="0" kern="1200" dirty="0"/>
        </a:p>
      </dsp:txBody>
      <dsp:txXfrm>
        <a:off x="72400" y="1631915"/>
        <a:ext cx="3942869" cy="1338313"/>
      </dsp:txXfrm>
    </dsp:sp>
    <dsp:sp modelId="{490EFD29-474B-4D46-B76A-AADC70793B2C}">
      <dsp:nvSpPr>
        <dsp:cNvPr id="0" name=""/>
        <dsp:cNvSpPr/>
      </dsp:nvSpPr>
      <dsp:spPr>
        <a:xfrm rot="5400000">
          <a:off x="7127907" y="224857"/>
          <a:ext cx="1186490" cy="7266967"/>
        </a:xfrm>
        <a:prstGeom prst="round2SameRect">
          <a:avLst/>
        </a:prstGeom>
        <a:solidFill>
          <a:schemeClr val="accent4">
            <a:tint val="40000"/>
            <a:alpha val="90000"/>
            <a:hueOff val="-19647720"/>
            <a:satOff val="38308"/>
            <a:lumOff val="2875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-19647720"/>
              <a:satOff val="38308"/>
              <a:lumOff val="287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2200" b="0" i="0" kern="1200"/>
            <a:t>Instructor’s experience</a:t>
          </a:r>
          <a:endParaRPr lang="en-CA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2200" b="0" i="0" kern="1200" dirty="0"/>
            <a:t>Library-based/service impact</a:t>
          </a:r>
          <a:endParaRPr lang="en-CA" sz="2200" kern="1200" dirty="0"/>
        </a:p>
      </dsp:txBody>
      <dsp:txXfrm rot="-5400000">
        <a:off x="4087669" y="3323015"/>
        <a:ext cx="7209047" cy="1070650"/>
      </dsp:txXfrm>
    </dsp:sp>
    <dsp:sp modelId="{7F08ACAF-6909-4468-9B6C-767B305EBCBC}">
      <dsp:nvSpPr>
        <dsp:cNvPr id="0" name=""/>
        <dsp:cNvSpPr/>
      </dsp:nvSpPr>
      <dsp:spPr>
        <a:xfrm>
          <a:off x="0" y="3116784"/>
          <a:ext cx="4087669" cy="1483113"/>
        </a:xfrm>
        <a:prstGeom prst="roundRect">
          <a:avLst/>
        </a:prstGeom>
        <a:solidFill>
          <a:schemeClr val="accent4">
            <a:hueOff val="-18956971"/>
            <a:satOff val="39278"/>
            <a:lumOff val="627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0" i="0" kern="1200" dirty="0"/>
            <a:t>Goal: tell stories</a:t>
          </a:r>
          <a:endParaRPr lang="en-CA" sz="2400" b="0" kern="1200" dirty="0"/>
        </a:p>
      </dsp:txBody>
      <dsp:txXfrm>
        <a:off x="72400" y="3189184"/>
        <a:ext cx="3942869" cy="13383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C2B2C-12A6-4AC5-8D77-6A87EE4F1BBF}" type="datetimeFigureOut">
              <a:rPr lang="en-CA" smtClean="0"/>
              <a:t>2025-06-01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4E3718-49E0-4D28-AB55-0C6EE1E519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098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4E3718-49E0-4D28-AB55-0C6EE1E51943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576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4E3718-49E0-4D28-AB55-0C6EE1E51943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9132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Common question: what is the “right” CC license?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4E3718-49E0-4D28-AB55-0C6EE1E51943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6490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We conduct a preliminary assessment of the OER as we curate them. Instructors as the subject and course expert are responsible for a more in-depth evaluation to see if any OER discovered fit their needs. This process should be fairly similar to practices for any course materials that are reviewed.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4E3718-49E0-4D28-AB55-0C6EE1E51943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3127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4988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en-US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1831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544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>
          <p15:clr>
            <a:srgbClr val="FBAE40"/>
          </p15:clr>
        </p15:guide>
        <p15:guide id="4" pos="4560">
          <p15:clr>
            <a:srgbClr val="FBAE40"/>
          </p15:clr>
        </p15:guide>
        <p15:guide id="8" orient="horz" pos="184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1690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84404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586134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wo 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9436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586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AutoShape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sz="2000"/>
            </a:lvl3pPr>
            <a:lvl4pPr marL="1371600" indent="0">
              <a:spcBef>
                <a:spcPts val="1800"/>
              </a:spcBef>
              <a:buFont typeface="+mj-lt"/>
              <a:buNone/>
              <a:defRPr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39903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Content and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193793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Content and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457200" indent="0">
              <a:spcBef>
                <a:spcPts val="1800"/>
              </a:spcBef>
              <a:buNone/>
              <a:defRPr sz="2000"/>
            </a:lvl2pPr>
            <a:lvl3pPr marL="914400" indent="0">
              <a:spcBef>
                <a:spcPts val="1800"/>
              </a:spcBef>
              <a:buNone/>
              <a:defRPr sz="2000"/>
            </a:lvl3pPr>
            <a:lvl4pPr marL="1371600" indent="0">
              <a:spcBef>
                <a:spcPts val="1800"/>
              </a:spcBef>
              <a:buNone/>
              <a:defRPr sz="2000"/>
            </a:lvl4pPr>
            <a:lvl5pPr marL="1828800" indent="0">
              <a:spcBef>
                <a:spcPts val="1800"/>
              </a:spcBef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93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>
              <a:spcBef>
                <a:spcPts val="18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7554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47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0301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76BB3-70D7-4686-A06F-AC0B951A69E0}" type="datetimeFigureOut">
              <a:rPr lang="en-CA" smtClean="0"/>
              <a:t>2025-06-01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6E5AD-C357-4C2E-A804-5EE748E589E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9438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6596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90" r:id="rId14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13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hyperlink" Target="http://doi.org/10.55016/OEA/UCoer3" TargetMode="External"/><Relationship Id="rId2" Type="http://schemas.openxmlformats.org/officeDocument/2006/relationships/hyperlink" Target="https://pressbooks.openeducationalberta.ca/introapatutorial7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libguides.ucalgary.ca/guides/oer" TargetMode="External"/><Relationship Id="rId11" Type="http://schemas.openxmlformats.org/officeDocument/2006/relationships/image" Target="../media/image8.jpeg"/><Relationship Id="rId5" Type="http://schemas.openxmlformats.org/officeDocument/2006/relationships/image" Target="../media/image3.png"/><Relationship Id="rId10" Type="http://schemas.openxmlformats.org/officeDocument/2006/relationships/image" Target="../media/image7.jpeg"/><Relationship Id="rId4" Type="http://schemas.openxmlformats.org/officeDocument/2006/relationships/hyperlink" Target="https://pressbooks.openeducationalberta.ca/" TargetMode="External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n.unesco.org/themes/building-knowledge-societies/oer" TargetMode="Externa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libguides.ucalgary.ca/guides/ocomms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aylorinstitute.ucalgary.ca/curriculum" TargetMode="External"/><Relationship Id="rId2" Type="http://schemas.openxmlformats.org/officeDocument/2006/relationships/hyperlink" Target="https://teaching-learning.ucalgary.ca/research-and-recognition/teaching-and-learning-research/teaching-and-learning-grants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libguides.ucalgary.ca/guides/ocomms/requestform" TargetMode="Externa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hyperlink" Target="https://www.ascd.org/books/understanding-by-design-expanded-2nd-edition?variant=103055" TargetMode="External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bit.ly/ocommsreport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rchivalcollections.library.mcgill.ca/index.php/casey-a-wood-collection-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hyperlink" Target="https://libguides.ucalgary.ca/guides/OER/impact" TargetMode="Externa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sarah.adams1@ucalgary.ca" TargetMode="Externa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ucalgary.ca/staff-directory/profile/149120" TargetMode="External"/><Relationship Id="rId2" Type="http://schemas.openxmlformats.org/officeDocument/2006/relationships/hyperlink" Target="https://doi.org/10.11575/PRISM/42398" TargetMode="Externa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://creativecommons.org/licenses/by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BC5D2ED-6531-D602-3458-1D852567C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6709" y="411479"/>
            <a:ext cx="7959595" cy="3291840"/>
          </a:xfrm>
        </p:spPr>
        <p:txBody>
          <a:bodyPr/>
          <a:lstStyle/>
          <a:p>
            <a:r>
              <a:rPr lang="en-CA" sz="5400" dirty="0"/>
              <a:t>Supporting an OER Finding Service: </a:t>
            </a:r>
            <a:r>
              <a:rPr lang="en-CA" sz="4800" b="0" dirty="0"/>
              <a:t>Utilizing Past Experiences</a:t>
            </a:r>
            <a:endParaRPr lang="en-CA" sz="5400" b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86C3F2-92E4-94D5-84EF-8B72A33287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09905" y="4213781"/>
            <a:ext cx="5486400" cy="1981691"/>
          </a:xfrm>
        </p:spPr>
        <p:txBody>
          <a:bodyPr/>
          <a:lstStyle/>
          <a:p>
            <a:r>
              <a:rPr lang="en-CA" dirty="0">
                <a:solidFill>
                  <a:schemeClr val="tx2">
                    <a:lumMod val="50000"/>
                  </a:schemeClr>
                </a:solidFill>
              </a:rPr>
              <a:t>Sarah Adams (she/her)</a:t>
            </a:r>
          </a:p>
          <a:p>
            <a:r>
              <a:rPr lang="en-CA" b="0" dirty="0">
                <a:solidFill>
                  <a:schemeClr val="tx2">
                    <a:lumMod val="50000"/>
                  </a:schemeClr>
                </a:solidFill>
              </a:rPr>
              <a:t>Open Education Librarian University of Calgary</a:t>
            </a:r>
          </a:p>
          <a:p>
            <a:endParaRPr lang="en-CA" b="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CA" sz="2000" dirty="0">
                <a:solidFill>
                  <a:schemeClr val="tx2">
                    <a:lumMod val="50000"/>
                  </a:schemeClr>
                </a:solidFill>
              </a:rPr>
              <a:t>CAPAL Conference 2025</a:t>
            </a:r>
          </a:p>
          <a:p>
            <a:r>
              <a:rPr lang="en-CA" sz="2000" b="0" dirty="0">
                <a:solidFill>
                  <a:schemeClr val="tx2">
                    <a:lumMod val="50000"/>
                  </a:schemeClr>
                </a:solidFill>
              </a:rPr>
              <a:t>June 2, 2025</a:t>
            </a:r>
          </a:p>
        </p:txBody>
      </p:sp>
      <p:pic>
        <p:nvPicPr>
          <p:cNvPr id="8" name="Picture 7" descr="A black and white sign with a person in a circle&#10;&#10;AI-generated content may be incorrect.">
            <a:extLst>
              <a:ext uri="{FF2B5EF4-FFF2-40B4-BE49-F238E27FC236}">
                <a16:creationId xmlns:a16="http://schemas.microsoft.com/office/drawing/2014/main" id="{286D5896-9A96-97FD-3AB6-3325115D4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729" y="6007721"/>
            <a:ext cx="1669156" cy="58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673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C3BBD66B-DCE5-3195-A420-09B13262521D}"/>
              </a:ext>
            </a:extLst>
          </p:cNvPr>
          <p:cNvSpPr/>
          <p:nvPr/>
        </p:nvSpPr>
        <p:spPr>
          <a:xfrm>
            <a:off x="235670" y="1941921"/>
            <a:ext cx="2573518" cy="46191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32D2C7A-955A-3CAB-24CC-C4B3A6BFE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3860"/>
            <a:ext cx="10972800" cy="1570325"/>
          </a:xfrm>
        </p:spPr>
        <p:txBody>
          <a:bodyPr anchor="ctr"/>
          <a:lstStyle/>
          <a:p>
            <a:r>
              <a:rPr lang="en-CA" sz="3600" dirty="0"/>
              <a:t>Journey to Supporting OER</a:t>
            </a:r>
          </a:p>
        </p:txBody>
      </p:sp>
      <p:pic>
        <p:nvPicPr>
          <p:cNvPr id="6" name="Picture 14" descr="Cover image for APA Style Citation Tutorial">
            <a:hlinkClick r:id="rId2"/>
            <a:extLst>
              <a:ext uri="{FF2B5EF4-FFF2-40B4-BE49-F238E27FC236}">
                <a16:creationId xmlns:a16="http://schemas.microsoft.com/office/drawing/2014/main" id="{035E9BA9-CA57-29FB-1218-DD3163692A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79" b="20494"/>
          <a:stretch/>
        </p:blipFill>
        <p:spPr bwMode="auto">
          <a:xfrm>
            <a:off x="6406895" y="4296509"/>
            <a:ext cx="1967526" cy="172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Logo for ">
            <a:hlinkClick r:id="rId4"/>
            <a:extLst>
              <a:ext uri="{FF2B5EF4-FFF2-40B4-BE49-F238E27FC236}">
                <a16:creationId xmlns:a16="http://schemas.microsoft.com/office/drawing/2014/main" id="{5320F3D6-9163-BA97-D303-B1AF6E1B2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3404" y="4217585"/>
            <a:ext cx="2603863" cy="642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8">
            <a:hlinkClick r:id="rId6"/>
            <a:extLst>
              <a:ext uri="{FF2B5EF4-FFF2-40B4-BE49-F238E27FC236}">
                <a16:creationId xmlns:a16="http://schemas.microsoft.com/office/drawing/2014/main" id="{6E37C13D-2729-0DB3-1E0B-77469B695F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366"/>
          <a:stretch/>
        </p:blipFill>
        <p:spPr bwMode="auto">
          <a:xfrm>
            <a:off x="10633063" y="4990547"/>
            <a:ext cx="1291181" cy="127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18">
            <a:extLst>
              <a:ext uri="{FF2B5EF4-FFF2-40B4-BE49-F238E27FC236}">
                <a16:creationId xmlns:a16="http://schemas.microsoft.com/office/drawing/2014/main" id="{4D40F379-813E-50B4-3BC9-491E6D778084}"/>
              </a:ext>
            </a:extLst>
          </p:cNvPr>
          <p:cNvSpPr/>
          <p:nvPr/>
        </p:nvSpPr>
        <p:spPr>
          <a:xfrm>
            <a:off x="3032664" y="5314069"/>
            <a:ext cx="2207590" cy="91440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Teaching &amp; Learning Services</a:t>
            </a:r>
          </a:p>
        </p:txBody>
      </p:sp>
      <p:sp>
        <p:nvSpPr>
          <p:cNvPr id="10" name="Rounded Rectangle 19">
            <a:extLst>
              <a:ext uri="{FF2B5EF4-FFF2-40B4-BE49-F238E27FC236}">
                <a16:creationId xmlns:a16="http://schemas.microsoft.com/office/drawing/2014/main" id="{A8069ADA-474E-2FDC-A3B8-75260341DAAB}"/>
              </a:ext>
            </a:extLst>
          </p:cNvPr>
          <p:cNvSpPr/>
          <p:nvPr/>
        </p:nvSpPr>
        <p:spPr>
          <a:xfrm>
            <a:off x="3074500" y="4290444"/>
            <a:ext cx="2207590" cy="9144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RBSC</a:t>
            </a:r>
          </a:p>
          <a:p>
            <a:pPr algn="ctr"/>
            <a:r>
              <a:rPr lang="en-US" dirty="0"/>
              <a:t>McGill Library</a:t>
            </a:r>
          </a:p>
        </p:txBody>
      </p:sp>
      <p:sp>
        <p:nvSpPr>
          <p:cNvPr id="11" name="Round Diagonal Corner Rectangle 27">
            <a:extLst>
              <a:ext uri="{FF2B5EF4-FFF2-40B4-BE49-F238E27FC236}">
                <a16:creationId xmlns:a16="http://schemas.microsoft.com/office/drawing/2014/main" id="{76C6648C-DE76-2243-0D2E-FDA97B26C035}"/>
              </a:ext>
            </a:extLst>
          </p:cNvPr>
          <p:cNvSpPr/>
          <p:nvPr/>
        </p:nvSpPr>
        <p:spPr>
          <a:xfrm>
            <a:off x="257862" y="4264719"/>
            <a:ext cx="2352112" cy="2042669"/>
          </a:xfrm>
          <a:prstGeom prst="round2Diag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Student Teaching </a:t>
            </a:r>
          </a:p>
          <a:p>
            <a:pPr algn="ctr">
              <a:spcAft>
                <a:spcPts val="600"/>
              </a:spcAft>
            </a:pPr>
            <a:r>
              <a:rPr lang="en-US" dirty="0"/>
              <a:t>Social Studies</a:t>
            </a:r>
          </a:p>
          <a:p>
            <a:pPr algn="ctr">
              <a:spcAft>
                <a:spcPts val="600"/>
              </a:spcAft>
            </a:pPr>
            <a:r>
              <a:rPr lang="en-US" sz="1600" i="1" dirty="0"/>
              <a:t>Practicum 1: Gr. 7-9</a:t>
            </a:r>
          </a:p>
          <a:p>
            <a:pPr algn="ctr"/>
            <a:r>
              <a:rPr lang="en-US" sz="1600" i="1" dirty="0"/>
              <a:t>Practicum 2: Gr. 10</a:t>
            </a:r>
          </a:p>
        </p:txBody>
      </p:sp>
      <p:pic>
        <p:nvPicPr>
          <p:cNvPr id="12" name="Picture 11" descr="A building with trees and a walkway&#10;&#10;AI-generated content may be incorrect.">
            <a:extLst>
              <a:ext uri="{FF2B5EF4-FFF2-40B4-BE49-F238E27FC236}">
                <a16:creationId xmlns:a16="http://schemas.microsoft.com/office/drawing/2014/main" id="{D1F03022-CEA6-CA3F-D066-EEBE9D0FCC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234"/>
          <a:stretch/>
        </p:blipFill>
        <p:spPr>
          <a:xfrm>
            <a:off x="269011" y="1228936"/>
            <a:ext cx="2390569" cy="2160000"/>
          </a:xfrm>
          <a:prstGeom prst="rect">
            <a:avLst/>
          </a:prstGeom>
        </p:spPr>
      </p:pic>
      <p:pic>
        <p:nvPicPr>
          <p:cNvPr id="13" name="Picture 12" descr="A group of books from a ceiling&#10;&#10;AI-generated content may be incorrect.">
            <a:extLst>
              <a:ext uri="{FF2B5EF4-FFF2-40B4-BE49-F238E27FC236}">
                <a16:creationId xmlns:a16="http://schemas.microsoft.com/office/drawing/2014/main" id="{49B65A8A-73F9-41CE-62B5-F19CA048E1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1" t="15679" r="1316" b="3771"/>
          <a:stretch/>
        </p:blipFill>
        <p:spPr>
          <a:xfrm rot="10800000">
            <a:off x="5839414" y="1228936"/>
            <a:ext cx="3291603" cy="2160000"/>
          </a:xfrm>
          <a:prstGeom prst="rect">
            <a:avLst/>
          </a:prstGeom>
        </p:spPr>
      </p:pic>
      <p:pic>
        <p:nvPicPr>
          <p:cNvPr id="14" name="Picture 13" descr="A bench on a sidewalk&#10;&#10;AI-generated content may be incorrect.">
            <a:extLst>
              <a:ext uri="{FF2B5EF4-FFF2-40B4-BE49-F238E27FC236}">
                <a16:creationId xmlns:a16="http://schemas.microsoft.com/office/drawing/2014/main" id="{D3170EB9-8A70-C665-C162-85E6778E6E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88"/>
          <a:stretch/>
        </p:blipFill>
        <p:spPr>
          <a:xfrm rot="5400000">
            <a:off x="3141493" y="960026"/>
            <a:ext cx="2216008" cy="2641812"/>
          </a:xfrm>
          <a:prstGeom prst="rect">
            <a:avLst/>
          </a:prstGeom>
        </p:spPr>
      </p:pic>
      <p:pic>
        <p:nvPicPr>
          <p:cNvPr id="15" name="Picture 14" descr="A hallway with a door and a sign&#10;&#10;AI-generated content may be incorrect.">
            <a:extLst>
              <a:ext uri="{FF2B5EF4-FFF2-40B4-BE49-F238E27FC236}">
                <a16:creationId xmlns:a16="http://schemas.microsoft.com/office/drawing/2014/main" id="{A886628A-534B-B451-A319-CB57CFCDB5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90" r="34026"/>
          <a:stretch/>
        </p:blipFill>
        <p:spPr>
          <a:xfrm>
            <a:off x="9400028" y="1228936"/>
            <a:ext cx="2522959" cy="216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89ADB87-1E2B-EA1D-996E-4E8AEBF05AB3}"/>
              </a:ext>
            </a:extLst>
          </p:cNvPr>
          <p:cNvSpPr txBox="1"/>
          <p:nvPr/>
        </p:nvSpPr>
        <p:spPr>
          <a:xfrm>
            <a:off x="-6879" y="3520617"/>
            <a:ext cx="2948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University of Alberta </a:t>
            </a:r>
          </a:p>
          <a:p>
            <a:pPr algn="ctr"/>
            <a:r>
              <a:rPr lang="en-US" b="0" dirty="0">
                <a:solidFill>
                  <a:schemeClr val="bg1"/>
                </a:solidFill>
              </a:rPr>
              <a:t>Education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5F1390-3161-B162-84CB-74F3DD2FBB00}"/>
              </a:ext>
            </a:extLst>
          </p:cNvPr>
          <p:cNvSpPr txBox="1"/>
          <p:nvPr/>
        </p:nvSpPr>
        <p:spPr>
          <a:xfrm>
            <a:off x="3000434" y="3520617"/>
            <a:ext cx="2492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McGill University</a:t>
            </a:r>
          </a:p>
          <a:p>
            <a:pPr algn="ctr"/>
            <a:r>
              <a:rPr lang="en-US" b="0" dirty="0">
                <a:solidFill>
                  <a:schemeClr val="bg1"/>
                </a:solidFill>
              </a:rPr>
              <a:t>Information Studies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A2E8DD-E7C3-E70A-B334-FC7D0615B50B}"/>
              </a:ext>
            </a:extLst>
          </p:cNvPr>
          <p:cNvSpPr txBox="1"/>
          <p:nvPr/>
        </p:nvSpPr>
        <p:spPr>
          <a:xfrm>
            <a:off x="5901285" y="3520617"/>
            <a:ext cx="2948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University of Alberta </a:t>
            </a:r>
          </a:p>
          <a:p>
            <a:pPr algn="ctr"/>
            <a:r>
              <a:rPr lang="en-US" b="0" dirty="0">
                <a:solidFill>
                  <a:schemeClr val="bg1"/>
                </a:solidFill>
              </a:rPr>
              <a:t>Education Librarian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F9F215-66F0-A1EB-D763-8C389E9429D8}"/>
              </a:ext>
            </a:extLst>
          </p:cNvPr>
          <p:cNvSpPr txBox="1"/>
          <p:nvPr/>
        </p:nvSpPr>
        <p:spPr>
          <a:xfrm>
            <a:off x="9104764" y="3511191"/>
            <a:ext cx="3106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University of Calgary </a:t>
            </a:r>
          </a:p>
          <a:p>
            <a:pPr algn="ctr"/>
            <a:r>
              <a:rPr lang="en-US" b="0" dirty="0">
                <a:solidFill>
                  <a:schemeClr val="bg1"/>
                </a:solidFill>
              </a:rPr>
              <a:t>Open Education Librarian</a:t>
            </a:r>
          </a:p>
        </p:txBody>
      </p:sp>
      <p:pic>
        <p:nvPicPr>
          <p:cNvPr id="20" name="Picture 19" descr="A book with light bulbs in the middle&#10;&#10;AI-generated content may be incorrect.">
            <a:hlinkClick r:id="rId12"/>
            <a:extLst>
              <a:ext uri="{FF2B5EF4-FFF2-40B4-BE49-F238E27FC236}">
                <a16:creationId xmlns:a16="http://schemas.microsoft.com/office/drawing/2014/main" id="{784F57E3-EBD9-A76E-58BC-62B624C2ED7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500" y="4924126"/>
            <a:ext cx="1036740" cy="137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91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C4A46-D68A-B4DB-09DA-9A98F7367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/>
              <a:t>Open Educational Resources (OER) Defined</a:t>
            </a:r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84F4196F-2854-24B5-28DB-41DD86CF42CB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spcBef>
                <a:spcPts val="600"/>
              </a:spcBef>
              <a:buNone/>
            </a:pPr>
            <a:r>
              <a:rPr lang="en-CA" dirty="0"/>
              <a:t>Learning, teaching and research materials in any format and medium that reside in the public domain or are under copyright that have been released under an open license, that permit no-cost access, re-use, re-purpose, adaptation and redistribution by others (</a:t>
            </a:r>
            <a:r>
              <a:rPr lang="en-CA" dirty="0">
                <a:solidFill>
                  <a:srgbClr val="002060"/>
                </a:solidFill>
                <a:hlinkClick r:id="rId2"/>
              </a:rPr>
              <a:t>UNESCO, 2021</a:t>
            </a:r>
            <a:r>
              <a:rPr lang="en-CA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282768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5D4E1EA-983B-5B62-E4A3-C7B15140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CA" sz="3600" dirty="0"/>
              <a:t>About UCalgary’s OER Finding Service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A27265C-C53B-E2AE-0BBF-B3CB1E6B57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79249" y="2803490"/>
            <a:ext cx="8988851" cy="317784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CA" sz="2200" b="1" dirty="0"/>
              <a:t>Goal: </a:t>
            </a:r>
            <a:r>
              <a:rPr lang="en-CA" sz="2200" dirty="0"/>
              <a:t>reducing barriers for finding OER – time, effort, navigating new repositories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CA" sz="2200" dirty="0"/>
              <a:t>Service is not embedded in liaison librarian roles, dedicated support staff</a:t>
            </a:r>
          </a:p>
        </p:txBody>
      </p:sp>
      <p:sp>
        <p:nvSpPr>
          <p:cNvPr id="9" name="Subtitle 4">
            <a:extLst>
              <a:ext uri="{FF2B5EF4-FFF2-40B4-BE49-F238E27FC236}">
                <a16:creationId xmlns:a16="http://schemas.microsoft.com/office/drawing/2014/main" id="{C99D5DE6-1D0F-D422-BA5D-49818FF74C91}"/>
              </a:ext>
            </a:extLst>
          </p:cNvPr>
          <p:cNvSpPr txBox="1">
            <a:spLocks/>
          </p:cNvSpPr>
          <p:nvPr/>
        </p:nvSpPr>
        <p:spPr>
          <a:xfrm>
            <a:off x="4721481" y="5523372"/>
            <a:ext cx="5401284" cy="486734"/>
          </a:xfrm>
          <a:prstGeom prst="rect">
            <a:avLst/>
          </a:prstGeom>
        </p:spPr>
        <p:txBody>
          <a:bodyPr vert="horz" lIns="91441" tIns="45720" rIns="91441" bIns="45720" rtlCol="0" anchor="t"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hlinkClick r:id="rId2"/>
              </a:rPr>
              <a:t>https://libguides.ucalgary.ca/guides/ocomms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" name="Picture 9" descr="A qr code with a logo&#10;&#10;Description automatically generated">
            <a:extLst>
              <a:ext uri="{FF2B5EF4-FFF2-40B4-BE49-F238E27FC236}">
                <a16:creationId xmlns:a16="http://schemas.microsoft.com/office/drawing/2014/main" id="{2A0BE96E-1B6A-8BE8-938D-F9CFAF5EB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1751" y="4831847"/>
            <a:ext cx="1820199" cy="18201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F46DBD-448A-EBE6-4D27-7FB1BF5643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9378"/>
          <a:stretch/>
        </p:blipFill>
        <p:spPr>
          <a:xfrm>
            <a:off x="376686" y="2535810"/>
            <a:ext cx="2045526" cy="202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511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3A091-582A-70AB-E8D5-2A8098A03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/>
              <a:t>OCoMMS: Additional Use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F9E95-A73A-D053-5E90-A947BC5A70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31701" y="2282008"/>
            <a:ext cx="9036399" cy="3699328"/>
          </a:xfrm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CA" sz="2400" dirty="0">
                <a:hlinkClick r:id="rId2"/>
              </a:rPr>
              <a:t>UCalgary Teaching and Learning Grant - OER area of focus </a:t>
            </a:r>
            <a:endParaRPr lang="en-CA" sz="2400" dirty="0"/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CA" dirty="0"/>
              <a:t>Connections within grant application</a:t>
            </a: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CA" dirty="0"/>
              <a:t>Locate potential OER for adaptation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CA" sz="2400" dirty="0">
                <a:hlinkClick r:id="rId3"/>
              </a:rPr>
              <a:t>Curriculum review and development</a:t>
            </a:r>
            <a:endParaRPr lang="en-CA" sz="2400" dirty="0"/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CA" dirty="0"/>
              <a:t>Supports available to find OER</a:t>
            </a: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CA" dirty="0"/>
              <a:t>Focused at the program-level</a:t>
            </a:r>
          </a:p>
        </p:txBody>
      </p:sp>
    </p:spTree>
    <p:extLst>
      <p:ext uri="{BB962C8B-B14F-4D97-AF65-F5344CB8AC3E}">
        <p14:creationId xmlns:p14="http://schemas.microsoft.com/office/powerpoint/2010/main" val="414334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BD063E0-5B01-AEBD-3B67-5B5A30355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16862"/>
            <a:ext cx="9778365" cy="1494596"/>
          </a:xfrm>
        </p:spPr>
        <p:txBody>
          <a:bodyPr anchor="b"/>
          <a:lstStyle/>
          <a:p>
            <a:r>
              <a:rPr lang="en-CA" sz="3600" dirty="0"/>
              <a:t>OCoMMS Staffing Model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BAD211B-A622-8B45-49E4-0AC24DC098E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301073"/>
            <a:ext cx="6117939" cy="397292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CA" sz="2400" b="1" dirty="0"/>
              <a:t>Staffing Model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200" dirty="0"/>
              <a:t>Led by Open Education Librarian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200" dirty="0"/>
              <a:t>Started summer 2021 and 2022 with student librarian support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200" dirty="0"/>
              <a:t>Transitioned into embedded responsibility in an assigned Information Specialist position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E02D6AF-407F-06B1-DFAF-0593F3C8C3E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806347" y="2381459"/>
            <a:ext cx="5211482" cy="3912633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400" b="1" dirty="0"/>
              <a:t>Strengths: </a:t>
            </a:r>
          </a:p>
          <a:p>
            <a:pPr marL="626364" lvl="1" indent="-342900">
              <a:lnSpc>
                <a:spcPct val="100000"/>
              </a:lnSpc>
              <a:spcBef>
                <a:spcPts val="600"/>
              </a:spcBef>
            </a:pPr>
            <a:r>
              <a:rPr lang="en-CA" sz="2200" dirty="0"/>
              <a:t>Searching for OER is similar to reference services</a:t>
            </a:r>
          </a:p>
          <a:p>
            <a:pPr marL="626364" lvl="1" indent="-342900">
              <a:lnSpc>
                <a:spcPct val="100000"/>
              </a:lnSpc>
              <a:spcBef>
                <a:spcPts val="600"/>
              </a:spcBef>
            </a:pPr>
            <a:r>
              <a:rPr lang="en-CA" sz="2200" dirty="0"/>
              <a:t>Increases sustainability in staffing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CA" sz="2600" dirty="0"/>
          </a:p>
        </p:txBody>
      </p:sp>
    </p:spTree>
    <p:extLst>
      <p:ext uri="{BB962C8B-B14F-4D97-AF65-F5344CB8AC3E}">
        <p14:creationId xmlns:p14="http://schemas.microsoft.com/office/powerpoint/2010/main" val="1810851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330A-382D-DA9D-6621-11E9668FE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88972" cy="1325563"/>
          </a:xfrm>
        </p:spPr>
        <p:txBody>
          <a:bodyPr>
            <a:normAutofit/>
          </a:bodyPr>
          <a:lstStyle/>
          <a:p>
            <a:r>
              <a:rPr lang="en-CA" sz="3600" dirty="0"/>
              <a:t>OCoMMS: A Collaborative Process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2EF0F3C-59E7-9DB4-0C21-75CF896DE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6201590"/>
              </p:ext>
            </p:extLst>
          </p:nvPr>
        </p:nvGraphicFramePr>
        <p:xfrm>
          <a:off x="600306" y="1825625"/>
          <a:ext cx="10991389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05810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423A86-035F-09BC-1542-7C1DBE0CB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8408"/>
            <a:ext cx="5927020" cy="1574317"/>
          </a:xfrm>
        </p:spPr>
        <p:txBody>
          <a:bodyPr/>
          <a:lstStyle/>
          <a:p>
            <a:r>
              <a:rPr lang="en-CA" sz="3600" dirty="0"/>
              <a:t>OCoMMS: </a:t>
            </a:r>
            <a:br>
              <a:rPr lang="en-CA" sz="3600" dirty="0"/>
            </a:br>
            <a:r>
              <a:rPr lang="en-CA" sz="3600" dirty="0"/>
              <a:t>Starting a Request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C402CB1-AAA5-71A2-E71D-FB95B589E79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200" dirty="0"/>
              <a:t>By request instructors submit through:</a:t>
            </a:r>
          </a:p>
          <a:p>
            <a:pPr marL="1028700" lvl="1" indent="-342900">
              <a:lnSpc>
                <a:spcPct val="100000"/>
              </a:lnSpc>
            </a:pPr>
            <a:r>
              <a:rPr lang="en-CA" dirty="0">
                <a:solidFill>
                  <a:srgbClr val="002060"/>
                </a:solidFill>
                <a:hlinkClick r:id="rId2"/>
              </a:rPr>
              <a:t>Request form</a:t>
            </a:r>
            <a:endParaRPr lang="en-CA" dirty="0">
              <a:solidFill>
                <a:srgbClr val="002060"/>
              </a:solidFill>
            </a:endParaRPr>
          </a:p>
          <a:p>
            <a:pPr marL="1028700" lvl="1" indent="-342900">
              <a:lnSpc>
                <a:spcPct val="100000"/>
              </a:lnSpc>
            </a:pPr>
            <a:r>
              <a:rPr lang="en-CA" dirty="0"/>
              <a:t>Email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200" dirty="0"/>
              <a:t>OER adoption is not required</a:t>
            </a:r>
          </a:p>
          <a:p>
            <a:pPr marL="626364" lvl="1" indent="-342900">
              <a:lnSpc>
                <a:spcPct val="120000"/>
              </a:lnSpc>
              <a:spcBef>
                <a:spcPts val="600"/>
              </a:spcBef>
            </a:pPr>
            <a:r>
              <a:rPr lang="en-CA" dirty="0"/>
              <a:t>Provides increased awareness of available course material options</a:t>
            </a:r>
          </a:p>
          <a:p>
            <a:pPr marL="626364" lvl="1" indent="-342900">
              <a:lnSpc>
                <a:spcPct val="120000"/>
              </a:lnSpc>
              <a:spcBef>
                <a:spcPts val="600"/>
              </a:spcBef>
            </a:pPr>
            <a:r>
              <a:rPr lang="en-CA" dirty="0"/>
              <a:t>Upholds academic freedom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FB10A751-7946-C17F-D7F8-5307E7B9FB69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3"/>
          <a:srcRect l="11278" t="3189" r="10834" b="35741"/>
          <a:stretch/>
        </p:blipFill>
        <p:spPr>
          <a:xfrm>
            <a:off x="6585631" y="352133"/>
            <a:ext cx="5525982" cy="614412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E7CF82C-6411-FB20-215C-FFC47ECA1B48}"/>
              </a:ext>
            </a:extLst>
          </p:cNvPr>
          <p:cNvSpPr txBox="1"/>
          <p:nvPr/>
        </p:nvSpPr>
        <p:spPr>
          <a:xfrm>
            <a:off x="315798" y="6299165"/>
            <a:ext cx="63764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600" dirty="0">
                <a:solidFill>
                  <a:srgbClr val="002060"/>
                </a:solidFill>
                <a:hlinkClick r:id="rId2"/>
              </a:rPr>
              <a:t>https://libguides.ucalgary.ca/guides/ocomms/requestform </a:t>
            </a:r>
            <a:endParaRPr lang="en-CA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8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EE5CF07-FA0A-BC73-9524-2EC55F662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OCoMMS: Search Considerations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C4ABBE4-3F78-EEB9-4732-EBDB4597FC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4073860"/>
              </p:ext>
            </p:extLst>
          </p:nvPr>
        </p:nvGraphicFramePr>
        <p:xfrm>
          <a:off x="594359" y="1507253"/>
          <a:ext cx="10850713" cy="4669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8301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C87F-595B-E714-CE85-314894D20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About Backward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CA9CA-F93E-074B-0489-88D292B0E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1825625"/>
            <a:ext cx="11228672" cy="3067217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CA" sz="2300" dirty="0"/>
              <a:t>A planning framework from </a:t>
            </a:r>
            <a:r>
              <a:rPr lang="en-CA" sz="2300" i="1" dirty="0">
                <a:hlinkClick r:id="rId3"/>
              </a:rPr>
              <a:t>Understanding by Design</a:t>
            </a:r>
            <a:r>
              <a:rPr lang="en-CA" sz="2300" i="1" dirty="0"/>
              <a:t> </a:t>
            </a:r>
            <a:r>
              <a:rPr lang="en-CA" sz="2300" dirty="0"/>
              <a:t>by Wiggins and McTighe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CA" sz="2200" dirty="0"/>
              <a:t>Centralizes learning outcomes within a course’s curriculum 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CA" sz="2200" dirty="0"/>
              <a:t>Then on how students will meet those learning outcomes – how will they express their understanding 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CA" sz="2200" dirty="0"/>
              <a:t>Followed by designing curriculum and lesson planning with instructional strategies, activities, and materials – how students will engage in their learning</a:t>
            </a:r>
          </a:p>
          <a:p>
            <a:pPr marL="0" indent="0">
              <a:buNone/>
            </a:pPr>
            <a:endParaRPr lang="en-CA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DC6AC9C-CE7D-10D8-0DBF-6277513258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8483053"/>
              </p:ext>
            </p:extLst>
          </p:nvPr>
        </p:nvGraphicFramePr>
        <p:xfrm>
          <a:off x="480204" y="4762213"/>
          <a:ext cx="11324493" cy="1954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67687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A6FEB-D257-587D-F789-9D4C6F2FF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6223535" cy="1494596"/>
          </a:xfrm>
        </p:spPr>
        <p:txBody>
          <a:bodyPr/>
          <a:lstStyle/>
          <a:p>
            <a:r>
              <a:rPr lang="en-CA" sz="3600" dirty="0"/>
              <a:t>OCoMMS Documentation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42BE6-7BD7-17C8-0B09-EBAD0BE9191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502040"/>
            <a:ext cx="5998945" cy="3771955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dirty="0"/>
              <a:t>T</a:t>
            </a:r>
            <a:r>
              <a:rPr lang="en-US" sz="2000" dirty="0"/>
              <a:t>wo packages: </a:t>
            </a:r>
          </a:p>
          <a:p>
            <a:pPr marL="740664" lvl="1" indent="-457200">
              <a:lnSpc>
                <a:spcPct val="100000"/>
              </a:lnSpc>
              <a:spcBef>
                <a:spcPts val="800"/>
              </a:spcBef>
              <a:buFont typeface="+mj-lt"/>
              <a:buAutoNum type="arabicPeriod"/>
            </a:pPr>
            <a:r>
              <a:rPr lang="en-US" dirty="0"/>
              <a:t>Support team </a:t>
            </a:r>
          </a:p>
          <a:p>
            <a:pPr marL="740664" lvl="1" indent="-457200">
              <a:lnSpc>
                <a:spcPct val="100000"/>
              </a:lnSpc>
              <a:spcBef>
                <a:spcPts val="800"/>
              </a:spcBef>
              <a:buFont typeface="+mj-lt"/>
              <a:buAutoNum type="arabicPeriod"/>
            </a:pPr>
            <a:r>
              <a:rPr lang="en-US" dirty="0"/>
              <a:t>Instructor </a:t>
            </a:r>
          </a:p>
          <a:p>
            <a:pPr marL="342900" indent="-34290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More user-friendly </a:t>
            </a:r>
          </a:p>
          <a:p>
            <a:pPr marL="342900" indent="-34290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Reduced needed information </a:t>
            </a:r>
          </a:p>
          <a:p>
            <a:pPr marL="342900" indent="-34290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CF8814-CB77-EB16-F6BB-B0BC049B82D9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 rotWithShape="1">
          <a:blip r:embed="rId2"/>
          <a:srcRect l="6351" t="2151" r="7485"/>
          <a:stretch/>
        </p:blipFill>
        <p:spPr>
          <a:xfrm>
            <a:off x="6617515" y="1"/>
            <a:ext cx="5574485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" name="Content Placeholder 4" descr="A QR code on a white background. The QR code is to the web address bit.ly/ocommsreports">
            <a:extLst>
              <a:ext uri="{FF2B5EF4-FFF2-40B4-BE49-F238E27FC236}">
                <a16:creationId xmlns:a16="http://schemas.microsoft.com/office/drawing/2014/main" id="{B11E787D-7836-ABF7-7B96-2DAF0DFFC2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4989706"/>
            <a:ext cx="1672897" cy="16728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1EEEA6-8D1F-64AF-3FE7-7B925A30AA35}"/>
              </a:ext>
            </a:extLst>
          </p:cNvPr>
          <p:cNvSpPr txBox="1"/>
          <p:nvPr/>
        </p:nvSpPr>
        <p:spPr>
          <a:xfrm>
            <a:off x="2319196" y="6227411"/>
            <a:ext cx="3070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hlinkClick r:id="rId4"/>
              </a:rPr>
              <a:t>https://bit.ly/ocommsreports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11474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1DD7C878-5983-A85E-57C0-E649F68B6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3" y="90435"/>
            <a:ext cx="11156600" cy="582804"/>
          </a:xfrm>
        </p:spPr>
        <p:txBody>
          <a:bodyPr/>
          <a:lstStyle/>
          <a:p>
            <a:r>
              <a:rPr lang="en-CA" sz="3600" dirty="0"/>
              <a:t>Developing our Search Strategy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29064CA-9482-15C1-5DF8-D28CC68E6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2" y="803869"/>
            <a:ext cx="5084468" cy="597684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9785BB71-2294-7B98-73AB-43150D4C5A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172" y="797127"/>
            <a:ext cx="5325624" cy="5981757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779891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84D5A3-E9D0-01E7-628D-84EEDB7A6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51" y="337088"/>
            <a:ext cx="12199951" cy="6183824"/>
          </a:xfrm>
          <a:prstGeom prst="rect">
            <a:avLst/>
          </a:prstGeom>
        </p:spPr>
      </p:pic>
      <p:sp>
        <p:nvSpPr>
          <p:cNvPr id="5" name="Title 13">
            <a:extLst>
              <a:ext uri="{FF2B5EF4-FFF2-40B4-BE49-F238E27FC236}">
                <a16:creationId xmlns:a16="http://schemas.microsoft.com/office/drawing/2014/main" id="{20BE7E0F-BA1D-2304-7240-B6EC01F71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722536"/>
            <a:ext cx="12192000" cy="1135464"/>
          </a:xfrm>
        </p:spPr>
        <p:txBody>
          <a:bodyPr anchor="b"/>
          <a:lstStyle/>
          <a:p>
            <a:pPr algn="ctr"/>
            <a:r>
              <a:rPr lang="en-CA" sz="3600" dirty="0"/>
              <a:t>Recording our OER Discoveries</a:t>
            </a:r>
          </a:p>
        </p:txBody>
      </p:sp>
    </p:spTree>
    <p:extLst>
      <p:ext uri="{BB962C8B-B14F-4D97-AF65-F5344CB8AC3E}">
        <p14:creationId xmlns:p14="http://schemas.microsoft.com/office/powerpoint/2010/main" val="3912662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A4514-56BC-9E11-2517-81F5E29CA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Copyright and Open Licensing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63199-B295-D9E9-E041-28AFD26DE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1825625"/>
            <a:ext cx="5504989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CA" sz="2400" dirty="0"/>
              <a:t>Provide resources in report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CA" sz="2000" dirty="0"/>
              <a:t>May be new to instructors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CA" sz="2000" dirty="0"/>
              <a:t>May have experience through Open Access publishing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CA" sz="2400" dirty="0"/>
              <a:t>Helpful experiences: 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CA" sz="2000" dirty="0" err="1"/>
              <a:t>MISt</a:t>
            </a:r>
            <a:r>
              <a:rPr lang="en-CA" sz="2000" dirty="0"/>
              <a:t> archival courses: </a:t>
            </a:r>
            <a:r>
              <a:rPr lang="en-CA" sz="1800" dirty="0"/>
              <a:t>Archival Principles and Practice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CA" sz="2000" dirty="0"/>
              <a:t>Archival Assistant role: </a:t>
            </a:r>
            <a:r>
              <a:rPr lang="en-CA" sz="1800" dirty="0">
                <a:hlinkClick r:id="rId3"/>
              </a:rPr>
              <a:t>Casey Wood Collection</a:t>
            </a:r>
            <a:r>
              <a:rPr lang="en-CA" sz="1800" dirty="0"/>
              <a:t>, collected up until 1960s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endParaRPr lang="en-CA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B105A9-1C38-77C2-2539-7680D1C71D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" r="3331"/>
          <a:stretch/>
        </p:blipFill>
        <p:spPr>
          <a:xfrm>
            <a:off x="6149439" y="1587640"/>
            <a:ext cx="6042561" cy="396909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654734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0DA9E-4A48-36D5-FCF2-1FC18EE7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Evaluating OER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2A6CB-9948-EDD7-9388-E34790F0F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68" y="1463884"/>
            <a:ext cx="6399293" cy="4351338"/>
          </a:xfrm>
        </p:spPr>
        <p:txBody>
          <a:bodyPr/>
          <a:lstStyle/>
          <a:p>
            <a:r>
              <a:rPr lang="en-CA" sz="2400" dirty="0"/>
              <a:t>Provide a resources and a checklist</a:t>
            </a:r>
          </a:p>
          <a:p>
            <a:r>
              <a:rPr lang="en-CA" sz="2400" dirty="0"/>
              <a:t>Helpful experience:</a:t>
            </a:r>
          </a:p>
          <a:p>
            <a:pPr lvl="1"/>
            <a:r>
              <a:rPr lang="en-CA" sz="2200" dirty="0"/>
              <a:t>Student teaching practicums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CB411F-6FCA-20F0-EB8E-7DCA5BC7FD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653" y="978917"/>
            <a:ext cx="5198347" cy="587908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8ED2F7-FCBF-33BD-AA70-2E66AD85B9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99" y="3398910"/>
            <a:ext cx="6033974" cy="345909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5297136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1C2E6-D91E-4CC8-5AC6-03615BC2A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Impact: Tracking and Sharing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C6B46DC-BACD-89A0-FB28-807011961E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6865205"/>
              </p:ext>
            </p:extLst>
          </p:nvPr>
        </p:nvGraphicFramePr>
        <p:xfrm>
          <a:off x="271305" y="1607736"/>
          <a:ext cx="11354637" cy="4602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2FECA2E-2FAD-3267-7882-74B1D7221D77}"/>
              </a:ext>
            </a:extLst>
          </p:cNvPr>
          <p:cNvSpPr txBox="1"/>
          <p:nvPr/>
        </p:nvSpPr>
        <p:spPr>
          <a:xfrm>
            <a:off x="3048838" y="6351787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hlinkClick r:id="rId7"/>
              </a:rPr>
              <a:t>https://libguides.ucalgary.ca/guides/OER/impact</a:t>
            </a:r>
            <a:r>
              <a:rPr lang="en-C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6073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F995E-5C6E-BCC2-AA46-C0E756A56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Share Your Experiences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52C80DE-1741-0866-5E48-68FE816AC057}"/>
              </a:ext>
            </a:extLst>
          </p:cNvPr>
          <p:cNvSpPr/>
          <p:nvPr/>
        </p:nvSpPr>
        <p:spPr>
          <a:xfrm>
            <a:off x="2548932" y="2735660"/>
            <a:ext cx="7094136" cy="31953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2800" b="0" i="0" dirty="0"/>
              <a:t>What lived experience do you bring when supporting instructors with finding new OER, course materials, or other resources?</a:t>
            </a:r>
            <a:endParaRPr lang="en-CA" sz="2800" b="0" dirty="0"/>
          </a:p>
        </p:txBody>
      </p:sp>
    </p:spTree>
    <p:extLst>
      <p:ext uri="{BB962C8B-B14F-4D97-AF65-F5344CB8AC3E}">
        <p14:creationId xmlns:p14="http://schemas.microsoft.com/office/powerpoint/2010/main" val="307485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B53D89-947C-D55A-7BBC-4E5B7F0CF6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Thank you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72A840-EAF4-C45A-527F-462972285D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4360" y="4549552"/>
            <a:ext cx="7362524" cy="1645920"/>
          </a:xfrm>
        </p:spPr>
        <p:txBody>
          <a:bodyPr/>
          <a:lstStyle/>
          <a:p>
            <a:r>
              <a:rPr lang="en-CA" dirty="0">
                <a:solidFill>
                  <a:srgbClr val="002060"/>
                </a:solidFill>
              </a:rPr>
              <a:t>Contact: </a:t>
            </a:r>
            <a:r>
              <a:rPr lang="en-CA" b="0" dirty="0">
                <a:hlinkClick r:id="rId2"/>
              </a:rPr>
              <a:t>sarah.adams1@ucalgary.ca</a:t>
            </a:r>
            <a:r>
              <a:rPr lang="en-CA" b="0" dirty="0"/>
              <a:t>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84427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4503F-007C-4F02-B410-BC59FFC6D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Slide Attribution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378CC-B4B0-05B0-83CA-2A01694B0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>
                <a:hlinkClick r:id="rId2"/>
              </a:rPr>
              <a:t>Open Course Materials Matching Service (OCoMMS): Reducing Barriers and Building Sustainability for OER Adoption </a:t>
            </a:r>
            <a:r>
              <a:rPr lang="en-CA" sz="2400" dirty="0"/>
              <a:t>by </a:t>
            </a:r>
            <a:r>
              <a:rPr lang="en-CA" sz="2400" dirty="0">
                <a:hlinkClick r:id="rId3"/>
              </a:rPr>
              <a:t>Sarah Adams</a:t>
            </a:r>
            <a:r>
              <a:rPr lang="en-CA" sz="2400" dirty="0"/>
              <a:t> and Savannah Sillito is licensed under a </a:t>
            </a:r>
            <a:r>
              <a:rPr lang="en-CA" sz="2400" dirty="0">
                <a:hlinkClick r:id="rId4"/>
              </a:rPr>
              <a:t>Creative Commons Attribution 4.0 International License</a:t>
            </a:r>
            <a:r>
              <a:rPr lang="en-CA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888129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3">
      <a:majorFont>
        <a:latin typeface="Montserrat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Geometric annual presentation</Template>
  <TotalTime>2861</TotalTime>
  <Words>763</Words>
  <Application>Microsoft Office PowerPoint</Application>
  <PresentationFormat>Widescreen</PresentationFormat>
  <Paragraphs>117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Aptos</vt:lpstr>
      <vt:lpstr>Arial</vt:lpstr>
      <vt:lpstr>Montserrat</vt:lpstr>
      <vt:lpstr>Verdana</vt:lpstr>
      <vt:lpstr>Wingdings</vt:lpstr>
      <vt:lpstr>Custom</vt:lpstr>
      <vt:lpstr>Supporting an OER Finding Service: Utilizing Past Experiences</vt:lpstr>
      <vt:lpstr>Journey to Supporting OER</vt:lpstr>
      <vt:lpstr>Open Educational Resources (OER) Defined</vt:lpstr>
      <vt:lpstr>About UCalgary’s OER Finding Service</vt:lpstr>
      <vt:lpstr>OCoMMS: Additional Use Cases</vt:lpstr>
      <vt:lpstr>OCoMMS Staffing Model</vt:lpstr>
      <vt:lpstr>OCoMMS: A Collaborative Process</vt:lpstr>
      <vt:lpstr>OCoMMS:  Starting a Request</vt:lpstr>
      <vt:lpstr>OCoMMS: Search Considerations</vt:lpstr>
      <vt:lpstr>About Backward Design</vt:lpstr>
      <vt:lpstr>OCoMMS Documentation</vt:lpstr>
      <vt:lpstr>Developing our Search Strategy</vt:lpstr>
      <vt:lpstr>Recording our OER Discoveries</vt:lpstr>
      <vt:lpstr>Copyright and Open Licensing</vt:lpstr>
      <vt:lpstr>Evaluating OER</vt:lpstr>
      <vt:lpstr>Impact: Tracking and Sharing</vt:lpstr>
      <vt:lpstr>Share Your Experiences</vt:lpstr>
      <vt:lpstr>Thank you</vt:lpstr>
      <vt:lpstr>Slide Attribution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Adams</dc:creator>
  <cp:lastModifiedBy>Sarah Adams</cp:lastModifiedBy>
  <cp:revision>18</cp:revision>
  <dcterms:created xsi:type="dcterms:W3CDTF">2025-05-30T22:06:11Z</dcterms:created>
  <dcterms:modified xsi:type="dcterms:W3CDTF">2025-06-02T00:59:34Z</dcterms:modified>
</cp:coreProperties>
</file>