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59" r:id="rId3"/>
    <p:sldId id="257" r:id="rId4"/>
    <p:sldId id="362" r:id="rId5"/>
    <p:sldId id="363" r:id="rId6"/>
    <p:sldId id="364" r:id="rId7"/>
    <p:sldId id="365" r:id="rId8"/>
    <p:sldId id="258" r:id="rId9"/>
    <p:sldId id="265" r:id="rId10"/>
    <p:sldId id="271" r:id="rId11"/>
    <p:sldId id="368" r:id="rId12"/>
    <p:sldId id="366" r:id="rId13"/>
    <p:sldId id="260" r:id="rId14"/>
    <p:sldId id="268" r:id="rId15"/>
    <p:sldId id="371" r:id="rId16"/>
    <p:sldId id="372" r:id="rId17"/>
    <p:sldId id="373" r:id="rId18"/>
    <p:sldId id="361" r:id="rId19"/>
    <p:sldId id="358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024" autoAdjust="0"/>
  </p:normalViewPr>
  <p:slideViewPr>
    <p:cSldViewPr snapToGrid="0">
      <p:cViewPr varScale="1">
        <p:scale>
          <a:sx n="85" d="100"/>
          <a:sy n="85" d="100"/>
        </p:scale>
        <p:origin x="151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8EE05A-E5B8-41FB-B9FB-85F53040F747}" type="doc">
      <dgm:prSet loTypeId="urn:microsoft.com/office/officeart/2016/7/layout/HorizontalAction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2CDCF45-5D10-4E66-A243-872AFFA69A38}">
      <dgm:prSet/>
      <dgm:spPr/>
      <dgm:t>
        <a:bodyPr/>
        <a:lstStyle/>
        <a:p>
          <a:r>
            <a:rPr lang="en-US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Reflecting</a:t>
          </a:r>
        </a:p>
      </dgm:t>
    </dgm:pt>
    <dgm:pt modelId="{50A15D30-7A91-4B21-83F1-94DD0750A48E}" type="parTrans" cxnId="{69F17BBA-A98A-4229-9EC6-54909D4EAA81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06CF8FD-6562-4436-9061-04B6933005F2}" type="sibTrans" cxnId="{69F17BBA-A98A-4229-9EC6-54909D4EAA81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303769A-2003-400F-AD22-7AD63D65AB9D}">
      <dgm:prSet/>
      <dgm:spPr/>
      <dgm:t>
        <a:bodyPr/>
        <a:lstStyle/>
        <a:p>
          <a:r>
            <a: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Reflecting lived realities of those often marginalized in library spaces—staff, users, and future professionals alike</a:t>
          </a:r>
        </a:p>
      </dgm:t>
    </dgm:pt>
    <dgm:pt modelId="{50FAF3BF-4F46-481B-B33D-0BE121617E06}" type="parTrans" cxnId="{B7A6465A-AF94-4D6D-A7D1-A524DAC6EABE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C59A2E1-60C5-48FB-AC3D-6A052AC5EE28}" type="sibTrans" cxnId="{B7A6465A-AF94-4D6D-A7D1-A524DAC6EABE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4B88DD9-52D0-4984-914C-095B28194DD5}">
      <dgm:prSet/>
      <dgm:spPr/>
      <dgm:t>
        <a:bodyPr/>
        <a:lstStyle/>
        <a:p>
          <a:r>
            <a:rPr lang="en-US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Modeling</a:t>
          </a:r>
        </a:p>
      </dgm:t>
    </dgm:pt>
    <dgm:pt modelId="{321E0020-B43D-4E9A-B7F9-B9D1E0FAE36D}" type="parTrans" cxnId="{80C73BCF-7098-4281-AF9D-DF76F00E1703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09267BF-6D8A-4392-AE41-21F57CC7F641}" type="sibTrans" cxnId="{80C73BCF-7098-4281-AF9D-DF76F00E1703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F13B8F8-19AE-4CDD-B0C6-5D71DAB240E3}">
      <dgm:prSet/>
      <dgm:spPr/>
      <dgm:t>
        <a:bodyPr/>
        <a:lstStyle/>
        <a:p>
          <a:r>
            <a: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Modeling resistance and visibility by centering a character whose intersecting identities challenge dominant, normative narratives in librarianship</a:t>
          </a:r>
        </a:p>
      </dgm:t>
    </dgm:pt>
    <dgm:pt modelId="{9CDE4E04-F71B-412A-9B3F-77B3AF27F8E2}" type="parTrans" cxnId="{91027975-2930-4E9C-85C3-A765513A75A4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8919057-5F73-4959-B0EE-0294DB5DFD5E}" type="sibTrans" cxnId="{91027975-2930-4E9C-85C3-A765513A75A4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5FAA1C4-39AF-4915-84E3-8DB15BEF8C1B}">
      <dgm:prSet/>
      <dgm:spPr/>
      <dgm:t>
        <a:bodyPr/>
        <a:lstStyle/>
        <a:p>
          <a:r>
            <a:rPr lang="en-US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Creating</a:t>
          </a:r>
        </a:p>
      </dgm:t>
    </dgm:pt>
    <dgm:pt modelId="{19D1CCD3-EFC4-4856-BD2B-F4FB581A9FC6}" type="parTrans" cxnId="{571470CA-7A5E-4E4A-94B2-E8679C8C359F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D11EF42-8065-47DD-8524-795EAC7D5275}" type="sibTrans" cxnId="{571470CA-7A5E-4E4A-94B2-E8679C8C359F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BD2AF5D-5B11-43CF-AA71-3CFFFD355B4A}">
      <dgm:prSet/>
      <dgm:spPr/>
      <dgm:t>
        <a:bodyPr/>
        <a:lstStyle/>
        <a:p>
          <a:pPr algn="l"/>
          <a:r>
            <a: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Creating space for empowerment and critique, where students analyze how systems of power shape even “neutral” practices like classification</a:t>
          </a:r>
        </a:p>
      </dgm:t>
    </dgm:pt>
    <dgm:pt modelId="{C96D0EE3-7A5C-42D4-B4A6-424A5B828F65}" type="parTrans" cxnId="{DFA86A84-55D4-4980-A7BD-63B140019E8C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59CBE18-DED4-4E36-A781-2E2659CA986D}" type="sibTrans" cxnId="{DFA86A84-55D4-4980-A7BD-63B140019E8C}">
      <dgm:prSet/>
      <dgm:spPr/>
      <dgm:t>
        <a:bodyPr/>
        <a:lstStyle/>
        <a:p>
          <a:endParaRPr lang="en-US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87911EB-7104-406C-97B7-BD3484105879}" type="pres">
      <dgm:prSet presAssocID="{548EE05A-E5B8-41FB-B9FB-85F53040F747}" presName="Name0" presStyleCnt="0">
        <dgm:presLayoutVars>
          <dgm:dir/>
          <dgm:animLvl val="lvl"/>
          <dgm:resizeHandles val="exact"/>
        </dgm:presLayoutVars>
      </dgm:prSet>
      <dgm:spPr/>
    </dgm:pt>
    <dgm:pt modelId="{D53DBB5B-4782-40CF-9A31-3AFFBDEB12E2}" type="pres">
      <dgm:prSet presAssocID="{D2CDCF45-5D10-4E66-A243-872AFFA69A38}" presName="composite" presStyleCnt="0"/>
      <dgm:spPr/>
    </dgm:pt>
    <dgm:pt modelId="{DB37390E-FFFE-4757-B166-435EC2A30636}" type="pres">
      <dgm:prSet presAssocID="{D2CDCF45-5D10-4E66-A243-872AFFA69A38}" presName="parTx" presStyleLbl="alignNode1" presStyleIdx="0" presStyleCnt="3">
        <dgm:presLayoutVars>
          <dgm:chMax val="0"/>
          <dgm:chPref val="0"/>
        </dgm:presLayoutVars>
      </dgm:prSet>
      <dgm:spPr/>
    </dgm:pt>
    <dgm:pt modelId="{F2A08A41-8B7A-47BE-BED6-16BFA1B41CEA}" type="pres">
      <dgm:prSet presAssocID="{D2CDCF45-5D10-4E66-A243-872AFFA69A38}" presName="desTx" presStyleLbl="alignAccFollowNode1" presStyleIdx="0" presStyleCnt="3">
        <dgm:presLayoutVars/>
      </dgm:prSet>
      <dgm:spPr/>
    </dgm:pt>
    <dgm:pt modelId="{DF90AEA2-81E0-46DE-96C6-6C8B3B213B56}" type="pres">
      <dgm:prSet presAssocID="{806CF8FD-6562-4436-9061-04B6933005F2}" presName="space" presStyleCnt="0"/>
      <dgm:spPr/>
    </dgm:pt>
    <dgm:pt modelId="{1E6D727B-42FF-4E5B-9253-41571D25D854}" type="pres">
      <dgm:prSet presAssocID="{84B88DD9-52D0-4984-914C-095B28194DD5}" presName="composite" presStyleCnt="0"/>
      <dgm:spPr/>
    </dgm:pt>
    <dgm:pt modelId="{CBDA0D52-791C-4A3C-A20D-1CF2309EDBF6}" type="pres">
      <dgm:prSet presAssocID="{84B88DD9-52D0-4984-914C-095B28194DD5}" presName="parTx" presStyleLbl="alignNode1" presStyleIdx="1" presStyleCnt="3">
        <dgm:presLayoutVars>
          <dgm:chMax val="0"/>
          <dgm:chPref val="0"/>
        </dgm:presLayoutVars>
      </dgm:prSet>
      <dgm:spPr/>
    </dgm:pt>
    <dgm:pt modelId="{C4887AD6-2CF0-4B74-898D-3E77C42D5918}" type="pres">
      <dgm:prSet presAssocID="{84B88DD9-52D0-4984-914C-095B28194DD5}" presName="desTx" presStyleLbl="alignAccFollowNode1" presStyleIdx="1" presStyleCnt="3">
        <dgm:presLayoutVars/>
      </dgm:prSet>
      <dgm:spPr/>
    </dgm:pt>
    <dgm:pt modelId="{09EDC387-EC23-4423-B50E-24698ADF4AB2}" type="pres">
      <dgm:prSet presAssocID="{709267BF-6D8A-4392-AE41-21F57CC7F641}" presName="space" presStyleCnt="0"/>
      <dgm:spPr/>
    </dgm:pt>
    <dgm:pt modelId="{BA99C3AA-DD31-4D73-B06C-835D78D50A66}" type="pres">
      <dgm:prSet presAssocID="{E5FAA1C4-39AF-4915-84E3-8DB15BEF8C1B}" presName="composite" presStyleCnt="0"/>
      <dgm:spPr/>
    </dgm:pt>
    <dgm:pt modelId="{0BBF2DEF-D76D-474F-81A6-234BEA1E88DC}" type="pres">
      <dgm:prSet presAssocID="{E5FAA1C4-39AF-4915-84E3-8DB15BEF8C1B}" presName="parTx" presStyleLbl="alignNode1" presStyleIdx="2" presStyleCnt="3">
        <dgm:presLayoutVars>
          <dgm:chMax val="0"/>
          <dgm:chPref val="0"/>
        </dgm:presLayoutVars>
      </dgm:prSet>
      <dgm:spPr/>
    </dgm:pt>
    <dgm:pt modelId="{D5C2B9DF-0B84-4308-9F20-5DB0445F46D3}" type="pres">
      <dgm:prSet presAssocID="{E5FAA1C4-39AF-4915-84E3-8DB15BEF8C1B}" presName="desTx" presStyleLbl="alignAccFollowNode1" presStyleIdx="2" presStyleCnt="3">
        <dgm:presLayoutVars/>
      </dgm:prSet>
      <dgm:spPr/>
    </dgm:pt>
  </dgm:ptLst>
  <dgm:cxnLst>
    <dgm:cxn modelId="{156B6207-2D97-427D-9B31-8FA299B9F17B}" type="presOf" srcId="{2BD2AF5D-5B11-43CF-AA71-3CFFFD355B4A}" destId="{D5C2B9DF-0B84-4308-9F20-5DB0445F46D3}" srcOrd="0" destOrd="0" presId="urn:microsoft.com/office/officeart/2016/7/layout/HorizontalActionList"/>
    <dgm:cxn modelId="{A4F6840F-06D5-4D73-96EB-98D6E5101728}" type="presOf" srcId="{3F13B8F8-19AE-4CDD-B0C6-5D71DAB240E3}" destId="{C4887AD6-2CF0-4B74-898D-3E77C42D5918}" srcOrd="0" destOrd="0" presId="urn:microsoft.com/office/officeart/2016/7/layout/HorizontalActionList"/>
    <dgm:cxn modelId="{76737D21-17F1-489E-8BB4-10285CAF1E22}" type="presOf" srcId="{84B88DD9-52D0-4984-914C-095B28194DD5}" destId="{CBDA0D52-791C-4A3C-A20D-1CF2309EDBF6}" srcOrd="0" destOrd="0" presId="urn:microsoft.com/office/officeart/2016/7/layout/HorizontalActionList"/>
    <dgm:cxn modelId="{91027975-2930-4E9C-85C3-A765513A75A4}" srcId="{84B88DD9-52D0-4984-914C-095B28194DD5}" destId="{3F13B8F8-19AE-4CDD-B0C6-5D71DAB240E3}" srcOrd="0" destOrd="0" parTransId="{9CDE4E04-F71B-412A-9B3F-77B3AF27F8E2}" sibTransId="{A8919057-5F73-4959-B0EE-0294DB5DFD5E}"/>
    <dgm:cxn modelId="{9650E358-99B0-42F9-8F0A-B57ED17E228E}" type="presOf" srcId="{1303769A-2003-400F-AD22-7AD63D65AB9D}" destId="{F2A08A41-8B7A-47BE-BED6-16BFA1B41CEA}" srcOrd="0" destOrd="0" presId="urn:microsoft.com/office/officeart/2016/7/layout/HorizontalActionList"/>
    <dgm:cxn modelId="{B7A6465A-AF94-4D6D-A7D1-A524DAC6EABE}" srcId="{D2CDCF45-5D10-4E66-A243-872AFFA69A38}" destId="{1303769A-2003-400F-AD22-7AD63D65AB9D}" srcOrd="0" destOrd="0" parTransId="{50FAF3BF-4F46-481B-B33D-0BE121617E06}" sibTransId="{6C59A2E1-60C5-48FB-AC3D-6A052AC5EE28}"/>
    <dgm:cxn modelId="{79958C7B-076A-42F1-9B72-40BA5A091102}" type="presOf" srcId="{E5FAA1C4-39AF-4915-84E3-8DB15BEF8C1B}" destId="{0BBF2DEF-D76D-474F-81A6-234BEA1E88DC}" srcOrd="0" destOrd="0" presId="urn:microsoft.com/office/officeart/2016/7/layout/HorizontalActionList"/>
    <dgm:cxn modelId="{DFA86A84-55D4-4980-A7BD-63B140019E8C}" srcId="{E5FAA1C4-39AF-4915-84E3-8DB15BEF8C1B}" destId="{2BD2AF5D-5B11-43CF-AA71-3CFFFD355B4A}" srcOrd="0" destOrd="0" parTransId="{C96D0EE3-7A5C-42D4-B4A6-424A5B828F65}" sibTransId="{A59CBE18-DED4-4E36-A781-2E2659CA986D}"/>
    <dgm:cxn modelId="{B4CC63B9-6AD0-4364-8B74-3ADA6B5E5183}" type="presOf" srcId="{548EE05A-E5B8-41FB-B9FB-85F53040F747}" destId="{E87911EB-7104-406C-97B7-BD3484105879}" srcOrd="0" destOrd="0" presId="urn:microsoft.com/office/officeart/2016/7/layout/HorizontalActionList"/>
    <dgm:cxn modelId="{69F17BBA-A98A-4229-9EC6-54909D4EAA81}" srcId="{548EE05A-E5B8-41FB-B9FB-85F53040F747}" destId="{D2CDCF45-5D10-4E66-A243-872AFFA69A38}" srcOrd="0" destOrd="0" parTransId="{50A15D30-7A91-4B21-83F1-94DD0750A48E}" sibTransId="{806CF8FD-6562-4436-9061-04B6933005F2}"/>
    <dgm:cxn modelId="{571470CA-7A5E-4E4A-94B2-E8679C8C359F}" srcId="{548EE05A-E5B8-41FB-B9FB-85F53040F747}" destId="{E5FAA1C4-39AF-4915-84E3-8DB15BEF8C1B}" srcOrd="2" destOrd="0" parTransId="{19D1CCD3-EFC4-4856-BD2B-F4FB581A9FC6}" sibTransId="{6D11EF42-8065-47DD-8524-795EAC7D5275}"/>
    <dgm:cxn modelId="{80C73BCF-7098-4281-AF9D-DF76F00E1703}" srcId="{548EE05A-E5B8-41FB-B9FB-85F53040F747}" destId="{84B88DD9-52D0-4984-914C-095B28194DD5}" srcOrd="1" destOrd="0" parTransId="{321E0020-B43D-4E9A-B7F9-B9D1E0FAE36D}" sibTransId="{709267BF-6D8A-4392-AE41-21F57CC7F641}"/>
    <dgm:cxn modelId="{66B0D2E5-426B-49BC-BAE8-98DCAFD36208}" type="presOf" srcId="{D2CDCF45-5D10-4E66-A243-872AFFA69A38}" destId="{DB37390E-FFFE-4757-B166-435EC2A30636}" srcOrd="0" destOrd="0" presId="urn:microsoft.com/office/officeart/2016/7/layout/HorizontalActionList"/>
    <dgm:cxn modelId="{C3218AB8-9985-4527-996A-FBC2A8111BA7}" type="presParOf" srcId="{E87911EB-7104-406C-97B7-BD3484105879}" destId="{D53DBB5B-4782-40CF-9A31-3AFFBDEB12E2}" srcOrd="0" destOrd="0" presId="urn:microsoft.com/office/officeart/2016/7/layout/HorizontalActionList"/>
    <dgm:cxn modelId="{030276F1-1FCC-4B4F-B4F3-BBB3A2E075C5}" type="presParOf" srcId="{D53DBB5B-4782-40CF-9A31-3AFFBDEB12E2}" destId="{DB37390E-FFFE-4757-B166-435EC2A30636}" srcOrd="0" destOrd="0" presId="urn:microsoft.com/office/officeart/2016/7/layout/HorizontalActionList"/>
    <dgm:cxn modelId="{65804B9A-B9CF-4E20-A866-5754BDAAD15E}" type="presParOf" srcId="{D53DBB5B-4782-40CF-9A31-3AFFBDEB12E2}" destId="{F2A08A41-8B7A-47BE-BED6-16BFA1B41CEA}" srcOrd="1" destOrd="0" presId="urn:microsoft.com/office/officeart/2016/7/layout/HorizontalActionList"/>
    <dgm:cxn modelId="{BDB43DFB-E07D-4600-9362-A7C662EC8B0C}" type="presParOf" srcId="{E87911EB-7104-406C-97B7-BD3484105879}" destId="{DF90AEA2-81E0-46DE-96C6-6C8B3B213B56}" srcOrd="1" destOrd="0" presId="urn:microsoft.com/office/officeart/2016/7/layout/HorizontalActionList"/>
    <dgm:cxn modelId="{3C8FD4FF-8530-4C07-A094-2F452943E848}" type="presParOf" srcId="{E87911EB-7104-406C-97B7-BD3484105879}" destId="{1E6D727B-42FF-4E5B-9253-41571D25D854}" srcOrd="2" destOrd="0" presId="urn:microsoft.com/office/officeart/2016/7/layout/HorizontalActionList"/>
    <dgm:cxn modelId="{2B66D82F-C6DB-4CAC-A8F3-55338541B1BD}" type="presParOf" srcId="{1E6D727B-42FF-4E5B-9253-41571D25D854}" destId="{CBDA0D52-791C-4A3C-A20D-1CF2309EDBF6}" srcOrd="0" destOrd="0" presId="urn:microsoft.com/office/officeart/2016/7/layout/HorizontalActionList"/>
    <dgm:cxn modelId="{B9C03D3B-B515-4A62-8CBB-35A54462F7D4}" type="presParOf" srcId="{1E6D727B-42FF-4E5B-9253-41571D25D854}" destId="{C4887AD6-2CF0-4B74-898D-3E77C42D5918}" srcOrd="1" destOrd="0" presId="urn:microsoft.com/office/officeart/2016/7/layout/HorizontalActionList"/>
    <dgm:cxn modelId="{D9181EDF-FD3E-4CF9-86ED-B327CFF0E329}" type="presParOf" srcId="{E87911EB-7104-406C-97B7-BD3484105879}" destId="{09EDC387-EC23-4423-B50E-24698ADF4AB2}" srcOrd="3" destOrd="0" presId="urn:microsoft.com/office/officeart/2016/7/layout/HorizontalActionList"/>
    <dgm:cxn modelId="{5F00533A-0E84-4CE1-8FAA-F5729A913C12}" type="presParOf" srcId="{E87911EB-7104-406C-97B7-BD3484105879}" destId="{BA99C3AA-DD31-4D73-B06C-835D78D50A66}" srcOrd="4" destOrd="0" presId="urn:microsoft.com/office/officeart/2016/7/layout/HorizontalActionList"/>
    <dgm:cxn modelId="{03C86AA5-0207-4849-8D86-4FA85DB80E38}" type="presParOf" srcId="{BA99C3AA-DD31-4D73-B06C-835D78D50A66}" destId="{0BBF2DEF-D76D-474F-81A6-234BEA1E88DC}" srcOrd="0" destOrd="0" presId="urn:microsoft.com/office/officeart/2016/7/layout/HorizontalActionList"/>
    <dgm:cxn modelId="{5911727A-E9FB-413E-A2C0-DD233F06027D}" type="presParOf" srcId="{BA99C3AA-DD31-4D73-B06C-835D78D50A66}" destId="{D5C2B9DF-0B84-4308-9F20-5DB0445F46D3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C14447-8584-4F56-92BB-7698ADBBC2F3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4831453-BA0C-4E83-9D0C-C7F395481324}">
      <dgm:prSet custT="1"/>
      <dgm:spPr/>
      <dgm:t>
        <a:bodyPr/>
        <a:lstStyle/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Week 1</a:t>
          </a:r>
          <a:r>
            <a:rPr lang="en-US" sz="18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Jaz’s first big assignment </a:t>
          </a:r>
        </a:p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Learning focus</a:t>
          </a:r>
          <a:r>
            <a:rPr lang="en-US" sz="18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Aboutness &amp; content analysis—Jaz learns how to understand what a book is really about!</a:t>
          </a:r>
        </a:p>
      </dgm:t>
    </dgm:pt>
    <dgm:pt modelId="{27763871-2AD8-4A8B-9E16-60B2BFBC83C8}" type="parTrans" cxnId="{E90E7BC3-422C-4BE6-88F3-BA719E6A1E28}">
      <dgm:prSet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6EB8A5C-753F-48E7-8CE7-9C051A148234}" type="sibTrans" cxnId="{E90E7BC3-422C-4BE6-88F3-BA719E6A1E28}">
      <dgm:prSet custT="1"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BD82C89-9CB6-4531-96B0-5E7FB925953A}">
      <dgm:prSet custT="1"/>
      <dgm:spPr/>
      <dgm:t>
        <a:bodyPr/>
        <a:lstStyle/>
        <a:p>
          <a:pPr algn="l"/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Week 3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 vs. the Multidisciplinary Monster </a:t>
          </a:r>
        </a:p>
        <a:p>
          <a:pPr algn="l"/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Learning focus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n</a:t>
          </a:r>
          <a:r>
            <a:rPr lang="en-US" sz="1800" b="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avigating interdisciplinary topics and the limits of the DDC</a:t>
          </a:r>
        </a:p>
      </dgm:t>
    </dgm:pt>
    <dgm:pt modelId="{7599C062-1AEF-47C1-A8A8-835B7263095E}" type="parTrans" cxnId="{35C81F36-38AD-4C81-825E-575531FA1E46}">
      <dgm:prSet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BF911EE-3B93-4079-86ED-EF56BEDBA864}" type="sibTrans" cxnId="{35C81F36-38AD-4C81-825E-575531FA1E46}">
      <dgm:prSet custT="1"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25EDEE6-2185-436C-99F7-509D1811C0E4}">
      <dgm:prSet custT="1"/>
      <dgm:spPr/>
      <dgm:t>
        <a:bodyPr/>
        <a:lstStyle/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Week 5</a:t>
          </a:r>
          <a:r>
            <a:rPr lang="en-US" sz="18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 gets a headache </a:t>
          </a:r>
        </a:p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Learning focus</a:t>
          </a:r>
          <a:r>
            <a:rPr lang="en-US" sz="18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building inclusive call numbers: Indigenous and LGBTQ+ subjects using DDC</a:t>
          </a:r>
        </a:p>
      </dgm:t>
    </dgm:pt>
    <dgm:pt modelId="{E1EAA40F-F70B-4AA8-A77B-42B9D6878A12}" type="parTrans" cxnId="{D9B244A0-A208-4F81-9BC2-A0545CB06BC0}">
      <dgm:prSet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7CA2E8F-40C1-42B0-A170-6326FC3BD81F}" type="sibTrans" cxnId="{D9B244A0-A208-4F81-9BC2-A0545CB06BC0}">
      <dgm:prSet custT="1"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A8F5AAF-455A-40E0-B41C-CD28647E6F66}">
      <dgm:prSet custT="1"/>
      <dgm:spPr/>
      <dgm:t>
        <a:bodyPr/>
        <a:lstStyle/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Week 7</a:t>
          </a:r>
          <a:r>
            <a:rPr lang="en-US" sz="18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 at the library of Congress</a:t>
          </a:r>
        </a:p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Learning focus</a:t>
          </a:r>
          <a:r>
            <a:rPr lang="en-US" sz="18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comparing LCC and DDC—cultural and ethical issues</a:t>
          </a:r>
        </a:p>
      </dgm:t>
    </dgm:pt>
    <dgm:pt modelId="{C96C7E05-F739-45D4-8601-57F306A0A612}" type="parTrans" cxnId="{92E6E839-9975-4688-8A97-5BD495083B84}">
      <dgm:prSet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F1DF82E-0CBA-48D4-BD65-202C3908D731}" type="sibTrans" cxnId="{92E6E839-9975-4688-8A97-5BD495083B84}">
      <dgm:prSet custT="1"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B4DF5DE-7595-4F84-B782-3590A65558BB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Week 9</a:t>
          </a:r>
          <a:r>
            <a:rPr lang="en-US" sz="18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 encounters the BDCS</a:t>
          </a:r>
        </a:p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Learning focus</a:t>
          </a:r>
          <a:r>
            <a:rPr lang="en-US" sz="18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exploring the Brian Deer Classification System as a decolonizing framework</a:t>
          </a:r>
        </a:p>
      </dgm:t>
    </dgm:pt>
    <dgm:pt modelId="{824FAE30-7C4F-42B6-AF7D-D5803C59AFEC}" type="parTrans" cxnId="{5B0258A4-71B0-4C7B-B778-10E849299A7D}">
      <dgm:prSet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1E7A072-AC17-4A36-9D16-87F3E5B71C8C}" type="sibTrans" cxnId="{5B0258A4-71B0-4C7B-B778-10E849299A7D}">
      <dgm:prSet custT="1"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3F853DA-28A4-4E58-B88F-4E28C9592E75}">
      <dgm:prSet custT="1"/>
      <dgm:spPr>
        <a:solidFill>
          <a:schemeClr val="tx2">
            <a:lumMod val="25000"/>
            <a:lumOff val="75000"/>
          </a:schemeClr>
        </a:solidFill>
      </dgm:spPr>
      <dgm:t>
        <a:bodyPr/>
        <a:lstStyle/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Final Week</a:t>
          </a:r>
          <a:r>
            <a:rPr lang="en-US" sz="18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 hosts a mini classification conference! </a:t>
          </a:r>
        </a:p>
        <a:p>
          <a:pPr algn="l"/>
          <a:r>
            <a:rPr lang="en-US" sz="18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Group presentations week</a:t>
          </a:r>
        </a:p>
      </dgm:t>
    </dgm:pt>
    <dgm:pt modelId="{8C961D68-3C11-4BEB-BF72-0FC469BFF76D}" type="parTrans" cxnId="{5DC233C5-157E-4D82-AF89-E0A2ED11B682}">
      <dgm:prSet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5B2B68C-BC6B-49DC-A2C2-A22B9E6573C0}" type="sibTrans" cxnId="{5DC233C5-157E-4D82-AF89-E0A2ED11B682}">
      <dgm:prSet/>
      <dgm:spPr/>
      <dgm:t>
        <a:bodyPr/>
        <a:lstStyle/>
        <a:p>
          <a:pPr algn="l"/>
          <a:endParaRPr lang="en-US" sz="1800" b="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54014B4-32A3-4409-8D66-A631C8E2D6CB}" type="pres">
      <dgm:prSet presAssocID="{ABC14447-8584-4F56-92BB-7698ADBBC2F3}" presName="Name0" presStyleCnt="0">
        <dgm:presLayoutVars>
          <dgm:dir/>
          <dgm:resizeHandles val="exact"/>
        </dgm:presLayoutVars>
      </dgm:prSet>
      <dgm:spPr/>
    </dgm:pt>
    <dgm:pt modelId="{D9BAA6E1-2BEF-4A12-BBCE-63401BEBFD16}" type="pres">
      <dgm:prSet presAssocID="{D4831453-BA0C-4E83-9D0C-C7F395481324}" presName="node" presStyleLbl="node1" presStyleIdx="0" presStyleCnt="6">
        <dgm:presLayoutVars>
          <dgm:bulletEnabled val="1"/>
        </dgm:presLayoutVars>
      </dgm:prSet>
      <dgm:spPr/>
    </dgm:pt>
    <dgm:pt modelId="{C1BDF955-2429-4C2E-930C-72D7F0D7BBD7}" type="pres">
      <dgm:prSet presAssocID="{06EB8A5C-753F-48E7-8CE7-9C051A148234}" presName="sibTrans" presStyleLbl="sibTrans1D1" presStyleIdx="0" presStyleCnt="5"/>
      <dgm:spPr/>
    </dgm:pt>
    <dgm:pt modelId="{F0F5CE26-81BC-452E-ACEB-A5083A9D2242}" type="pres">
      <dgm:prSet presAssocID="{06EB8A5C-753F-48E7-8CE7-9C051A148234}" presName="connectorText" presStyleLbl="sibTrans1D1" presStyleIdx="0" presStyleCnt="5"/>
      <dgm:spPr/>
    </dgm:pt>
    <dgm:pt modelId="{5F60F335-7841-44DB-88D4-55B3865965D6}" type="pres">
      <dgm:prSet presAssocID="{8BD82C89-9CB6-4531-96B0-5E7FB925953A}" presName="node" presStyleLbl="node1" presStyleIdx="1" presStyleCnt="6">
        <dgm:presLayoutVars>
          <dgm:bulletEnabled val="1"/>
        </dgm:presLayoutVars>
      </dgm:prSet>
      <dgm:spPr/>
    </dgm:pt>
    <dgm:pt modelId="{786F97B5-F78C-4987-8890-AC7D22886490}" type="pres">
      <dgm:prSet presAssocID="{0BF911EE-3B93-4079-86ED-EF56BEDBA864}" presName="sibTrans" presStyleLbl="sibTrans1D1" presStyleIdx="1" presStyleCnt="5"/>
      <dgm:spPr/>
    </dgm:pt>
    <dgm:pt modelId="{C8D6FD90-2D75-4993-B801-222BF3A90E25}" type="pres">
      <dgm:prSet presAssocID="{0BF911EE-3B93-4079-86ED-EF56BEDBA864}" presName="connectorText" presStyleLbl="sibTrans1D1" presStyleIdx="1" presStyleCnt="5"/>
      <dgm:spPr/>
    </dgm:pt>
    <dgm:pt modelId="{D74B41BA-5798-40A6-9E19-97CD809055EF}" type="pres">
      <dgm:prSet presAssocID="{325EDEE6-2185-436C-99F7-509D1811C0E4}" presName="node" presStyleLbl="node1" presStyleIdx="2" presStyleCnt="6">
        <dgm:presLayoutVars>
          <dgm:bulletEnabled val="1"/>
        </dgm:presLayoutVars>
      </dgm:prSet>
      <dgm:spPr/>
    </dgm:pt>
    <dgm:pt modelId="{1AFB88C4-0FF4-4ECE-A220-519DF76DFA62}" type="pres">
      <dgm:prSet presAssocID="{A7CA2E8F-40C1-42B0-A170-6326FC3BD81F}" presName="sibTrans" presStyleLbl="sibTrans1D1" presStyleIdx="2" presStyleCnt="5"/>
      <dgm:spPr/>
    </dgm:pt>
    <dgm:pt modelId="{AC3AE314-E731-403B-8626-A193224CD54F}" type="pres">
      <dgm:prSet presAssocID="{A7CA2E8F-40C1-42B0-A170-6326FC3BD81F}" presName="connectorText" presStyleLbl="sibTrans1D1" presStyleIdx="2" presStyleCnt="5"/>
      <dgm:spPr/>
    </dgm:pt>
    <dgm:pt modelId="{AD829183-CCFF-48CE-A0A8-EA3C07919A44}" type="pres">
      <dgm:prSet presAssocID="{CA8F5AAF-455A-40E0-B41C-CD28647E6F66}" presName="node" presStyleLbl="node1" presStyleIdx="3" presStyleCnt="6">
        <dgm:presLayoutVars>
          <dgm:bulletEnabled val="1"/>
        </dgm:presLayoutVars>
      </dgm:prSet>
      <dgm:spPr/>
    </dgm:pt>
    <dgm:pt modelId="{67D434D8-E48D-4DB4-999C-0262533C0379}" type="pres">
      <dgm:prSet presAssocID="{AF1DF82E-0CBA-48D4-BD65-202C3908D731}" presName="sibTrans" presStyleLbl="sibTrans1D1" presStyleIdx="3" presStyleCnt="5"/>
      <dgm:spPr/>
    </dgm:pt>
    <dgm:pt modelId="{781CCE68-1A4C-4BE5-8908-D69B4EC02FB0}" type="pres">
      <dgm:prSet presAssocID="{AF1DF82E-0CBA-48D4-BD65-202C3908D731}" presName="connectorText" presStyleLbl="sibTrans1D1" presStyleIdx="3" presStyleCnt="5"/>
      <dgm:spPr/>
    </dgm:pt>
    <dgm:pt modelId="{20E0D062-A78B-48BB-BC1C-5CFB954CCC0A}" type="pres">
      <dgm:prSet presAssocID="{DB4DF5DE-7595-4F84-B782-3590A65558BB}" presName="node" presStyleLbl="node1" presStyleIdx="4" presStyleCnt="6">
        <dgm:presLayoutVars>
          <dgm:bulletEnabled val="1"/>
        </dgm:presLayoutVars>
      </dgm:prSet>
      <dgm:spPr/>
    </dgm:pt>
    <dgm:pt modelId="{D730519F-0502-4C90-9AF9-7A17BD91C03F}" type="pres">
      <dgm:prSet presAssocID="{21E7A072-AC17-4A36-9D16-87F3E5B71C8C}" presName="sibTrans" presStyleLbl="sibTrans1D1" presStyleIdx="4" presStyleCnt="5"/>
      <dgm:spPr/>
    </dgm:pt>
    <dgm:pt modelId="{330FF226-A80D-4D11-8205-A87278222916}" type="pres">
      <dgm:prSet presAssocID="{21E7A072-AC17-4A36-9D16-87F3E5B71C8C}" presName="connectorText" presStyleLbl="sibTrans1D1" presStyleIdx="4" presStyleCnt="5"/>
      <dgm:spPr/>
    </dgm:pt>
    <dgm:pt modelId="{A0A14CD5-4976-47FB-9515-8CEECF96B714}" type="pres">
      <dgm:prSet presAssocID="{23F853DA-28A4-4E58-B88F-4E28C9592E75}" presName="node" presStyleLbl="node1" presStyleIdx="5" presStyleCnt="6">
        <dgm:presLayoutVars>
          <dgm:bulletEnabled val="1"/>
        </dgm:presLayoutVars>
      </dgm:prSet>
      <dgm:spPr/>
    </dgm:pt>
  </dgm:ptLst>
  <dgm:cxnLst>
    <dgm:cxn modelId="{C30D9200-4D64-409E-A5C9-55E51344AD76}" type="presOf" srcId="{AF1DF82E-0CBA-48D4-BD65-202C3908D731}" destId="{67D434D8-E48D-4DB4-999C-0262533C0379}" srcOrd="0" destOrd="0" presId="urn:microsoft.com/office/officeart/2016/7/layout/RepeatingBendingProcessNew"/>
    <dgm:cxn modelId="{B5B5FD0C-757A-4498-ACCF-9C853F2B8A06}" type="presOf" srcId="{23F853DA-28A4-4E58-B88F-4E28C9592E75}" destId="{A0A14CD5-4976-47FB-9515-8CEECF96B714}" srcOrd="0" destOrd="0" presId="urn:microsoft.com/office/officeart/2016/7/layout/RepeatingBendingProcessNew"/>
    <dgm:cxn modelId="{9CD40A26-6315-4B9B-9A77-4CA5950C2C8D}" type="presOf" srcId="{8BD82C89-9CB6-4531-96B0-5E7FB925953A}" destId="{5F60F335-7841-44DB-88D4-55B3865965D6}" srcOrd="0" destOrd="0" presId="urn:microsoft.com/office/officeart/2016/7/layout/RepeatingBendingProcessNew"/>
    <dgm:cxn modelId="{DBB39228-228D-4DEF-8877-408D297CFC65}" type="presOf" srcId="{0BF911EE-3B93-4079-86ED-EF56BEDBA864}" destId="{C8D6FD90-2D75-4993-B801-222BF3A90E25}" srcOrd="1" destOrd="0" presId="urn:microsoft.com/office/officeart/2016/7/layout/RepeatingBendingProcessNew"/>
    <dgm:cxn modelId="{35C81F36-38AD-4C81-825E-575531FA1E46}" srcId="{ABC14447-8584-4F56-92BB-7698ADBBC2F3}" destId="{8BD82C89-9CB6-4531-96B0-5E7FB925953A}" srcOrd="1" destOrd="0" parTransId="{7599C062-1AEF-47C1-A8A8-835B7263095E}" sibTransId="{0BF911EE-3B93-4079-86ED-EF56BEDBA864}"/>
    <dgm:cxn modelId="{92E6E839-9975-4688-8A97-5BD495083B84}" srcId="{ABC14447-8584-4F56-92BB-7698ADBBC2F3}" destId="{CA8F5AAF-455A-40E0-B41C-CD28647E6F66}" srcOrd="3" destOrd="0" parTransId="{C96C7E05-F739-45D4-8601-57F306A0A612}" sibTransId="{AF1DF82E-0CBA-48D4-BD65-202C3908D731}"/>
    <dgm:cxn modelId="{F798383A-5D5B-4ADB-9B5E-92D22AD56AC2}" type="presOf" srcId="{AF1DF82E-0CBA-48D4-BD65-202C3908D731}" destId="{781CCE68-1A4C-4BE5-8908-D69B4EC02FB0}" srcOrd="1" destOrd="0" presId="urn:microsoft.com/office/officeart/2016/7/layout/RepeatingBendingProcessNew"/>
    <dgm:cxn modelId="{F05F145D-C948-4AFE-B881-53D6A4123FCF}" type="presOf" srcId="{ABC14447-8584-4F56-92BB-7698ADBBC2F3}" destId="{654014B4-32A3-4409-8D66-A631C8E2D6CB}" srcOrd="0" destOrd="0" presId="urn:microsoft.com/office/officeart/2016/7/layout/RepeatingBendingProcessNew"/>
    <dgm:cxn modelId="{AD47764A-608A-40F5-A701-1D976B81AC73}" type="presOf" srcId="{06EB8A5C-753F-48E7-8CE7-9C051A148234}" destId="{C1BDF955-2429-4C2E-930C-72D7F0D7BBD7}" srcOrd="0" destOrd="0" presId="urn:microsoft.com/office/officeart/2016/7/layout/RepeatingBendingProcessNew"/>
    <dgm:cxn modelId="{55E2786B-08BB-42A1-BF68-B17E4274746C}" type="presOf" srcId="{21E7A072-AC17-4A36-9D16-87F3E5B71C8C}" destId="{330FF226-A80D-4D11-8205-A87278222916}" srcOrd="1" destOrd="0" presId="urn:microsoft.com/office/officeart/2016/7/layout/RepeatingBendingProcessNew"/>
    <dgm:cxn modelId="{7B880077-FC14-43C1-A05A-7220F6557325}" type="presOf" srcId="{325EDEE6-2185-436C-99F7-509D1811C0E4}" destId="{D74B41BA-5798-40A6-9E19-97CD809055EF}" srcOrd="0" destOrd="0" presId="urn:microsoft.com/office/officeart/2016/7/layout/RepeatingBendingProcessNew"/>
    <dgm:cxn modelId="{2289EB7B-F089-4BED-8468-6A277CE516C0}" type="presOf" srcId="{21E7A072-AC17-4A36-9D16-87F3E5B71C8C}" destId="{D730519F-0502-4C90-9AF9-7A17BD91C03F}" srcOrd="0" destOrd="0" presId="urn:microsoft.com/office/officeart/2016/7/layout/RepeatingBendingProcessNew"/>
    <dgm:cxn modelId="{0F99E880-A77E-4750-A7F7-3E169F5FA112}" type="presOf" srcId="{DB4DF5DE-7595-4F84-B782-3590A65558BB}" destId="{20E0D062-A78B-48BB-BC1C-5CFB954CCC0A}" srcOrd="0" destOrd="0" presId="urn:microsoft.com/office/officeart/2016/7/layout/RepeatingBendingProcessNew"/>
    <dgm:cxn modelId="{34F25B81-77ED-41F9-96AB-70ED352A57EB}" type="presOf" srcId="{D4831453-BA0C-4E83-9D0C-C7F395481324}" destId="{D9BAA6E1-2BEF-4A12-BBCE-63401BEBFD16}" srcOrd="0" destOrd="0" presId="urn:microsoft.com/office/officeart/2016/7/layout/RepeatingBendingProcessNew"/>
    <dgm:cxn modelId="{30A6E59C-1B3A-42E7-A0E6-AFF1ED8FA9FA}" type="presOf" srcId="{A7CA2E8F-40C1-42B0-A170-6326FC3BD81F}" destId="{1AFB88C4-0FF4-4ECE-A220-519DF76DFA62}" srcOrd="0" destOrd="0" presId="urn:microsoft.com/office/officeart/2016/7/layout/RepeatingBendingProcessNew"/>
    <dgm:cxn modelId="{8B0EED9D-C3EA-4D08-9394-8F0E1A1AA211}" type="presOf" srcId="{CA8F5AAF-455A-40E0-B41C-CD28647E6F66}" destId="{AD829183-CCFF-48CE-A0A8-EA3C07919A44}" srcOrd="0" destOrd="0" presId="urn:microsoft.com/office/officeart/2016/7/layout/RepeatingBendingProcessNew"/>
    <dgm:cxn modelId="{D9B244A0-A208-4F81-9BC2-A0545CB06BC0}" srcId="{ABC14447-8584-4F56-92BB-7698ADBBC2F3}" destId="{325EDEE6-2185-436C-99F7-509D1811C0E4}" srcOrd="2" destOrd="0" parTransId="{E1EAA40F-F70B-4AA8-A77B-42B9D6878A12}" sibTransId="{A7CA2E8F-40C1-42B0-A170-6326FC3BD81F}"/>
    <dgm:cxn modelId="{5B0258A4-71B0-4C7B-B778-10E849299A7D}" srcId="{ABC14447-8584-4F56-92BB-7698ADBBC2F3}" destId="{DB4DF5DE-7595-4F84-B782-3590A65558BB}" srcOrd="4" destOrd="0" parTransId="{824FAE30-7C4F-42B6-AF7D-D5803C59AFEC}" sibTransId="{21E7A072-AC17-4A36-9D16-87F3E5B71C8C}"/>
    <dgm:cxn modelId="{E90E7BC3-422C-4BE6-88F3-BA719E6A1E28}" srcId="{ABC14447-8584-4F56-92BB-7698ADBBC2F3}" destId="{D4831453-BA0C-4E83-9D0C-C7F395481324}" srcOrd="0" destOrd="0" parTransId="{27763871-2AD8-4A8B-9E16-60B2BFBC83C8}" sibTransId="{06EB8A5C-753F-48E7-8CE7-9C051A148234}"/>
    <dgm:cxn modelId="{5DC233C5-157E-4D82-AF89-E0A2ED11B682}" srcId="{ABC14447-8584-4F56-92BB-7698ADBBC2F3}" destId="{23F853DA-28A4-4E58-B88F-4E28C9592E75}" srcOrd="5" destOrd="0" parTransId="{8C961D68-3C11-4BEB-BF72-0FC469BFF76D}" sibTransId="{15B2B68C-BC6B-49DC-A2C2-A22B9E6573C0}"/>
    <dgm:cxn modelId="{4EECA6C7-B03D-4FE4-B982-EB2B5E92F2A8}" type="presOf" srcId="{0BF911EE-3B93-4079-86ED-EF56BEDBA864}" destId="{786F97B5-F78C-4987-8890-AC7D22886490}" srcOrd="0" destOrd="0" presId="urn:microsoft.com/office/officeart/2016/7/layout/RepeatingBendingProcessNew"/>
    <dgm:cxn modelId="{04FA5CCB-8C01-497E-98BA-D7E5FAFF3ACD}" type="presOf" srcId="{06EB8A5C-753F-48E7-8CE7-9C051A148234}" destId="{F0F5CE26-81BC-452E-ACEB-A5083A9D2242}" srcOrd="1" destOrd="0" presId="urn:microsoft.com/office/officeart/2016/7/layout/RepeatingBendingProcessNew"/>
    <dgm:cxn modelId="{D5229ED1-2D7D-4960-A0B2-FDA499758647}" type="presOf" srcId="{A7CA2E8F-40C1-42B0-A170-6326FC3BD81F}" destId="{AC3AE314-E731-403B-8626-A193224CD54F}" srcOrd="1" destOrd="0" presId="urn:microsoft.com/office/officeart/2016/7/layout/RepeatingBendingProcessNew"/>
    <dgm:cxn modelId="{DF2AC146-FE6C-458E-BE18-BFBF1BFD6FC5}" type="presParOf" srcId="{654014B4-32A3-4409-8D66-A631C8E2D6CB}" destId="{D9BAA6E1-2BEF-4A12-BBCE-63401BEBFD16}" srcOrd="0" destOrd="0" presId="urn:microsoft.com/office/officeart/2016/7/layout/RepeatingBendingProcessNew"/>
    <dgm:cxn modelId="{BAB48A31-CD3E-4306-A2D4-171C249AC243}" type="presParOf" srcId="{654014B4-32A3-4409-8D66-A631C8E2D6CB}" destId="{C1BDF955-2429-4C2E-930C-72D7F0D7BBD7}" srcOrd="1" destOrd="0" presId="urn:microsoft.com/office/officeart/2016/7/layout/RepeatingBendingProcessNew"/>
    <dgm:cxn modelId="{4915D1F1-1617-4F69-8C33-07EC96016B24}" type="presParOf" srcId="{C1BDF955-2429-4C2E-930C-72D7F0D7BBD7}" destId="{F0F5CE26-81BC-452E-ACEB-A5083A9D2242}" srcOrd="0" destOrd="0" presId="urn:microsoft.com/office/officeart/2016/7/layout/RepeatingBendingProcessNew"/>
    <dgm:cxn modelId="{B2E362CE-DD54-479C-9265-60C696DCAAAC}" type="presParOf" srcId="{654014B4-32A3-4409-8D66-A631C8E2D6CB}" destId="{5F60F335-7841-44DB-88D4-55B3865965D6}" srcOrd="2" destOrd="0" presId="urn:microsoft.com/office/officeart/2016/7/layout/RepeatingBendingProcessNew"/>
    <dgm:cxn modelId="{B3F36F20-0067-4773-A75A-47C5294C266C}" type="presParOf" srcId="{654014B4-32A3-4409-8D66-A631C8E2D6CB}" destId="{786F97B5-F78C-4987-8890-AC7D22886490}" srcOrd="3" destOrd="0" presId="urn:microsoft.com/office/officeart/2016/7/layout/RepeatingBendingProcessNew"/>
    <dgm:cxn modelId="{5ABCE4E0-F783-41AF-A1F2-33F5E70C59DF}" type="presParOf" srcId="{786F97B5-F78C-4987-8890-AC7D22886490}" destId="{C8D6FD90-2D75-4993-B801-222BF3A90E25}" srcOrd="0" destOrd="0" presId="urn:microsoft.com/office/officeart/2016/7/layout/RepeatingBendingProcessNew"/>
    <dgm:cxn modelId="{B72EFBF2-35A9-4B27-B27C-A8738E2EB182}" type="presParOf" srcId="{654014B4-32A3-4409-8D66-A631C8E2D6CB}" destId="{D74B41BA-5798-40A6-9E19-97CD809055EF}" srcOrd="4" destOrd="0" presId="urn:microsoft.com/office/officeart/2016/7/layout/RepeatingBendingProcessNew"/>
    <dgm:cxn modelId="{861F0E89-7E0B-453B-BEBB-BAE2689A017B}" type="presParOf" srcId="{654014B4-32A3-4409-8D66-A631C8E2D6CB}" destId="{1AFB88C4-0FF4-4ECE-A220-519DF76DFA62}" srcOrd="5" destOrd="0" presId="urn:microsoft.com/office/officeart/2016/7/layout/RepeatingBendingProcessNew"/>
    <dgm:cxn modelId="{1D99E601-35E1-47CA-9D84-3730730E6554}" type="presParOf" srcId="{1AFB88C4-0FF4-4ECE-A220-519DF76DFA62}" destId="{AC3AE314-E731-403B-8626-A193224CD54F}" srcOrd="0" destOrd="0" presId="urn:microsoft.com/office/officeart/2016/7/layout/RepeatingBendingProcessNew"/>
    <dgm:cxn modelId="{F0B333F8-A0E5-47F1-B55E-F01B915ED11C}" type="presParOf" srcId="{654014B4-32A3-4409-8D66-A631C8E2D6CB}" destId="{AD829183-CCFF-48CE-A0A8-EA3C07919A44}" srcOrd="6" destOrd="0" presId="urn:microsoft.com/office/officeart/2016/7/layout/RepeatingBendingProcessNew"/>
    <dgm:cxn modelId="{C8CC7E6A-ACD4-470D-851F-EF4A5E776294}" type="presParOf" srcId="{654014B4-32A3-4409-8D66-A631C8E2D6CB}" destId="{67D434D8-E48D-4DB4-999C-0262533C0379}" srcOrd="7" destOrd="0" presId="urn:microsoft.com/office/officeart/2016/7/layout/RepeatingBendingProcessNew"/>
    <dgm:cxn modelId="{29947628-C963-4F6D-8B4D-1C2FD0AD4F33}" type="presParOf" srcId="{67D434D8-E48D-4DB4-999C-0262533C0379}" destId="{781CCE68-1A4C-4BE5-8908-D69B4EC02FB0}" srcOrd="0" destOrd="0" presId="urn:microsoft.com/office/officeart/2016/7/layout/RepeatingBendingProcessNew"/>
    <dgm:cxn modelId="{6EA5E9B2-15F4-4880-9E45-B8ADE6D88156}" type="presParOf" srcId="{654014B4-32A3-4409-8D66-A631C8E2D6CB}" destId="{20E0D062-A78B-48BB-BC1C-5CFB954CCC0A}" srcOrd="8" destOrd="0" presId="urn:microsoft.com/office/officeart/2016/7/layout/RepeatingBendingProcessNew"/>
    <dgm:cxn modelId="{61580D20-7E2A-425F-AD64-FDAD7405F5E8}" type="presParOf" srcId="{654014B4-32A3-4409-8D66-A631C8E2D6CB}" destId="{D730519F-0502-4C90-9AF9-7A17BD91C03F}" srcOrd="9" destOrd="0" presId="urn:microsoft.com/office/officeart/2016/7/layout/RepeatingBendingProcessNew"/>
    <dgm:cxn modelId="{9E3E0CAB-9C2D-4999-83C2-EF75D3F4F153}" type="presParOf" srcId="{D730519F-0502-4C90-9AF9-7A17BD91C03F}" destId="{330FF226-A80D-4D11-8205-A87278222916}" srcOrd="0" destOrd="0" presId="urn:microsoft.com/office/officeart/2016/7/layout/RepeatingBendingProcessNew"/>
    <dgm:cxn modelId="{D808C22A-276A-415E-8E19-0AC16F9BC0FC}" type="presParOf" srcId="{654014B4-32A3-4409-8D66-A631C8E2D6CB}" destId="{A0A14CD5-4976-47FB-9515-8CEECF96B714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9621D6-46AB-41C7-8B41-FECDFAE7B42D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C836C77-7F74-4BE7-B3DB-90FB658C142F}">
      <dgm:prSet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Develop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subject analysis skills by working through real-world classification challenges.</a:t>
          </a:r>
        </a:p>
      </dgm:t>
    </dgm:pt>
    <dgm:pt modelId="{A0048706-B3FA-460A-85E0-F33CCBAF16A8}" type="parTrans" cxnId="{315A21B7-0486-4FE3-98F7-5E3BFB915F57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9EC407B4-D098-44D6-BFEA-32AAE39D8AF5}" type="sibTrans" cxnId="{315A21B7-0486-4FE3-98F7-5E3BFB915F57}">
      <dgm:prSet phldrT="01" phldr="0"/>
      <dgm:spPr/>
      <dgm:t>
        <a:bodyPr/>
        <a:lstStyle/>
        <a:p>
          <a:r>
            <a:rPr lang="en-US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01</a:t>
          </a:r>
        </a:p>
      </dgm:t>
    </dgm:pt>
    <dgm:pt modelId="{327CA0BC-84A5-43D2-B378-6224BED67CC5}">
      <dgm:prSet custT="1"/>
      <dgm:spPr/>
      <dgm:t>
        <a:bodyPr/>
        <a:lstStyle/>
        <a:p>
          <a:r>
            <a:rPr lang="en-US" sz="17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Deepen</a:t>
          </a:r>
          <a:r>
            <a:rPr lang="en-US" sz="17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understanding of classification systems (DDC, LCC, BDC), Cutters, interdisciplinary tensions, and cultural and ethical biases.</a:t>
          </a:r>
        </a:p>
      </dgm:t>
    </dgm:pt>
    <dgm:pt modelId="{A6BAA1B7-33B7-4053-A262-9BA45AF50CE3}" type="parTrans" cxnId="{8E76F451-9616-4100-81AB-C21A543DE297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AED130C-C142-49B4-AB3F-B4445773606B}" type="sibTrans" cxnId="{8E76F451-9616-4100-81AB-C21A543DE297}">
      <dgm:prSet phldrT="02" phldr="0"/>
      <dgm:spPr/>
      <dgm:t>
        <a:bodyPr/>
        <a:lstStyle/>
        <a:p>
          <a:r>
            <a:rPr lang="en-US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02</a:t>
          </a:r>
        </a:p>
      </dgm:t>
    </dgm:pt>
    <dgm:pt modelId="{133FAE3D-503B-45DE-83DB-BFCDC2E68017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Evoke</a:t>
          </a:r>
          <a:r>
            <a: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empathy by centering inclusion, multiple perspectives, and lived experience in decision-making.</a:t>
          </a:r>
        </a:p>
      </dgm:t>
    </dgm:pt>
    <dgm:pt modelId="{0A022938-80D7-4CB2-98D7-9247EA7E46BC}" type="parTrans" cxnId="{9A892F85-F65E-41FD-93A2-6CDCC8568EBE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B27C9E2-AAFA-48D2-93AA-A89E5A8D64CD}" type="sibTrans" cxnId="{9A892F85-F65E-41FD-93A2-6CDCC8568EBE}">
      <dgm:prSet phldrT="03" phldr="0"/>
      <dgm:spPr/>
      <dgm:t>
        <a:bodyPr/>
        <a:lstStyle/>
        <a:p>
          <a:r>
            <a:rPr lang="en-US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03</a:t>
          </a:r>
        </a:p>
      </dgm:t>
    </dgm:pt>
    <dgm:pt modelId="{B167409E-83E7-4C6B-8C95-4A3CEAEAD18A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Encourage</a:t>
          </a:r>
          <a:r>
            <a: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reflective and affective learning through problem-solving rooted in identity, equity, and ethics.</a:t>
          </a:r>
        </a:p>
      </dgm:t>
    </dgm:pt>
    <dgm:pt modelId="{99FE521B-259B-42D8-A969-895301C14FF0}" type="parTrans" cxnId="{580AF3B2-DD52-460F-B068-987E7188B7BB}">
      <dgm:prSet/>
      <dgm:spPr/>
      <dgm:t>
        <a:bodyPr/>
        <a:lstStyle/>
        <a:p>
          <a:endParaRPr lang="en-US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AD028F4-3704-4522-8261-32A7695FF718}" type="sibTrans" cxnId="{580AF3B2-DD52-460F-B068-987E7188B7BB}">
      <dgm:prSet phldrT="04" phldr="0"/>
      <dgm:spPr/>
      <dgm:t>
        <a:bodyPr/>
        <a:lstStyle/>
        <a:p>
          <a:r>
            <a:rPr lang="en-US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04</a:t>
          </a:r>
        </a:p>
      </dgm:t>
    </dgm:pt>
    <dgm:pt modelId="{FE8D7273-A929-4ED2-9199-59BCED4C492C}" type="pres">
      <dgm:prSet presAssocID="{B59621D6-46AB-41C7-8B41-FECDFAE7B42D}" presName="Name0" presStyleCnt="0">
        <dgm:presLayoutVars>
          <dgm:animLvl val="lvl"/>
          <dgm:resizeHandles val="exact"/>
        </dgm:presLayoutVars>
      </dgm:prSet>
      <dgm:spPr/>
    </dgm:pt>
    <dgm:pt modelId="{720FEFD7-25F8-4646-AC78-CFF649549830}" type="pres">
      <dgm:prSet presAssocID="{4C836C77-7F74-4BE7-B3DB-90FB658C142F}" presName="compositeNode" presStyleCnt="0">
        <dgm:presLayoutVars>
          <dgm:bulletEnabled val="1"/>
        </dgm:presLayoutVars>
      </dgm:prSet>
      <dgm:spPr/>
    </dgm:pt>
    <dgm:pt modelId="{0CC71865-DFE6-4EF6-8AF7-F4C4DC74707B}" type="pres">
      <dgm:prSet presAssocID="{4C836C77-7F74-4BE7-B3DB-90FB658C142F}" presName="bgRect" presStyleLbl="alignNode1" presStyleIdx="0" presStyleCnt="4"/>
      <dgm:spPr/>
    </dgm:pt>
    <dgm:pt modelId="{2EC1481D-E6F2-41D6-9C4F-CF3D959F16C0}" type="pres">
      <dgm:prSet presAssocID="{9EC407B4-D098-44D6-BFEA-32AAE39D8AF5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D8F1D7DC-3557-4EC8-AA34-0D64D3270F43}" type="pres">
      <dgm:prSet presAssocID="{4C836C77-7F74-4BE7-B3DB-90FB658C142F}" presName="nodeRect" presStyleLbl="alignNode1" presStyleIdx="0" presStyleCnt="4">
        <dgm:presLayoutVars>
          <dgm:bulletEnabled val="1"/>
        </dgm:presLayoutVars>
      </dgm:prSet>
      <dgm:spPr/>
    </dgm:pt>
    <dgm:pt modelId="{4D8B7F4D-4110-49EB-A540-F076900C4755}" type="pres">
      <dgm:prSet presAssocID="{9EC407B4-D098-44D6-BFEA-32AAE39D8AF5}" presName="sibTrans" presStyleCnt="0"/>
      <dgm:spPr/>
    </dgm:pt>
    <dgm:pt modelId="{6977DA27-48AD-4847-BEF2-16A915735744}" type="pres">
      <dgm:prSet presAssocID="{327CA0BC-84A5-43D2-B378-6224BED67CC5}" presName="compositeNode" presStyleCnt="0">
        <dgm:presLayoutVars>
          <dgm:bulletEnabled val="1"/>
        </dgm:presLayoutVars>
      </dgm:prSet>
      <dgm:spPr/>
    </dgm:pt>
    <dgm:pt modelId="{01FF31DB-8000-49B6-B906-B8CCE6439817}" type="pres">
      <dgm:prSet presAssocID="{327CA0BC-84A5-43D2-B378-6224BED67CC5}" presName="bgRect" presStyleLbl="alignNode1" presStyleIdx="1" presStyleCnt="4"/>
      <dgm:spPr/>
    </dgm:pt>
    <dgm:pt modelId="{D8E95412-5E4A-4A58-A3BA-214CCF000DE2}" type="pres">
      <dgm:prSet presAssocID="{8AED130C-C142-49B4-AB3F-B4445773606B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AF1F7C8D-B292-4715-B903-EB5F4EC10D91}" type="pres">
      <dgm:prSet presAssocID="{327CA0BC-84A5-43D2-B378-6224BED67CC5}" presName="nodeRect" presStyleLbl="alignNode1" presStyleIdx="1" presStyleCnt="4">
        <dgm:presLayoutVars>
          <dgm:bulletEnabled val="1"/>
        </dgm:presLayoutVars>
      </dgm:prSet>
      <dgm:spPr/>
    </dgm:pt>
    <dgm:pt modelId="{B9ED8D84-D55F-48C8-99DD-0B1C169C30DE}" type="pres">
      <dgm:prSet presAssocID="{8AED130C-C142-49B4-AB3F-B4445773606B}" presName="sibTrans" presStyleCnt="0"/>
      <dgm:spPr/>
    </dgm:pt>
    <dgm:pt modelId="{8BE4CDD2-1514-4231-9E17-CB2D970985D8}" type="pres">
      <dgm:prSet presAssocID="{133FAE3D-503B-45DE-83DB-BFCDC2E68017}" presName="compositeNode" presStyleCnt="0">
        <dgm:presLayoutVars>
          <dgm:bulletEnabled val="1"/>
        </dgm:presLayoutVars>
      </dgm:prSet>
      <dgm:spPr/>
    </dgm:pt>
    <dgm:pt modelId="{2766FB8C-3AB3-4149-ADC1-3989D5CAA7BF}" type="pres">
      <dgm:prSet presAssocID="{133FAE3D-503B-45DE-83DB-BFCDC2E68017}" presName="bgRect" presStyleLbl="alignNode1" presStyleIdx="2" presStyleCnt="4"/>
      <dgm:spPr/>
    </dgm:pt>
    <dgm:pt modelId="{CE1F23FF-CB69-4D2C-B3B7-7C60CB324B6D}" type="pres">
      <dgm:prSet presAssocID="{6B27C9E2-AAFA-48D2-93AA-A89E5A8D64CD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70EA3212-8D4F-474D-A7EF-9305EBE447DA}" type="pres">
      <dgm:prSet presAssocID="{133FAE3D-503B-45DE-83DB-BFCDC2E68017}" presName="nodeRect" presStyleLbl="alignNode1" presStyleIdx="2" presStyleCnt="4">
        <dgm:presLayoutVars>
          <dgm:bulletEnabled val="1"/>
        </dgm:presLayoutVars>
      </dgm:prSet>
      <dgm:spPr/>
    </dgm:pt>
    <dgm:pt modelId="{50FE4EF0-6116-496F-89AE-BB89EBA095B6}" type="pres">
      <dgm:prSet presAssocID="{6B27C9E2-AAFA-48D2-93AA-A89E5A8D64CD}" presName="sibTrans" presStyleCnt="0"/>
      <dgm:spPr/>
    </dgm:pt>
    <dgm:pt modelId="{5D29B081-C717-4C1D-90D6-B15E9C588CC1}" type="pres">
      <dgm:prSet presAssocID="{B167409E-83E7-4C6B-8C95-4A3CEAEAD18A}" presName="compositeNode" presStyleCnt="0">
        <dgm:presLayoutVars>
          <dgm:bulletEnabled val="1"/>
        </dgm:presLayoutVars>
      </dgm:prSet>
      <dgm:spPr/>
    </dgm:pt>
    <dgm:pt modelId="{79837135-FBEF-4F83-8CA4-0C4F0AF44C88}" type="pres">
      <dgm:prSet presAssocID="{B167409E-83E7-4C6B-8C95-4A3CEAEAD18A}" presName="bgRect" presStyleLbl="alignNode1" presStyleIdx="3" presStyleCnt="4"/>
      <dgm:spPr/>
    </dgm:pt>
    <dgm:pt modelId="{1C84879E-C6B4-447E-8F5C-3290ADF6909D}" type="pres">
      <dgm:prSet presAssocID="{1AD028F4-3704-4522-8261-32A7695FF718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9C59A202-E4B9-489F-B0A1-8C073D86DC01}" type="pres">
      <dgm:prSet presAssocID="{B167409E-83E7-4C6B-8C95-4A3CEAEAD18A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7EFE6D02-00C1-42DA-A46A-B63B0210D320}" type="presOf" srcId="{4C836C77-7F74-4BE7-B3DB-90FB658C142F}" destId="{D8F1D7DC-3557-4EC8-AA34-0D64D3270F43}" srcOrd="1" destOrd="0" presId="urn:microsoft.com/office/officeart/2016/7/layout/LinearBlockProcessNumbered"/>
    <dgm:cxn modelId="{04EB790B-50B7-4935-BAD0-74FEFF2E16FE}" type="presOf" srcId="{327CA0BC-84A5-43D2-B378-6224BED67CC5}" destId="{01FF31DB-8000-49B6-B906-B8CCE6439817}" srcOrd="0" destOrd="0" presId="urn:microsoft.com/office/officeart/2016/7/layout/LinearBlockProcessNumbered"/>
    <dgm:cxn modelId="{3FDA3225-D63C-4283-ADA8-EDF2B7BC440D}" type="presOf" srcId="{133FAE3D-503B-45DE-83DB-BFCDC2E68017}" destId="{70EA3212-8D4F-474D-A7EF-9305EBE447DA}" srcOrd="1" destOrd="0" presId="urn:microsoft.com/office/officeart/2016/7/layout/LinearBlockProcessNumbered"/>
    <dgm:cxn modelId="{DAA6BA2D-3151-48A7-8F9E-90BBDF62003C}" type="presOf" srcId="{B167409E-83E7-4C6B-8C95-4A3CEAEAD18A}" destId="{9C59A202-E4B9-489F-B0A1-8C073D86DC01}" srcOrd="1" destOrd="0" presId="urn:microsoft.com/office/officeart/2016/7/layout/LinearBlockProcessNumbered"/>
    <dgm:cxn modelId="{9F717F38-91B6-4A1C-BFAD-BC81591831B1}" type="presOf" srcId="{8AED130C-C142-49B4-AB3F-B4445773606B}" destId="{D8E95412-5E4A-4A58-A3BA-214CCF000DE2}" srcOrd="0" destOrd="0" presId="urn:microsoft.com/office/officeart/2016/7/layout/LinearBlockProcessNumbered"/>
    <dgm:cxn modelId="{AB0D0D65-E79F-433F-BF8D-7E2F723DA4F1}" type="presOf" srcId="{133FAE3D-503B-45DE-83DB-BFCDC2E68017}" destId="{2766FB8C-3AB3-4149-ADC1-3989D5CAA7BF}" srcOrd="0" destOrd="0" presId="urn:microsoft.com/office/officeart/2016/7/layout/LinearBlockProcessNumbered"/>
    <dgm:cxn modelId="{D88A5269-F444-42CC-8867-2C854C7C80C6}" type="presOf" srcId="{B167409E-83E7-4C6B-8C95-4A3CEAEAD18A}" destId="{79837135-FBEF-4F83-8CA4-0C4F0AF44C88}" srcOrd="0" destOrd="0" presId="urn:microsoft.com/office/officeart/2016/7/layout/LinearBlockProcessNumbered"/>
    <dgm:cxn modelId="{724AFA4C-E9BA-457D-9050-572B00DE7E0E}" type="presOf" srcId="{9EC407B4-D098-44D6-BFEA-32AAE39D8AF5}" destId="{2EC1481D-E6F2-41D6-9C4F-CF3D959F16C0}" srcOrd="0" destOrd="0" presId="urn:microsoft.com/office/officeart/2016/7/layout/LinearBlockProcessNumbered"/>
    <dgm:cxn modelId="{CBCBA06E-5FFB-4907-A21A-02DF36EC1677}" type="presOf" srcId="{327CA0BC-84A5-43D2-B378-6224BED67CC5}" destId="{AF1F7C8D-B292-4715-B903-EB5F4EC10D91}" srcOrd="1" destOrd="0" presId="urn:microsoft.com/office/officeart/2016/7/layout/LinearBlockProcessNumbered"/>
    <dgm:cxn modelId="{8E76F451-9616-4100-81AB-C21A543DE297}" srcId="{B59621D6-46AB-41C7-8B41-FECDFAE7B42D}" destId="{327CA0BC-84A5-43D2-B378-6224BED67CC5}" srcOrd="1" destOrd="0" parTransId="{A6BAA1B7-33B7-4053-A262-9BA45AF50CE3}" sibTransId="{8AED130C-C142-49B4-AB3F-B4445773606B}"/>
    <dgm:cxn modelId="{019DDA7A-73CD-4F65-9EB0-649579133B4E}" type="presOf" srcId="{4C836C77-7F74-4BE7-B3DB-90FB658C142F}" destId="{0CC71865-DFE6-4EF6-8AF7-F4C4DC74707B}" srcOrd="0" destOrd="0" presId="urn:microsoft.com/office/officeart/2016/7/layout/LinearBlockProcessNumbered"/>
    <dgm:cxn modelId="{9A892F85-F65E-41FD-93A2-6CDCC8568EBE}" srcId="{B59621D6-46AB-41C7-8B41-FECDFAE7B42D}" destId="{133FAE3D-503B-45DE-83DB-BFCDC2E68017}" srcOrd="2" destOrd="0" parTransId="{0A022938-80D7-4CB2-98D7-9247EA7E46BC}" sibTransId="{6B27C9E2-AAFA-48D2-93AA-A89E5A8D64CD}"/>
    <dgm:cxn modelId="{6BD0A490-2B0B-4249-BF09-119768E3DBE9}" type="presOf" srcId="{6B27C9E2-AAFA-48D2-93AA-A89E5A8D64CD}" destId="{CE1F23FF-CB69-4D2C-B3B7-7C60CB324B6D}" srcOrd="0" destOrd="0" presId="urn:microsoft.com/office/officeart/2016/7/layout/LinearBlockProcessNumbered"/>
    <dgm:cxn modelId="{561D5EA6-EA17-4165-B5A1-E96EA2DF9B24}" type="presOf" srcId="{1AD028F4-3704-4522-8261-32A7695FF718}" destId="{1C84879E-C6B4-447E-8F5C-3290ADF6909D}" srcOrd="0" destOrd="0" presId="urn:microsoft.com/office/officeart/2016/7/layout/LinearBlockProcessNumbered"/>
    <dgm:cxn modelId="{580AF3B2-DD52-460F-B068-987E7188B7BB}" srcId="{B59621D6-46AB-41C7-8B41-FECDFAE7B42D}" destId="{B167409E-83E7-4C6B-8C95-4A3CEAEAD18A}" srcOrd="3" destOrd="0" parTransId="{99FE521B-259B-42D8-A969-895301C14FF0}" sibTransId="{1AD028F4-3704-4522-8261-32A7695FF718}"/>
    <dgm:cxn modelId="{315A21B7-0486-4FE3-98F7-5E3BFB915F57}" srcId="{B59621D6-46AB-41C7-8B41-FECDFAE7B42D}" destId="{4C836C77-7F74-4BE7-B3DB-90FB658C142F}" srcOrd="0" destOrd="0" parTransId="{A0048706-B3FA-460A-85E0-F33CCBAF16A8}" sibTransId="{9EC407B4-D098-44D6-BFEA-32AAE39D8AF5}"/>
    <dgm:cxn modelId="{F61D7CC7-54C8-4727-9A64-D902158CC805}" type="presOf" srcId="{B59621D6-46AB-41C7-8B41-FECDFAE7B42D}" destId="{FE8D7273-A929-4ED2-9199-59BCED4C492C}" srcOrd="0" destOrd="0" presId="urn:microsoft.com/office/officeart/2016/7/layout/LinearBlockProcessNumbered"/>
    <dgm:cxn modelId="{2E1A6F1A-70C6-46A5-B650-CD045D3CF523}" type="presParOf" srcId="{FE8D7273-A929-4ED2-9199-59BCED4C492C}" destId="{720FEFD7-25F8-4646-AC78-CFF649549830}" srcOrd="0" destOrd="0" presId="urn:microsoft.com/office/officeart/2016/7/layout/LinearBlockProcessNumbered"/>
    <dgm:cxn modelId="{07E98D66-6EAD-4B5F-B54B-41A9E274FFB7}" type="presParOf" srcId="{720FEFD7-25F8-4646-AC78-CFF649549830}" destId="{0CC71865-DFE6-4EF6-8AF7-F4C4DC74707B}" srcOrd="0" destOrd="0" presId="urn:microsoft.com/office/officeart/2016/7/layout/LinearBlockProcessNumbered"/>
    <dgm:cxn modelId="{C6D022D9-F79C-4B46-98CC-A03D3D8B3C44}" type="presParOf" srcId="{720FEFD7-25F8-4646-AC78-CFF649549830}" destId="{2EC1481D-E6F2-41D6-9C4F-CF3D959F16C0}" srcOrd="1" destOrd="0" presId="urn:microsoft.com/office/officeart/2016/7/layout/LinearBlockProcessNumbered"/>
    <dgm:cxn modelId="{6B37AADA-E4CC-435D-9BFE-E4597F69D4F7}" type="presParOf" srcId="{720FEFD7-25F8-4646-AC78-CFF649549830}" destId="{D8F1D7DC-3557-4EC8-AA34-0D64D3270F43}" srcOrd="2" destOrd="0" presId="urn:microsoft.com/office/officeart/2016/7/layout/LinearBlockProcessNumbered"/>
    <dgm:cxn modelId="{DF9AEF8F-E0B5-4E4B-B172-1BE868E5AE19}" type="presParOf" srcId="{FE8D7273-A929-4ED2-9199-59BCED4C492C}" destId="{4D8B7F4D-4110-49EB-A540-F076900C4755}" srcOrd="1" destOrd="0" presId="urn:microsoft.com/office/officeart/2016/7/layout/LinearBlockProcessNumbered"/>
    <dgm:cxn modelId="{3BB5F0F9-E666-4F9B-943E-A2CE7411DED4}" type="presParOf" srcId="{FE8D7273-A929-4ED2-9199-59BCED4C492C}" destId="{6977DA27-48AD-4847-BEF2-16A915735744}" srcOrd="2" destOrd="0" presId="urn:microsoft.com/office/officeart/2016/7/layout/LinearBlockProcessNumbered"/>
    <dgm:cxn modelId="{D7B61EE4-EC0F-4537-BE14-32006064E3D5}" type="presParOf" srcId="{6977DA27-48AD-4847-BEF2-16A915735744}" destId="{01FF31DB-8000-49B6-B906-B8CCE6439817}" srcOrd="0" destOrd="0" presId="urn:microsoft.com/office/officeart/2016/7/layout/LinearBlockProcessNumbered"/>
    <dgm:cxn modelId="{6426C4C1-E0F8-4BA9-AEFF-829152B6AD9A}" type="presParOf" srcId="{6977DA27-48AD-4847-BEF2-16A915735744}" destId="{D8E95412-5E4A-4A58-A3BA-214CCF000DE2}" srcOrd="1" destOrd="0" presId="urn:microsoft.com/office/officeart/2016/7/layout/LinearBlockProcessNumbered"/>
    <dgm:cxn modelId="{5EB5A721-0D3F-491E-B466-B1BECD13DFF6}" type="presParOf" srcId="{6977DA27-48AD-4847-BEF2-16A915735744}" destId="{AF1F7C8D-B292-4715-B903-EB5F4EC10D91}" srcOrd="2" destOrd="0" presId="urn:microsoft.com/office/officeart/2016/7/layout/LinearBlockProcessNumbered"/>
    <dgm:cxn modelId="{C8014928-7E03-4198-BA36-FA953E22C26C}" type="presParOf" srcId="{FE8D7273-A929-4ED2-9199-59BCED4C492C}" destId="{B9ED8D84-D55F-48C8-99DD-0B1C169C30DE}" srcOrd="3" destOrd="0" presId="urn:microsoft.com/office/officeart/2016/7/layout/LinearBlockProcessNumbered"/>
    <dgm:cxn modelId="{888239B8-AF8E-4D8E-94DA-68B4B4463BB0}" type="presParOf" srcId="{FE8D7273-A929-4ED2-9199-59BCED4C492C}" destId="{8BE4CDD2-1514-4231-9E17-CB2D970985D8}" srcOrd="4" destOrd="0" presId="urn:microsoft.com/office/officeart/2016/7/layout/LinearBlockProcessNumbered"/>
    <dgm:cxn modelId="{3B9C6D06-C97E-45F4-AE02-B8FD170549C1}" type="presParOf" srcId="{8BE4CDD2-1514-4231-9E17-CB2D970985D8}" destId="{2766FB8C-3AB3-4149-ADC1-3989D5CAA7BF}" srcOrd="0" destOrd="0" presId="urn:microsoft.com/office/officeart/2016/7/layout/LinearBlockProcessNumbered"/>
    <dgm:cxn modelId="{14C2164D-28C9-4EEC-B3F9-3EA03B81F204}" type="presParOf" srcId="{8BE4CDD2-1514-4231-9E17-CB2D970985D8}" destId="{CE1F23FF-CB69-4D2C-B3B7-7C60CB324B6D}" srcOrd="1" destOrd="0" presId="urn:microsoft.com/office/officeart/2016/7/layout/LinearBlockProcessNumbered"/>
    <dgm:cxn modelId="{6CD58D9A-16D1-4EDE-94D0-42EC4996E4BA}" type="presParOf" srcId="{8BE4CDD2-1514-4231-9E17-CB2D970985D8}" destId="{70EA3212-8D4F-474D-A7EF-9305EBE447DA}" srcOrd="2" destOrd="0" presId="urn:microsoft.com/office/officeart/2016/7/layout/LinearBlockProcessNumbered"/>
    <dgm:cxn modelId="{FEF83786-3A41-4B16-8A55-F1783BF03C83}" type="presParOf" srcId="{FE8D7273-A929-4ED2-9199-59BCED4C492C}" destId="{50FE4EF0-6116-496F-89AE-BB89EBA095B6}" srcOrd="5" destOrd="0" presId="urn:microsoft.com/office/officeart/2016/7/layout/LinearBlockProcessNumbered"/>
    <dgm:cxn modelId="{1FBCF0CD-F768-45E8-9CD0-0D59CE6FE861}" type="presParOf" srcId="{FE8D7273-A929-4ED2-9199-59BCED4C492C}" destId="{5D29B081-C717-4C1D-90D6-B15E9C588CC1}" srcOrd="6" destOrd="0" presId="urn:microsoft.com/office/officeart/2016/7/layout/LinearBlockProcessNumbered"/>
    <dgm:cxn modelId="{C62D043D-D2B7-4772-87AC-E81EE7D5D21A}" type="presParOf" srcId="{5D29B081-C717-4C1D-90D6-B15E9C588CC1}" destId="{79837135-FBEF-4F83-8CA4-0C4F0AF44C88}" srcOrd="0" destOrd="0" presId="urn:microsoft.com/office/officeart/2016/7/layout/LinearBlockProcessNumbered"/>
    <dgm:cxn modelId="{790953B6-EE11-4904-93BF-452340E99490}" type="presParOf" srcId="{5D29B081-C717-4C1D-90D6-B15E9C588CC1}" destId="{1C84879E-C6B4-447E-8F5C-3290ADF6909D}" srcOrd="1" destOrd="0" presId="urn:microsoft.com/office/officeart/2016/7/layout/LinearBlockProcessNumbered"/>
    <dgm:cxn modelId="{F84CA51A-D11A-4AB8-9369-D4E9DBC55D43}" type="presParOf" srcId="{5D29B081-C717-4C1D-90D6-B15E9C588CC1}" destId="{9C59A202-E4B9-489F-B0A1-8C073D86DC01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79F78F-295E-489D-9CFE-1A099B19043C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422AAF2-13FD-48B3-92DE-BD35CE3478BD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Apply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classification and subject analysis to assign genres and categories to complex, multi-themed materials.</a:t>
          </a:r>
        </a:p>
      </dgm:t>
    </dgm:pt>
    <dgm:pt modelId="{4BEE3B09-80AC-4910-89D2-24177F1CA969}" type="parTrans" cxnId="{7B3BB783-13F0-4885-841E-43D4DB20EB67}">
      <dgm:prSet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209E558-C019-49D6-86FF-A4D402B5B410}" type="sibTrans" cxnId="{7B3BB783-13F0-4885-841E-43D4DB20EB67}">
      <dgm:prSet custT="1"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A57030D-51BA-4AC2-AB81-3A045A99775E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sz="1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Justify</a:t>
          </a:r>
          <a:r>
            <a:rPr lang="en-US" sz="1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classification decisions using principles of user-centered logic and ethical access.</a:t>
          </a:r>
        </a:p>
      </dgm:t>
    </dgm:pt>
    <dgm:pt modelId="{620A2851-CE07-4612-ACB5-166B2C5A28F8}" type="parTrans" cxnId="{8C43AD3E-EC28-4DD7-B24D-63A470384619}">
      <dgm:prSet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C4983F5-8A0F-4A46-A40C-E7AD3F501FEB}" type="sibTrans" cxnId="{8C43AD3E-EC28-4DD7-B24D-63A470384619}">
      <dgm:prSet custT="1"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788C5A7-A38E-4936-B4AE-6BD2E444AD0F}">
      <dgm:prSet custT="1"/>
      <dgm:spPr>
        <a:solidFill>
          <a:srgbClr val="FFC000"/>
        </a:solidFill>
      </dgm:spPr>
      <dgm:t>
        <a:bodyPr/>
        <a:lstStyle/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Recognize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the challenges in organizing content that reflects intersectional identities and non-dominant perspectives.</a:t>
          </a:r>
        </a:p>
      </dgm:t>
    </dgm:pt>
    <dgm:pt modelId="{E32E8FE7-1CED-4933-8CB0-E71C4641AD01}" type="parTrans" cxnId="{FF9664A4-C4F8-42B6-BEAA-DFBD9DC58BA6}">
      <dgm:prSet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2834905-AD65-4A99-8124-3095301AE815}" type="sibTrans" cxnId="{FF9664A4-C4F8-42B6-BEAA-DFBD9DC58BA6}">
      <dgm:prSet custT="1"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C58CC25-1FBE-4616-BD9E-A304AAB62262}">
      <dgm:prSet custT="1"/>
      <dgm:spPr/>
      <dgm:t>
        <a:bodyPr/>
        <a:lstStyle/>
        <a:p>
          <a:pPr algn="l"/>
          <a:r>
            <a:rPr lang="en-US" sz="1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Demonstrate</a:t>
          </a:r>
          <a:r>
            <a:rPr lang="en-US" sz="1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critical awareness of how identity, neurodiversity, and lived experience shape professional practice.</a:t>
          </a:r>
        </a:p>
      </dgm:t>
    </dgm:pt>
    <dgm:pt modelId="{3E429CEA-BA52-41DF-96A5-8EA6E86A7E91}" type="parTrans" cxnId="{CAF3EFCF-E271-4CD7-BFDA-DC18A7C31F34}">
      <dgm:prSet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90FA382-5043-412A-ACFC-F62C1DBB6E26}" type="sibTrans" cxnId="{CAF3EFCF-E271-4CD7-BFDA-DC18A7C31F34}">
      <dgm:prSet custT="1"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208536A-3738-4D12-B273-8280F5F78236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Propose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inclusive strategies (e.g., alternative metadata, signage, and display) that enhance accessibility and discoverability.</a:t>
          </a:r>
        </a:p>
      </dgm:t>
    </dgm:pt>
    <dgm:pt modelId="{06062982-B2B9-4AA9-BAA9-071608D446E9}" type="parTrans" cxnId="{D8A0E031-E297-4748-AFF3-237A44F8D499}">
      <dgm:prSet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CB48C30-7F67-4D73-995C-EF80236CB66F}" type="sibTrans" cxnId="{D8A0E031-E297-4748-AFF3-237A44F8D499}">
      <dgm:prSet custT="1"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173AED3-F48D-40A0-8270-A781D69D912B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Reflect</a:t>
          </a:r>
          <a:r>
            <a:rPr lang="en-US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on professional values and communication practices that promote respectful, inclusive work and learning environments.</a:t>
          </a:r>
        </a:p>
      </dgm:t>
    </dgm:pt>
    <dgm:pt modelId="{426AB5A0-DC3B-40CD-9D03-8ED7E7EF1794}" type="parTrans" cxnId="{22E86F2B-AE4A-4DC3-8AEE-CE0654B97944}">
      <dgm:prSet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74B7270-BA7F-48B3-BC89-5E75E1BE9D78}" type="sibTrans" cxnId="{22E86F2B-AE4A-4DC3-8AEE-CE0654B97944}">
      <dgm:prSet/>
      <dgm:spPr/>
      <dgm:t>
        <a:bodyPr/>
        <a:lstStyle/>
        <a:p>
          <a:pPr algn="l"/>
          <a:endParaRPr lang="en-US" sz="18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A01C900-1998-4C38-9BBC-25F57B888049}" type="pres">
      <dgm:prSet presAssocID="{D279F78F-295E-489D-9CFE-1A099B19043C}" presName="Name0" presStyleCnt="0">
        <dgm:presLayoutVars>
          <dgm:dir/>
          <dgm:resizeHandles val="exact"/>
        </dgm:presLayoutVars>
      </dgm:prSet>
      <dgm:spPr/>
    </dgm:pt>
    <dgm:pt modelId="{2E9D79F3-143B-4E20-90DD-E4D69C5FEA85}" type="pres">
      <dgm:prSet presAssocID="{8422AAF2-13FD-48B3-92DE-BD35CE3478BD}" presName="node" presStyleLbl="node1" presStyleIdx="0" presStyleCnt="6">
        <dgm:presLayoutVars>
          <dgm:bulletEnabled val="1"/>
        </dgm:presLayoutVars>
      </dgm:prSet>
      <dgm:spPr/>
    </dgm:pt>
    <dgm:pt modelId="{BE0E28A6-0ED4-4093-A6F6-E4B98691D174}" type="pres">
      <dgm:prSet presAssocID="{C209E558-C019-49D6-86FF-A4D402B5B410}" presName="sibTrans" presStyleLbl="sibTrans1D1" presStyleIdx="0" presStyleCnt="5"/>
      <dgm:spPr/>
    </dgm:pt>
    <dgm:pt modelId="{642F6A95-E8FC-491D-9BFC-2C6E31F364A4}" type="pres">
      <dgm:prSet presAssocID="{C209E558-C019-49D6-86FF-A4D402B5B410}" presName="connectorText" presStyleLbl="sibTrans1D1" presStyleIdx="0" presStyleCnt="5"/>
      <dgm:spPr/>
    </dgm:pt>
    <dgm:pt modelId="{80911B49-4BB2-421D-8C86-6B8CF27A7F0F}" type="pres">
      <dgm:prSet presAssocID="{AA57030D-51BA-4AC2-AB81-3A045A99775E}" presName="node" presStyleLbl="node1" presStyleIdx="1" presStyleCnt="6">
        <dgm:presLayoutVars>
          <dgm:bulletEnabled val="1"/>
        </dgm:presLayoutVars>
      </dgm:prSet>
      <dgm:spPr/>
    </dgm:pt>
    <dgm:pt modelId="{37912979-65AF-4559-AA7A-36DEEDD070B8}" type="pres">
      <dgm:prSet presAssocID="{6C4983F5-8A0F-4A46-A40C-E7AD3F501FEB}" presName="sibTrans" presStyleLbl="sibTrans1D1" presStyleIdx="1" presStyleCnt="5"/>
      <dgm:spPr/>
    </dgm:pt>
    <dgm:pt modelId="{1844178D-AE4B-4C88-9498-7CAB7E331307}" type="pres">
      <dgm:prSet presAssocID="{6C4983F5-8A0F-4A46-A40C-E7AD3F501FEB}" presName="connectorText" presStyleLbl="sibTrans1D1" presStyleIdx="1" presStyleCnt="5"/>
      <dgm:spPr/>
    </dgm:pt>
    <dgm:pt modelId="{ADDDF30C-46AD-4C87-8CE9-116AAD618337}" type="pres">
      <dgm:prSet presAssocID="{6788C5A7-A38E-4936-B4AE-6BD2E444AD0F}" presName="node" presStyleLbl="node1" presStyleIdx="2" presStyleCnt="6">
        <dgm:presLayoutVars>
          <dgm:bulletEnabled val="1"/>
        </dgm:presLayoutVars>
      </dgm:prSet>
      <dgm:spPr/>
    </dgm:pt>
    <dgm:pt modelId="{1D1D707E-D034-42BA-A114-4BF942EA480C}" type="pres">
      <dgm:prSet presAssocID="{82834905-AD65-4A99-8124-3095301AE815}" presName="sibTrans" presStyleLbl="sibTrans1D1" presStyleIdx="2" presStyleCnt="5"/>
      <dgm:spPr/>
    </dgm:pt>
    <dgm:pt modelId="{7C9351B1-A6E0-464A-9F19-203422B5E766}" type="pres">
      <dgm:prSet presAssocID="{82834905-AD65-4A99-8124-3095301AE815}" presName="connectorText" presStyleLbl="sibTrans1D1" presStyleIdx="2" presStyleCnt="5"/>
      <dgm:spPr/>
    </dgm:pt>
    <dgm:pt modelId="{49C4B0AB-F1C3-4B02-9729-A5AFD043779D}" type="pres">
      <dgm:prSet presAssocID="{7C58CC25-1FBE-4616-BD9E-A304AAB62262}" presName="node" presStyleLbl="node1" presStyleIdx="3" presStyleCnt="6">
        <dgm:presLayoutVars>
          <dgm:bulletEnabled val="1"/>
        </dgm:presLayoutVars>
      </dgm:prSet>
      <dgm:spPr/>
    </dgm:pt>
    <dgm:pt modelId="{D11D063B-8381-46EA-AD46-1C7AE2BF6154}" type="pres">
      <dgm:prSet presAssocID="{190FA382-5043-412A-ACFC-F62C1DBB6E26}" presName="sibTrans" presStyleLbl="sibTrans1D1" presStyleIdx="3" presStyleCnt="5"/>
      <dgm:spPr/>
    </dgm:pt>
    <dgm:pt modelId="{32DED9B1-6343-46C2-9C80-070211208A06}" type="pres">
      <dgm:prSet presAssocID="{190FA382-5043-412A-ACFC-F62C1DBB6E26}" presName="connectorText" presStyleLbl="sibTrans1D1" presStyleIdx="3" presStyleCnt="5"/>
      <dgm:spPr/>
    </dgm:pt>
    <dgm:pt modelId="{4B62F227-4FA1-4D60-B28F-4124838490B4}" type="pres">
      <dgm:prSet presAssocID="{5208536A-3738-4D12-B273-8280F5F78236}" presName="node" presStyleLbl="node1" presStyleIdx="4" presStyleCnt="6">
        <dgm:presLayoutVars>
          <dgm:bulletEnabled val="1"/>
        </dgm:presLayoutVars>
      </dgm:prSet>
      <dgm:spPr/>
    </dgm:pt>
    <dgm:pt modelId="{1A50D22F-D6C9-4C5B-B763-2B908E3B27C7}" type="pres">
      <dgm:prSet presAssocID="{ACB48C30-7F67-4D73-995C-EF80236CB66F}" presName="sibTrans" presStyleLbl="sibTrans1D1" presStyleIdx="4" presStyleCnt="5"/>
      <dgm:spPr/>
    </dgm:pt>
    <dgm:pt modelId="{D0EA9857-802C-4442-ACDC-570F520DFB37}" type="pres">
      <dgm:prSet presAssocID="{ACB48C30-7F67-4D73-995C-EF80236CB66F}" presName="connectorText" presStyleLbl="sibTrans1D1" presStyleIdx="4" presStyleCnt="5"/>
      <dgm:spPr/>
    </dgm:pt>
    <dgm:pt modelId="{B01C4BA1-DD8E-4524-8B7F-6EAF6D2CE5D6}" type="pres">
      <dgm:prSet presAssocID="{5173AED3-F48D-40A0-8270-A781D69D912B}" presName="node" presStyleLbl="node1" presStyleIdx="5" presStyleCnt="6">
        <dgm:presLayoutVars>
          <dgm:bulletEnabled val="1"/>
        </dgm:presLayoutVars>
      </dgm:prSet>
      <dgm:spPr/>
    </dgm:pt>
  </dgm:ptLst>
  <dgm:cxnLst>
    <dgm:cxn modelId="{2B71DD0C-9EDF-466C-AC07-A9DC0A7A1D15}" type="presOf" srcId="{ACB48C30-7F67-4D73-995C-EF80236CB66F}" destId="{1A50D22F-D6C9-4C5B-B763-2B908E3B27C7}" srcOrd="0" destOrd="0" presId="urn:microsoft.com/office/officeart/2016/7/layout/RepeatingBendingProcessNew"/>
    <dgm:cxn modelId="{22E86F2B-AE4A-4DC3-8AEE-CE0654B97944}" srcId="{D279F78F-295E-489D-9CFE-1A099B19043C}" destId="{5173AED3-F48D-40A0-8270-A781D69D912B}" srcOrd="5" destOrd="0" parTransId="{426AB5A0-DC3B-40CD-9D03-8ED7E7EF1794}" sibTransId="{C74B7270-BA7F-48B3-BC89-5E75E1BE9D78}"/>
    <dgm:cxn modelId="{D8A0E031-E297-4748-AFF3-237A44F8D499}" srcId="{D279F78F-295E-489D-9CFE-1A099B19043C}" destId="{5208536A-3738-4D12-B273-8280F5F78236}" srcOrd="4" destOrd="0" parTransId="{06062982-B2B9-4AA9-BAA9-071608D446E9}" sibTransId="{ACB48C30-7F67-4D73-995C-EF80236CB66F}"/>
    <dgm:cxn modelId="{8C43AD3E-EC28-4DD7-B24D-63A470384619}" srcId="{D279F78F-295E-489D-9CFE-1A099B19043C}" destId="{AA57030D-51BA-4AC2-AB81-3A045A99775E}" srcOrd="1" destOrd="0" parTransId="{620A2851-CE07-4612-ACB5-166B2C5A28F8}" sibTransId="{6C4983F5-8A0F-4A46-A40C-E7AD3F501FEB}"/>
    <dgm:cxn modelId="{FFDCBA3F-1737-4B47-A226-75EFAF25004B}" type="presOf" srcId="{190FA382-5043-412A-ACFC-F62C1DBB6E26}" destId="{32DED9B1-6343-46C2-9C80-070211208A06}" srcOrd="1" destOrd="0" presId="urn:microsoft.com/office/officeart/2016/7/layout/RepeatingBendingProcessNew"/>
    <dgm:cxn modelId="{1AA96E61-235A-45CF-94BD-6AB116F8C211}" type="presOf" srcId="{C209E558-C019-49D6-86FF-A4D402B5B410}" destId="{642F6A95-E8FC-491D-9BFC-2C6E31F364A4}" srcOrd="1" destOrd="0" presId="urn:microsoft.com/office/officeart/2016/7/layout/RepeatingBendingProcessNew"/>
    <dgm:cxn modelId="{7C85E365-82F1-44E9-AD54-A460672ECE13}" type="presOf" srcId="{8422AAF2-13FD-48B3-92DE-BD35CE3478BD}" destId="{2E9D79F3-143B-4E20-90DD-E4D69C5FEA85}" srcOrd="0" destOrd="0" presId="urn:microsoft.com/office/officeart/2016/7/layout/RepeatingBendingProcessNew"/>
    <dgm:cxn modelId="{0F38E76C-198D-49D9-8284-2E12498B2286}" type="presOf" srcId="{D279F78F-295E-489D-9CFE-1A099B19043C}" destId="{BA01C900-1998-4C38-9BBC-25F57B888049}" srcOrd="0" destOrd="0" presId="urn:microsoft.com/office/officeart/2016/7/layout/RepeatingBendingProcessNew"/>
    <dgm:cxn modelId="{7FAA8270-BA44-4F69-9A7A-FA9003AF80A0}" type="presOf" srcId="{5208536A-3738-4D12-B273-8280F5F78236}" destId="{4B62F227-4FA1-4D60-B28F-4124838490B4}" srcOrd="0" destOrd="0" presId="urn:microsoft.com/office/officeart/2016/7/layout/RepeatingBendingProcessNew"/>
    <dgm:cxn modelId="{C5960154-709D-4744-9DA0-5F5E151F8D50}" type="presOf" srcId="{6C4983F5-8A0F-4A46-A40C-E7AD3F501FEB}" destId="{1844178D-AE4B-4C88-9498-7CAB7E331307}" srcOrd="1" destOrd="0" presId="urn:microsoft.com/office/officeart/2016/7/layout/RepeatingBendingProcessNew"/>
    <dgm:cxn modelId="{F2AD2678-5DEE-4258-96D8-4034FD65AF90}" type="presOf" srcId="{7C58CC25-1FBE-4616-BD9E-A304AAB62262}" destId="{49C4B0AB-F1C3-4B02-9729-A5AFD043779D}" srcOrd="0" destOrd="0" presId="urn:microsoft.com/office/officeart/2016/7/layout/RepeatingBendingProcessNew"/>
    <dgm:cxn modelId="{DBB30783-87AD-43EF-BEB7-762071DC9279}" type="presOf" srcId="{C209E558-C019-49D6-86FF-A4D402B5B410}" destId="{BE0E28A6-0ED4-4093-A6F6-E4B98691D174}" srcOrd="0" destOrd="0" presId="urn:microsoft.com/office/officeart/2016/7/layout/RepeatingBendingProcessNew"/>
    <dgm:cxn modelId="{A38C4183-5376-4FC2-AF15-DC610DB4B202}" type="presOf" srcId="{6788C5A7-A38E-4936-B4AE-6BD2E444AD0F}" destId="{ADDDF30C-46AD-4C87-8CE9-116AAD618337}" srcOrd="0" destOrd="0" presId="urn:microsoft.com/office/officeart/2016/7/layout/RepeatingBendingProcessNew"/>
    <dgm:cxn modelId="{7B3BB783-13F0-4885-841E-43D4DB20EB67}" srcId="{D279F78F-295E-489D-9CFE-1A099B19043C}" destId="{8422AAF2-13FD-48B3-92DE-BD35CE3478BD}" srcOrd="0" destOrd="0" parTransId="{4BEE3B09-80AC-4910-89D2-24177F1CA969}" sibTransId="{C209E558-C019-49D6-86FF-A4D402B5B410}"/>
    <dgm:cxn modelId="{1ACAFD83-B113-4A64-9CD8-2DE753213E33}" type="presOf" srcId="{82834905-AD65-4A99-8124-3095301AE815}" destId="{7C9351B1-A6E0-464A-9F19-203422B5E766}" srcOrd="1" destOrd="0" presId="urn:microsoft.com/office/officeart/2016/7/layout/RepeatingBendingProcessNew"/>
    <dgm:cxn modelId="{78F4069B-CDE1-4D39-8270-5F25D245655D}" type="presOf" srcId="{6C4983F5-8A0F-4A46-A40C-E7AD3F501FEB}" destId="{37912979-65AF-4559-AA7A-36DEEDD070B8}" srcOrd="0" destOrd="0" presId="urn:microsoft.com/office/officeart/2016/7/layout/RepeatingBendingProcessNew"/>
    <dgm:cxn modelId="{6F8E41A1-436E-4A9D-9A5A-D74BDCA3A134}" type="presOf" srcId="{ACB48C30-7F67-4D73-995C-EF80236CB66F}" destId="{D0EA9857-802C-4442-ACDC-570F520DFB37}" srcOrd="1" destOrd="0" presId="urn:microsoft.com/office/officeart/2016/7/layout/RepeatingBendingProcessNew"/>
    <dgm:cxn modelId="{A22185A1-D5CC-45C3-847C-29314800FB1B}" type="presOf" srcId="{82834905-AD65-4A99-8124-3095301AE815}" destId="{1D1D707E-D034-42BA-A114-4BF942EA480C}" srcOrd="0" destOrd="0" presId="urn:microsoft.com/office/officeart/2016/7/layout/RepeatingBendingProcessNew"/>
    <dgm:cxn modelId="{FF9664A4-C4F8-42B6-BEAA-DFBD9DC58BA6}" srcId="{D279F78F-295E-489D-9CFE-1A099B19043C}" destId="{6788C5A7-A38E-4936-B4AE-6BD2E444AD0F}" srcOrd="2" destOrd="0" parTransId="{E32E8FE7-1CED-4933-8CB0-E71C4641AD01}" sibTransId="{82834905-AD65-4A99-8124-3095301AE815}"/>
    <dgm:cxn modelId="{F1BBF2AD-AA47-45F7-8A6A-9170DFB6F0E7}" type="presOf" srcId="{5173AED3-F48D-40A0-8270-A781D69D912B}" destId="{B01C4BA1-DD8E-4524-8B7F-6EAF6D2CE5D6}" srcOrd="0" destOrd="0" presId="urn:microsoft.com/office/officeart/2016/7/layout/RepeatingBendingProcessNew"/>
    <dgm:cxn modelId="{0CDE47B3-BD99-495E-A2C5-99ABC038D530}" type="presOf" srcId="{AA57030D-51BA-4AC2-AB81-3A045A99775E}" destId="{80911B49-4BB2-421D-8C86-6B8CF27A7F0F}" srcOrd="0" destOrd="0" presId="urn:microsoft.com/office/officeart/2016/7/layout/RepeatingBendingProcessNew"/>
    <dgm:cxn modelId="{BF2DC4B4-433A-46CF-A612-EB0A38F4BB70}" type="presOf" srcId="{190FA382-5043-412A-ACFC-F62C1DBB6E26}" destId="{D11D063B-8381-46EA-AD46-1C7AE2BF6154}" srcOrd="0" destOrd="0" presId="urn:microsoft.com/office/officeart/2016/7/layout/RepeatingBendingProcessNew"/>
    <dgm:cxn modelId="{CAF3EFCF-E271-4CD7-BFDA-DC18A7C31F34}" srcId="{D279F78F-295E-489D-9CFE-1A099B19043C}" destId="{7C58CC25-1FBE-4616-BD9E-A304AAB62262}" srcOrd="3" destOrd="0" parTransId="{3E429CEA-BA52-41DF-96A5-8EA6E86A7E91}" sibTransId="{190FA382-5043-412A-ACFC-F62C1DBB6E26}"/>
    <dgm:cxn modelId="{9B8677E8-1468-4324-91AB-F06CE6CFBB5A}" type="presParOf" srcId="{BA01C900-1998-4C38-9BBC-25F57B888049}" destId="{2E9D79F3-143B-4E20-90DD-E4D69C5FEA85}" srcOrd="0" destOrd="0" presId="urn:microsoft.com/office/officeart/2016/7/layout/RepeatingBendingProcessNew"/>
    <dgm:cxn modelId="{4BA65BF3-49FB-4D04-9376-39D085040007}" type="presParOf" srcId="{BA01C900-1998-4C38-9BBC-25F57B888049}" destId="{BE0E28A6-0ED4-4093-A6F6-E4B98691D174}" srcOrd="1" destOrd="0" presId="urn:microsoft.com/office/officeart/2016/7/layout/RepeatingBendingProcessNew"/>
    <dgm:cxn modelId="{35D65A56-C919-4AB1-8B67-317CB00AD6DB}" type="presParOf" srcId="{BE0E28A6-0ED4-4093-A6F6-E4B98691D174}" destId="{642F6A95-E8FC-491D-9BFC-2C6E31F364A4}" srcOrd="0" destOrd="0" presId="urn:microsoft.com/office/officeart/2016/7/layout/RepeatingBendingProcessNew"/>
    <dgm:cxn modelId="{6155EBF9-8243-413A-AAC7-3A34E7DD0C40}" type="presParOf" srcId="{BA01C900-1998-4C38-9BBC-25F57B888049}" destId="{80911B49-4BB2-421D-8C86-6B8CF27A7F0F}" srcOrd="2" destOrd="0" presId="urn:microsoft.com/office/officeart/2016/7/layout/RepeatingBendingProcessNew"/>
    <dgm:cxn modelId="{C6F1BFA6-3E75-412C-8C3C-E341B41C3FC7}" type="presParOf" srcId="{BA01C900-1998-4C38-9BBC-25F57B888049}" destId="{37912979-65AF-4559-AA7A-36DEEDD070B8}" srcOrd="3" destOrd="0" presId="urn:microsoft.com/office/officeart/2016/7/layout/RepeatingBendingProcessNew"/>
    <dgm:cxn modelId="{3AF06B08-6F62-425F-9024-12D26393F382}" type="presParOf" srcId="{37912979-65AF-4559-AA7A-36DEEDD070B8}" destId="{1844178D-AE4B-4C88-9498-7CAB7E331307}" srcOrd="0" destOrd="0" presId="urn:microsoft.com/office/officeart/2016/7/layout/RepeatingBendingProcessNew"/>
    <dgm:cxn modelId="{701E8979-B577-4CD3-91CC-729DCE05915E}" type="presParOf" srcId="{BA01C900-1998-4C38-9BBC-25F57B888049}" destId="{ADDDF30C-46AD-4C87-8CE9-116AAD618337}" srcOrd="4" destOrd="0" presId="urn:microsoft.com/office/officeart/2016/7/layout/RepeatingBendingProcessNew"/>
    <dgm:cxn modelId="{29E89673-4073-453C-9CAC-D890D4C216B6}" type="presParOf" srcId="{BA01C900-1998-4C38-9BBC-25F57B888049}" destId="{1D1D707E-D034-42BA-A114-4BF942EA480C}" srcOrd="5" destOrd="0" presId="urn:microsoft.com/office/officeart/2016/7/layout/RepeatingBendingProcessNew"/>
    <dgm:cxn modelId="{5D33E14D-CBB2-4DD2-B927-9800D4209AA3}" type="presParOf" srcId="{1D1D707E-D034-42BA-A114-4BF942EA480C}" destId="{7C9351B1-A6E0-464A-9F19-203422B5E766}" srcOrd="0" destOrd="0" presId="urn:microsoft.com/office/officeart/2016/7/layout/RepeatingBendingProcessNew"/>
    <dgm:cxn modelId="{F4B43A01-8F28-45D5-A90C-AF888394F571}" type="presParOf" srcId="{BA01C900-1998-4C38-9BBC-25F57B888049}" destId="{49C4B0AB-F1C3-4B02-9729-A5AFD043779D}" srcOrd="6" destOrd="0" presId="urn:microsoft.com/office/officeart/2016/7/layout/RepeatingBendingProcessNew"/>
    <dgm:cxn modelId="{CE600CA1-B871-4890-B7F8-68BE4FE88A07}" type="presParOf" srcId="{BA01C900-1998-4C38-9BBC-25F57B888049}" destId="{D11D063B-8381-46EA-AD46-1C7AE2BF6154}" srcOrd="7" destOrd="0" presId="urn:microsoft.com/office/officeart/2016/7/layout/RepeatingBendingProcessNew"/>
    <dgm:cxn modelId="{E6592AF9-5E54-433D-9ADA-2ECC6F8ADB2C}" type="presParOf" srcId="{D11D063B-8381-46EA-AD46-1C7AE2BF6154}" destId="{32DED9B1-6343-46C2-9C80-070211208A06}" srcOrd="0" destOrd="0" presId="urn:microsoft.com/office/officeart/2016/7/layout/RepeatingBendingProcessNew"/>
    <dgm:cxn modelId="{B01F003E-9B4C-4560-B5DD-56C6EE804087}" type="presParOf" srcId="{BA01C900-1998-4C38-9BBC-25F57B888049}" destId="{4B62F227-4FA1-4D60-B28F-4124838490B4}" srcOrd="8" destOrd="0" presId="urn:microsoft.com/office/officeart/2016/7/layout/RepeatingBendingProcessNew"/>
    <dgm:cxn modelId="{097A3D78-9EDD-491E-9808-0F5E24A208F9}" type="presParOf" srcId="{BA01C900-1998-4C38-9BBC-25F57B888049}" destId="{1A50D22F-D6C9-4C5B-B763-2B908E3B27C7}" srcOrd="9" destOrd="0" presId="urn:microsoft.com/office/officeart/2016/7/layout/RepeatingBendingProcessNew"/>
    <dgm:cxn modelId="{486F32A4-20E9-4977-A873-939C57839BE6}" type="presParOf" srcId="{1A50D22F-D6C9-4C5B-B763-2B908E3B27C7}" destId="{D0EA9857-802C-4442-ACDC-570F520DFB37}" srcOrd="0" destOrd="0" presId="urn:microsoft.com/office/officeart/2016/7/layout/RepeatingBendingProcessNew"/>
    <dgm:cxn modelId="{702C1B4F-1275-4F81-B3ED-B0EACA42B61B}" type="presParOf" srcId="{BA01C900-1998-4C38-9BBC-25F57B888049}" destId="{B01C4BA1-DD8E-4524-8B7F-6EAF6D2CE5D6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7390E-FFFE-4757-B166-435EC2A30636}">
      <dsp:nvSpPr>
        <dsp:cNvPr id="0" name=""/>
        <dsp:cNvSpPr/>
      </dsp:nvSpPr>
      <dsp:spPr>
        <a:xfrm>
          <a:off x="10090" y="569244"/>
          <a:ext cx="3426543" cy="102796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0773" tIns="270773" rIns="270773" bIns="270773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Reflecting</a:t>
          </a:r>
        </a:p>
      </dsp:txBody>
      <dsp:txXfrm>
        <a:off x="10090" y="569244"/>
        <a:ext cx="3426543" cy="1027963"/>
      </dsp:txXfrm>
    </dsp:sp>
    <dsp:sp modelId="{F2A08A41-8B7A-47BE-BED6-16BFA1B41CEA}">
      <dsp:nvSpPr>
        <dsp:cNvPr id="0" name=""/>
        <dsp:cNvSpPr/>
      </dsp:nvSpPr>
      <dsp:spPr>
        <a:xfrm>
          <a:off x="10090" y="1597207"/>
          <a:ext cx="3426543" cy="218488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466" tIns="338466" rIns="338466" bIns="338466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Reflecting lived realities of those often marginalized in library spaces—staff, users, and future professionals alike</a:t>
          </a:r>
        </a:p>
      </dsp:txBody>
      <dsp:txXfrm>
        <a:off x="10090" y="1597207"/>
        <a:ext cx="3426543" cy="2184885"/>
      </dsp:txXfrm>
    </dsp:sp>
    <dsp:sp modelId="{CBDA0D52-791C-4A3C-A20D-1CF2309EDBF6}">
      <dsp:nvSpPr>
        <dsp:cNvPr id="0" name=""/>
        <dsp:cNvSpPr/>
      </dsp:nvSpPr>
      <dsp:spPr>
        <a:xfrm>
          <a:off x="3544528" y="569244"/>
          <a:ext cx="3426543" cy="1027963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0773" tIns="270773" rIns="270773" bIns="270773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Modeling</a:t>
          </a:r>
        </a:p>
      </dsp:txBody>
      <dsp:txXfrm>
        <a:off x="3544528" y="569244"/>
        <a:ext cx="3426543" cy="1027963"/>
      </dsp:txXfrm>
    </dsp:sp>
    <dsp:sp modelId="{C4887AD6-2CF0-4B74-898D-3E77C42D5918}">
      <dsp:nvSpPr>
        <dsp:cNvPr id="0" name=""/>
        <dsp:cNvSpPr/>
      </dsp:nvSpPr>
      <dsp:spPr>
        <a:xfrm>
          <a:off x="3544528" y="1597207"/>
          <a:ext cx="3426543" cy="2184885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466" tIns="338466" rIns="338466" bIns="338466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Modeling resistance and visibility by centering a character whose intersecting identities challenge dominant, normative narratives in librarianship</a:t>
          </a:r>
        </a:p>
      </dsp:txBody>
      <dsp:txXfrm>
        <a:off x="3544528" y="1597207"/>
        <a:ext cx="3426543" cy="2184885"/>
      </dsp:txXfrm>
    </dsp:sp>
    <dsp:sp modelId="{0BBF2DEF-D76D-474F-81A6-234BEA1E88DC}">
      <dsp:nvSpPr>
        <dsp:cNvPr id="0" name=""/>
        <dsp:cNvSpPr/>
      </dsp:nvSpPr>
      <dsp:spPr>
        <a:xfrm>
          <a:off x="7078966" y="569244"/>
          <a:ext cx="3426543" cy="1027963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0773" tIns="270773" rIns="270773" bIns="270773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Creating</a:t>
          </a:r>
        </a:p>
      </dsp:txBody>
      <dsp:txXfrm>
        <a:off x="7078966" y="569244"/>
        <a:ext cx="3426543" cy="1027963"/>
      </dsp:txXfrm>
    </dsp:sp>
    <dsp:sp modelId="{D5C2B9DF-0B84-4308-9F20-5DB0445F46D3}">
      <dsp:nvSpPr>
        <dsp:cNvPr id="0" name=""/>
        <dsp:cNvSpPr/>
      </dsp:nvSpPr>
      <dsp:spPr>
        <a:xfrm>
          <a:off x="7078966" y="1597207"/>
          <a:ext cx="3426543" cy="2184885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466" tIns="338466" rIns="338466" bIns="338466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Creating space for empowerment and critique, where students analyze how systems of power shape even “neutral” practices like classification</a:t>
          </a:r>
        </a:p>
      </dsp:txBody>
      <dsp:txXfrm>
        <a:off x="7078966" y="1597207"/>
        <a:ext cx="3426543" cy="2184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BDF955-2429-4C2E-930C-72D7F0D7BBD7}">
      <dsp:nvSpPr>
        <dsp:cNvPr id="0" name=""/>
        <dsp:cNvSpPr/>
      </dsp:nvSpPr>
      <dsp:spPr>
        <a:xfrm>
          <a:off x="3042955" y="871848"/>
          <a:ext cx="6666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6660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358854" y="914078"/>
        <a:ext cx="34863" cy="6979"/>
      </dsp:txXfrm>
    </dsp:sp>
    <dsp:sp modelId="{D9BAA6E1-2BEF-4A12-BBCE-63401BEBFD16}">
      <dsp:nvSpPr>
        <dsp:cNvPr id="0" name=""/>
        <dsp:cNvSpPr/>
      </dsp:nvSpPr>
      <dsp:spPr>
        <a:xfrm>
          <a:off x="13187" y="8098"/>
          <a:ext cx="3031567" cy="18189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49" tIns="155929" rIns="148549" bIns="1559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Week 1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Jaz’s first big assignment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Learning focus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Aboutness &amp; content analysis—Jaz learns how to understand what a book is really about!</a:t>
          </a:r>
        </a:p>
      </dsp:txBody>
      <dsp:txXfrm>
        <a:off x="13187" y="8098"/>
        <a:ext cx="3031567" cy="1818940"/>
      </dsp:txXfrm>
    </dsp:sp>
    <dsp:sp modelId="{786F97B5-F78C-4987-8890-AC7D22886490}">
      <dsp:nvSpPr>
        <dsp:cNvPr id="0" name=""/>
        <dsp:cNvSpPr/>
      </dsp:nvSpPr>
      <dsp:spPr>
        <a:xfrm>
          <a:off x="6771783" y="871848"/>
          <a:ext cx="6666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6660" y="45720"/>
              </a:lnTo>
            </a:path>
          </a:pathLst>
        </a:custGeom>
        <a:noFill/>
        <a:ln w="1270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7087682" y="914078"/>
        <a:ext cx="34863" cy="6979"/>
      </dsp:txXfrm>
    </dsp:sp>
    <dsp:sp modelId="{5F60F335-7841-44DB-88D4-55B3865965D6}">
      <dsp:nvSpPr>
        <dsp:cNvPr id="0" name=""/>
        <dsp:cNvSpPr/>
      </dsp:nvSpPr>
      <dsp:spPr>
        <a:xfrm>
          <a:off x="3742016" y="8098"/>
          <a:ext cx="3031567" cy="1818940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49" tIns="155929" rIns="148549" bIns="1559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Week 3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 vs. the Multidisciplinary Monster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Learning focus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n</a:t>
          </a:r>
          <a:r>
            <a:rPr lang="en-US" sz="1800" b="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avigating interdisciplinary topics and the limits of the DDC</a:t>
          </a:r>
        </a:p>
      </dsp:txBody>
      <dsp:txXfrm>
        <a:off x="3742016" y="8098"/>
        <a:ext cx="3031567" cy="1818940"/>
      </dsp:txXfrm>
    </dsp:sp>
    <dsp:sp modelId="{1AFB88C4-0FF4-4ECE-A220-519DF76DFA62}">
      <dsp:nvSpPr>
        <dsp:cNvPr id="0" name=""/>
        <dsp:cNvSpPr/>
      </dsp:nvSpPr>
      <dsp:spPr>
        <a:xfrm>
          <a:off x="1528971" y="1825238"/>
          <a:ext cx="7457656" cy="666660"/>
        </a:xfrm>
        <a:custGeom>
          <a:avLst/>
          <a:gdLst/>
          <a:ahLst/>
          <a:cxnLst/>
          <a:rect l="0" t="0" r="0" b="0"/>
          <a:pathLst>
            <a:path>
              <a:moveTo>
                <a:pt x="7457656" y="0"/>
              </a:moveTo>
              <a:lnTo>
                <a:pt x="7457656" y="350430"/>
              </a:lnTo>
              <a:lnTo>
                <a:pt x="0" y="350430"/>
              </a:lnTo>
              <a:lnTo>
                <a:pt x="0" y="666660"/>
              </a:lnTo>
            </a:path>
          </a:pathLst>
        </a:custGeom>
        <a:noFill/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070545" y="2155079"/>
        <a:ext cx="374509" cy="6979"/>
      </dsp:txXfrm>
    </dsp:sp>
    <dsp:sp modelId="{D74B41BA-5798-40A6-9E19-97CD809055EF}">
      <dsp:nvSpPr>
        <dsp:cNvPr id="0" name=""/>
        <dsp:cNvSpPr/>
      </dsp:nvSpPr>
      <dsp:spPr>
        <a:xfrm>
          <a:off x="7470844" y="8098"/>
          <a:ext cx="3031567" cy="1818940"/>
        </a:xfrm>
        <a:prstGeom prst="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49" tIns="155929" rIns="148549" bIns="1559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Week 5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 gets a headache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Learning focus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building inclusive call numbers: Indigenous and LGBTQ+ subjects using DDC</a:t>
          </a:r>
        </a:p>
      </dsp:txBody>
      <dsp:txXfrm>
        <a:off x="7470844" y="8098"/>
        <a:ext cx="3031567" cy="1818940"/>
      </dsp:txXfrm>
    </dsp:sp>
    <dsp:sp modelId="{67D434D8-E48D-4DB4-999C-0262533C0379}">
      <dsp:nvSpPr>
        <dsp:cNvPr id="0" name=""/>
        <dsp:cNvSpPr/>
      </dsp:nvSpPr>
      <dsp:spPr>
        <a:xfrm>
          <a:off x="3042955" y="3388049"/>
          <a:ext cx="6666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6660" y="45720"/>
              </a:lnTo>
            </a:path>
          </a:pathLst>
        </a:custGeom>
        <a:noFill/>
        <a:ln w="1270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358854" y="3430279"/>
        <a:ext cx="34863" cy="6979"/>
      </dsp:txXfrm>
    </dsp:sp>
    <dsp:sp modelId="{AD829183-CCFF-48CE-A0A8-EA3C07919A44}">
      <dsp:nvSpPr>
        <dsp:cNvPr id="0" name=""/>
        <dsp:cNvSpPr/>
      </dsp:nvSpPr>
      <dsp:spPr>
        <a:xfrm>
          <a:off x="13187" y="2524299"/>
          <a:ext cx="3031567" cy="1818940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49" tIns="155929" rIns="148549" bIns="1559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Week 7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 at the library of Congress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Learning focus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comparing LCC and DDC—cultural and ethical issues</a:t>
          </a:r>
        </a:p>
      </dsp:txBody>
      <dsp:txXfrm>
        <a:off x="13187" y="2524299"/>
        <a:ext cx="3031567" cy="1818940"/>
      </dsp:txXfrm>
    </dsp:sp>
    <dsp:sp modelId="{D730519F-0502-4C90-9AF9-7A17BD91C03F}">
      <dsp:nvSpPr>
        <dsp:cNvPr id="0" name=""/>
        <dsp:cNvSpPr/>
      </dsp:nvSpPr>
      <dsp:spPr>
        <a:xfrm>
          <a:off x="6771783" y="3388049"/>
          <a:ext cx="6666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6660" y="45720"/>
              </a:lnTo>
            </a:path>
          </a:pathLst>
        </a:custGeom>
        <a:noFill/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7087682" y="3430279"/>
        <a:ext cx="34863" cy="6979"/>
      </dsp:txXfrm>
    </dsp:sp>
    <dsp:sp modelId="{20E0D062-A78B-48BB-BC1C-5CFB954CCC0A}">
      <dsp:nvSpPr>
        <dsp:cNvPr id="0" name=""/>
        <dsp:cNvSpPr/>
      </dsp:nvSpPr>
      <dsp:spPr>
        <a:xfrm>
          <a:off x="3742016" y="2524299"/>
          <a:ext cx="3031567" cy="1818940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49" tIns="155929" rIns="148549" bIns="1559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Week 9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 encounters the BDCS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Learning focus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exploring the Brian Deer Classification System as a decolonizing framework</a:t>
          </a:r>
        </a:p>
      </dsp:txBody>
      <dsp:txXfrm>
        <a:off x="3742016" y="2524299"/>
        <a:ext cx="3031567" cy="1818940"/>
      </dsp:txXfrm>
    </dsp:sp>
    <dsp:sp modelId="{A0A14CD5-4976-47FB-9515-8CEECF96B714}">
      <dsp:nvSpPr>
        <dsp:cNvPr id="0" name=""/>
        <dsp:cNvSpPr/>
      </dsp:nvSpPr>
      <dsp:spPr>
        <a:xfrm>
          <a:off x="7470844" y="2524299"/>
          <a:ext cx="3031567" cy="1818940"/>
        </a:xfrm>
        <a:prstGeom prst="rect">
          <a:avLst/>
        </a:prstGeom>
        <a:solidFill>
          <a:schemeClr val="tx2">
            <a:lumMod val="25000"/>
            <a:lumOff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49" tIns="155929" rIns="148549" bIns="1559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Final Week</a:t>
          </a: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Jaz hosts a mini classification conference!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Group presentations week</a:t>
          </a:r>
        </a:p>
      </dsp:txBody>
      <dsp:txXfrm>
        <a:off x="7470844" y="2524299"/>
        <a:ext cx="3031567" cy="18189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C71865-DFE6-4EF6-8AF7-F4C4DC74707B}">
      <dsp:nvSpPr>
        <dsp:cNvPr id="0" name=""/>
        <dsp:cNvSpPr/>
      </dsp:nvSpPr>
      <dsp:spPr>
        <a:xfrm>
          <a:off x="213" y="550072"/>
          <a:ext cx="2577217" cy="30926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Develop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subject analysis skills by working through real-world classification challenges.</a:t>
          </a:r>
        </a:p>
      </dsp:txBody>
      <dsp:txXfrm>
        <a:off x="213" y="1787136"/>
        <a:ext cx="2577217" cy="1855596"/>
      </dsp:txXfrm>
    </dsp:sp>
    <dsp:sp modelId="{2EC1481D-E6F2-41D6-9C4F-CF3D959F16C0}">
      <dsp:nvSpPr>
        <dsp:cNvPr id="0" name=""/>
        <dsp:cNvSpPr/>
      </dsp:nvSpPr>
      <dsp:spPr>
        <a:xfrm>
          <a:off x="213" y="5500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01</a:t>
          </a:r>
        </a:p>
      </dsp:txBody>
      <dsp:txXfrm>
        <a:off x="213" y="550072"/>
        <a:ext cx="2577217" cy="1237064"/>
      </dsp:txXfrm>
    </dsp:sp>
    <dsp:sp modelId="{01FF31DB-8000-49B6-B906-B8CCE6439817}">
      <dsp:nvSpPr>
        <dsp:cNvPr id="0" name=""/>
        <dsp:cNvSpPr/>
      </dsp:nvSpPr>
      <dsp:spPr>
        <a:xfrm>
          <a:off x="2783608" y="550072"/>
          <a:ext cx="2577217" cy="3092660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Deepen</a:t>
          </a:r>
          <a:r>
            <a:rPr lang="en-US" sz="17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understanding of classification systems (DDC, LCC, BDC), Cutters, interdisciplinary tensions, and cultural and ethical biases.</a:t>
          </a:r>
        </a:p>
      </dsp:txBody>
      <dsp:txXfrm>
        <a:off x="2783608" y="1787136"/>
        <a:ext cx="2577217" cy="1855596"/>
      </dsp:txXfrm>
    </dsp:sp>
    <dsp:sp modelId="{D8E95412-5E4A-4A58-A3BA-214CCF000DE2}">
      <dsp:nvSpPr>
        <dsp:cNvPr id="0" name=""/>
        <dsp:cNvSpPr/>
      </dsp:nvSpPr>
      <dsp:spPr>
        <a:xfrm>
          <a:off x="2783608" y="5500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02</a:t>
          </a:r>
        </a:p>
      </dsp:txBody>
      <dsp:txXfrm>
        <a:off x="2783608" y="550072"/>
        <a:ext cx="2577217" cy="1237064"/>
      </dsp:txXfrm>
    </dsp:sp>
    <dsp:sp modelId="{2766FB8C-3AB3-4149-ADC1-3989D5CAA7BF}">
      <dsp:nvSpPr>
        <dsp:cNvPr id="0" name=""/>
        <dsp:cNvSpPr/>
      </dsp:nvSpPr>
      <dsp:spPr>
        <a:xfrm>
          <a:off x="5567003" y="550072"/>
          <a:ext cx="2577217" cy="3092660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Evoke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empathy by centering inclusion, multiple perspectives, and lived experience in decision-making.</a:t>
          </a:r>
        </a:p>
      </dsp:txBody>
      <dsp:txXfrm>
        <a:off x="5567003" y="1787136"/>
        <a:ext cx="2577217" cy="1855596"/>
      </dsp:txXfrm>
    </dsp:sp>
    <dsp:sp modelId="{CE1F23FF-CB69-4D2C-B3B7-7C60CB324B6D}">
      <dsp:nvSpPr>
        <dsp:cNvPr id="0" name=""/>
        <dsp:cNvSpPr/>
      </dsp:nvSpPr>
      <dsp:spPr>
        <a:xfrm>
          <a:off x="5567003" y="5500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03</a:t>
          </a:r>
        </a:p>
      </dsp:txBody>
      <dsp:txXfrm>
        <a:off x="5567003" y="550072"/>
        <a:ext cx="2577217" cy="1237064"/>
      </dsp:txXfrm>
    </dsp:sp>
    <dsp:sp modelId="{79837135-FBEF-4F83-8CA4-0C4F0AF44C88}">
      <dsp:nvSpPr>
        <dsp:cNvPr id="0" name=""/>
        <dsp:cNvSpPr/>
      </dsp:nvSpPr>
      <dsp:spPr>
        <a:xfrm>
          <a:off x="8350398" y="550072"/>
          <a:ext cx="2577217" cy="3092660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Encourage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reflective and affective learning through problem-solving rooted in identity, equity, and ethics.</a:t>
          </a:r>
        </a:p>
      </dsp:txBody>
      <dsp:txXfrm>
        <a:off x="8350398" y="1787136"/>
        <a:ext cx="2577217" cy="1855596"/>
      </dsp:txXfrm>
    </dsp:sp>
    <dsp:sp modelId="{1C84879E-C6B4-447E-8F5C-3290ADF6909D}">
      <dsp:nvSpPr>
        <dsp:cNvPr id="0" name=""/>
        <dsp:cNvSpPr/>
      </dsp:nvSpPr>
      <dsp:spPr>
        <a:xfrm>
          <a:off x="8350398" y="5500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04</a:t>
          </a:r>
        </a:p>
      </dsp:txBody>
      <dsp:txXfrm>
        <a:off x="8350398" y="550072"/>
        <a:ext cx="2577217" cy="12370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E28A6-0ED4-4093-A6F6-E4B98691D174}">
      <dsp:nvSpPr>
        <dsp:cNvPr id="0" name=""/>
        <dsp:cNvSpPr/>
      </dsp:nvSpPr>
      <dsp:spPr>
        <a:xfrm>
          <a:off x="2707228" y="1032002"/>
          <a:ext cx="5897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9777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986607" y="1074617"/>
        <a:ext cx="31018" cy="6209"/>
      </dsp:txXfrm>
    </dsp:sp>
    <dsp:sp modelId="{2E9D79F3-143B-4E20-90DD-E4D69C5FEA85}">
      <dsp:nvSpPr>
        <dsp:cNvPr id="0" name=""/>
        <dsp:cNvSpPr/>
      </dsp:nvSpPr>
      <dsp:spPr>
        <a:xfrm>
          <a:off x="11733" y="268534"/>
          <a:ext cx="2697294" cy="161837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170" tIns="138735" rIns="132170" bIns="13873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Apply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classification and subject analysis to assign genres and categories to complex, multi-themed materials.</a:t>
          </a:r>
        </a:p>
      </dsp:txBody>
      <dsp:txXfrm>
        <a:off x="11733" y="268534"/>
        <a:ext cx="2697294" cy="1618376"/>
      </dsp:txXfrm>
    </dsp:sp>
    <dsp:sp modelId="{37912979-65AF-4559-AA7A-36DEEDD070B8}">
      <dsp:nvSpPr>
        <dsp:cNvPr id="0" name=""/>
        <dsp:cNvSpPr/>
      </dsp:nvSpPr>
      <dsp:spPr>
        <a:xfrm>
          <a:off x="6024900" y="1032002"/>
          <a:ext cx="5897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9777" y="45720"/>
              </a:lnTo>
            </a:path>
          </a:pathLst>
        </a:custGeom>
        <a:noFill/>
        <a:ln w="12700" cap="flat" cmpd="sng" algn="ctr">
          <a:solidFill>
            <a:schemeClr val="accent5">
              <a:hueOff val="-3038037"/>
              <a:satOff val="-207"/>
              <a:lumOff val="49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6304280" y="1074617"/>
        <a:ext cx="31018" cy="6209"/>
      </dsp:txXfrm>
    </dsp:sp>
    <dsp:sp modelId="{80911B49-4BB2-421D-8C86-6B8CF27A7F0F}">
      <dsp:nvSpPr>
        <dsp:cNvPr id="0" name=""/>
        <dsp:cNvSpPr/>
      </dsp:nvSpPr>
      <dsp:spPr>
        <a:xfrm>
          <a:off x="3329406" y="268534"/>
          <a:ext cx="2697294" cy="161837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170" tIns="138735" rIns="132170" bIns="13873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Justify</a:t>
          </a: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classification decisions using principles of user-centered logic and ethical access.</a:t>
          </a:r>
        </a:p>
      </dsp:txBody>
      <dsp:txXfrm>
        <a:off x="3329406" y="268534"/>
        <a:ext cx="2697294" cy="1618376"/>
      </dsp:txXfrm>
    </dsp:sp>
    <dsp:sp modelId="{1D1D707E-D034-42BA-A114-4BF942EA480C}">
      <dsp:nvSpPr>
        <dsp:cNvPr id="0" name=""/>
        <dsp:cNvSpPr/>
      </dsp:nvSpPr>
      <dsp:spPr>
        <a:xfrm>
          <a:off x="1360381" y="1885111"/>
          <a:ext cx="6635344" cy="589777"/>
        </a:xfrm>
        <a:custGeom>
          <a:avLst/>
          <a:gdLst/>
          <a:ahLst/>
          <a:cxnLst/>
          <a:rect l="0" t="0" r="0" b="0"/>
          <a:pathLst>
            <a:path>
              <a:moveTo>
                <a:pt x="6635344" y="0"/>
              </a:moveTo>
              <a:lnTo>
                <a:pt x="6635344" y="311988"/>
              </a:lnTo>
              <a:lnTo>
                <a:pt x="0" y="311988"/>
              </a:lnTo>
              <a:lnTo>
                <a:pt x="0" y="589777"/>
              </a:lnTo>
            </a:path>
          </a:pathLst>
        </a:custGeom>
        <a:noFill/>
        <a:ln w="1270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511446" y="2176895"/>
        <a:ext cx="333214" cy="6209"/>
      </dsp:txXfrm>
    </dsp:sp>
    <dsp:sp modelId="{ADDDF30C-46AD-4C87-8CE9-116AAD618337}">
      <dsp:nvSpPr>
        <dsp:cNvPr id="0" name=""/>
        <dsp:cNvSpPr/>
      </dsp:nvSpPr>
      <dsp:spPr>
        <a:xfrm>
          <a:off x="6647078" y="268534"/>
          <a:ext cx="2697294" cy="1618376"/>
        </a:xfrm>
        <a:prstGeom prst="rect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170" tIns="138735" rIns="132170" bIns="13873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Recognize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the challenges in organizing content that reflects intersectional identities and non-dominant perspectives.</a:t>
          </a:r>
        </a:p>
      </dsp:txBody>
      <dsp:txXfrm>
        <a:off x="6647078" y="268534"/>
        <a:ext cx="2697294" cy="1618376"/>
      </dsp:txXfrm>
    </dsp:sp>
    <dsp:sp modelId="{D11D063B-8381-46EA-AD46-1C7AE2BF6154}">
      <dsp:nvSpPr>
        <dsp:cNvPr id="0" name=""/>
        <dsp:cNvSpPr/>
      </dsp:nvSpPr>
      <dsp:spPr>
        <a:xfrm>
          <a:off x="2707228" y="3270757"/>
          <a:ext cx="5897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9777" y="45720"/>
              </a:lnTo>
            </a:path>
          </a:pathLst>
        </a:custGeom>
        <a:noFill/>
        <a:ln w="12700" cap="flat" cmpd="sng" algn="ctr">
          <a:solidFill>
            <a:schemeClr val="accent5">
              <a:hueOff val="-9114112"/>
              <a:satOff val="-620"/>
              <a:lumOff val="147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986607" y="3313372"/>
        <a:ext cx="31018" cy="6209"/>
      </dsp:txXfrm>
    </dsp:sp>
    <dsp:sp modelId="{49C4B0AB-F1C3-4B02-9729-A5AFD043779D}">
      <dsp:nvSpPr>
        <dsp:cNvPr id="0" name=""/>
        <dsp:cNvSpPr/>
      </dsp:nvSpPr>
      <dsp:spPr>
        <a:xfrm>
          <a:off x="11733" y="2507288"/>
          <a:ext cx="2697294" cy="1618376"/>
        </a:xfrm>
        <a:prstGeom prst="rect">
          <a:avLst/>
        </a:prstGeom>
        <a:solidFill>
          <a:schemeClr val="accent5">
            <a:hueOff val="-7291290"/>
            <a:satOff val="-496"/>
            <a:lumOff val="11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170" tIns="138735" rIns="132170" bIns="13873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Demonstrate</a:t>
          </a:r>
          <a:r>
            <a:rPr lang="en-US" sz="1800" kern="1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critical awareness of how identity, neurodiversity, and lived experience shape professional practice.</a:t>
          </a:r>
        </a:p>
      </dsp:txBody>
      <dsp:txXfrm>
        <a:off x="11733" y="2507288"/>
        <a:ext cx="2697294" cy="1618376"/>
      </dsp:txXfrm>
    </dsp:sp>
    <dsp:sp modelId="{1A50D22F-D6C9-4C5B-B763-2B908E3B27C7}">
      <dsp:nvSpPr>
        <dsp:cNvPr id="0" name=""/>
        <dsp:cNvSpPr/>
      </dsp:nvSpPr>
      <dsp:spPr>
        <a:xfrm>
          <a:off x="6024900" y="3270757"/>
          <a:ext cx="5897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9777" y="45720"/>
              </a:lnTo>
            </a:path>
          </a:pathLst>
        </a:custGeom>
        <a:noFill/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6304280" y="3313372"/>
        <a:ext cx="31018" cy="6209"/>
      </dsp:txXfrm>
    </dsp:sp>
    <dsp:sp modelId="{4B62F227-4FA1-4D60-B28F-4124838490B4}">
      <dsp:nvSpPr>
        <dsp:cNvPr id="0" name=""/>
        <dsp:cNvSpPr/>
      </dsp:nvSpPr>
      <dsp:spPr>
        <a:xfrm>
          <a:off x="3329406" y="2507288"/>
          <a:ext cx="2697294" cy="161837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170" tIns="138735" rIns="132170" bIns="13873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Propose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inclusive strategies (e.g., alternative metadata, signage, and display) that enhance accessibility and discoverability.</a:t>
          </a:r>
        </a:p>
      </dsp:txBody>
      <dsp:txXfrm>
        <a:off x="3329406" y="2507288"/>
        <a:ext cx="2697294" cy="1618376"/>
      </dsp:txXfrm>
    </dsp:sp>
    <dsp:sp modelId="{B01C4BA1-DD8E-4524-8B7F-6EAF6D2CE5D6}">
      <dsp:nvSpPr>
        <dsp:cNvPr id="0" name=""/>
        <dsp:cNvSpPr/>
      </dsp:nvSpPr>
      <dsp:spPr>
        <a:xfrm>
          <a:off x="6647078" y="2507288"/>
          <a:ext cx="2697294" cy="161837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170" tIns="138735" rIns="132170" bIns="13873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Reflect</a:t>
          </a:r>
          <a:r>
            <a:rPr lang="en-US" sz="18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on professional values and communication practices that promote respectful, inclusive work and learning environments.</a:t>
          </a:r>
        </a:p>
      </dsp:txBody>
      <dsp:txXfrm>
        <a:off x="6647078" y="2507288"/>
        <a:ext cx="2697294" cy="1618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745B8F1-8C64-4306-AF81-CA0C1B56A381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23B6EC8-A642-41EE-924F-112893BAE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0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22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21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57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model is developed based on a study published by </a:t>
            </a:r>
            <a:r>
              <a:rPr lang="en-US" dirty="0" err="1"/>
              <a:t>Theodorea</a:t>
            </a:r>
            <a:r>
              <a:rPr lang="en-US" dirty="0"/>
              <a:t> Berry and Matthew Candis in:</a:t>
            </a:r>
          </a:p>
          <a:p>
            <a:r>
              <a:rPr lang="en-US" dirty="0"/>
              <a:t>Berry, T. R., &amp; Candis, M. R. (2013). Cultural identity and education: A critical race perspective. </a:t>
            </a:r>
            <a:r>
              <a:rPr lang="en-US" i="1" dirty="0"/>
              <a:t>Educational Foundations</a:t>
            </a:r>
            <a:r>
              <a:rPr lang="en-US" dirty="0"/>
              <a:t>, </a:t>
            </a:r>
            <a:r>
              <a:rPr lang="en-US" i="1" dirty="0"/>
              <a:t>27</a:t>
            </a:r>
            <a:r>
              <a:rPr lang="en-US" dirty="0"/>
              <a:t>(3–4), 43–64. </a:t>
            </a:r>
          </a:p>
          <a:p>
            <a:r>
              <a:rPr lang="en-US" dirty="0"/>
              <a:t>It illustrates how Critical Race Feminist pedagogy informs my teaching practice, centering student voice, identity, and justice-oriented engagement.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8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kern="100" dirty="0"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75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46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55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005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678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82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B3205-9E3C-10CC-D50E-16A290C3C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EDCB92-7304-0ABC-B3DA-82A22ED6D0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4A4F02-4289-C85F-34CF-697F55C47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5E444-675C-A13E-ABC5-1C584E150B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269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81CA6-1096-C70E-0B1A-BBBACFAA8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4E169A-8B00-408C-C24B-0DEE07BF3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574131-B8EE-CE68-6ABE-EB7BF25BB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80622-93C2-A9BA-0005-7B3ED5B022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47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FB97D-1BCC-B448-099A-7792239C8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44D4E-8DFA-D16C-F3CD-6380E0323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B968C9-F5B4-0801-FB7B-878BE6A740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6B89A-C977-3437-2CBE-03720F1B28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B6EC8-A642-41EE-924F-112893BAE4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33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9FB9F-51A7-44F7-A641-747A419A268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71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BBFF3-0FEE-AE55-1254-F35AC47CE6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9043B7-F7F9-8233-5A73-B4FBCE3C5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E9563-CD75-C1A4-0CD7-BE31E93A6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29566-3389-6572-DE56-1923C0D13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EFFBE-084D-2AF0-90D2-2DE2CB920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33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C59FF-6944-0914-52FB-4EA8D4A74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FF139-992D-0C40-D504-9B6B176D3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6A563-5CA7-0A1A-2BAD-2A0969BD4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1F8BF-5BEA-DE67-5C6D-ECE38213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96254-1D94-7CB7-240D-362684478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73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443C3-FEB3-A94F-4A4B-5CA42908D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FBA17C-DCC3-84D7-AF14-A7824ED0E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568E3-7261-AD88-42B5-998D1A04D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AE9E7-5AEA-FD62-3BB4-8CE6FC116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87F60-75B7-85C9-4F52-930C96586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09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4DC5-C3FC-3D3F-B961-0803833E2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4B4D6-D45E-4628-4E04-D57DED6345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30678D-9D66-7EA7-54DA-9814710D8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CBB30D-BBBC-8E54-DD89-679038032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B3ED7A-4B34-DAF5-338A-BCA12A092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0CBF0-CAB7-69F4-C554-B5254B705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40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C9EDD-E44C-18DC-83B6-E8189ABB0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73940-3DF6-6C49-58A3-3DD9BF8DD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996DC-D8AB-742D-F836-F9A0FF136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8038F2-C947-FAB0-3AAD-DFA2B4401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8AF34C-5CCE-B8DF-3F2D-60F940E0D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996C50-928D-5216-91A1-5CBC4E812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1F949C-7B78-45FD-9CC4-54BE18EF1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B9DF6B-2BB4-D836-1A5E-80DE37E0C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06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565B-736C-506B-AB4A-DF6B7228D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B81B6A-5E2A-7BCE-B6E2-5EEAD3826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1AE8E-2196-BC78-CE0B-73980F308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D536D5-C287-9A32-0BC4-1027C9E25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5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B4CF2D-5EA0-98BB-0A1F-4DEAD0D63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AAA70E-A93F-92B2-880E-63754D561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B33CF-293A-1582-C009-C442214F7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9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D63C4-D04F-096C-B15F-F368665B7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0F6D7-5AD7-206F-33EE-07AD4BB00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6EF37-3497-406E-D604-5CEEA116F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2153F-60AA-26F4-6F16-DDCB82611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8D422-1B93-EF8F-DC03-088735E03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E5F4BD-71B4-7506-DEF1-D9A4541D5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0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F182-F22F-92FC-626F-B8BD2FDE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1EE094-A1D9-E195-24FD-F00DD835E9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2AA92-40F0-96D3-7E93-B15020431E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E24DB-244C-5259-A87A-DAC085ED2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4255F-E179-6580-F5DA-2D34565BA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8A5CC3-FDDD-258C-6F68-D7FB21D64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86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3A29A-407E-7C24-1132-3EE514C25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51CC51-71B8-1A87-C81D-D2F06E724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9E7CC-0E52-4ED8-68A3-BD7E17C7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AFEEF-EC0E-94A6-5159-CC79FF9D1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A345E-16D0-EAEE-5900-F86BA0AC7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5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A01013-2191-2269-775F-516EBDFE8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67402C-76E7-4E1B-BB0C-8BA7C8E949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E95D7-8F9C-1E8C-3A60-59C1EF5B4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83DEA-935F-E5F5-2203-763E6D861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B81C3-3B24-9B88-BBD0-37C454CAC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0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946048-098A-793A-0386-68E4D439E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DAC29-E926-E795-86EA-FB147E934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82AEB-17FE-37C5-66F6-88EC462AE8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F6891D-8627-46F0-B134-26FBFCACDDF3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BB240-7099-C090-D1DF-458A3D9425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321B9-94CA-65FB-BC80-983D38048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E9A62A-11CB-4468-80D1-DB47D92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5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390/educsci11090476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3829-DFBF-00CD-88EB-37766475A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79022"/>
            <a:ext cx="5847643" cy="29802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Weaving a Librarian’s lived experience into teaching: knowledge transfer through the lens of an immigrant information professional.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D5A529-4543-6502-7DBF-F9A080A61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7008" y="3139671"/>
            <a:ext cx="4775199" cy="1818974"/>
          </a:xfrm>
        </p:spPr>
        <p:txBody>
          <a:bodyPr vert="horz" lIns="91440" tIns="45720" rIns="91440" bIns="45720" rtlCol="0">
            <a:noAutofit/>
          </a:bodyPr>
          <a:lstStyle/>
          <a:p>
            <a:pPr marR="0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Inaam Charaf,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Ph.D. </a:t>
            </a:r>
          </a:p>
          <a:p>
            <a:pPr marR="0"/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Assistant Professor</a:t>
            </a:r>
          </a:p>
          <a:p>
            <a:pPr marR="0"/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 of Information Studies</a:t>
            </a:r>
          </a:p>
          <a:p>
            <a:pPr marR="0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the Fraser Valley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Magazine printing process">
            <a:extLst>
              <a:ext uri="{FF2B5EF4-FFF2-40B4-BE49-F238E27FC236}">
                <a16:creationId xmlns:a16="http://schemas.microsoft.com/office/drawing/2014/main" id="{B53BAC94-E55C-5BB8-7DD7-31722B1B4E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390" r="10095" b="-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19A6C7-4745-701B-3F4A-1B052ADFD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08" y="5315788"/>
            <a:ext cx="2749971" cy="118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62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ink hued beach sand meeting the sea">
            <a:extLst>
              <a:ext uri="{FF2B5EF4-FFF2-40B4-BE49-F238E27FC236}">
                <a16:creationId xmlns:a16="http://schemas.microsoft.com/office/drawing/2014/main" id="{24A71A63-7412-5634-CD5F-F9E447D35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5" b="1266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colorful flower with text&#10;&#10;AI-generated content may be incorrect.">
            <a:extLst>
              <a:ext uri="{FF2B5EF4-FFF2-40B4-BE49-F238E27FC236}">
                <a16:creationId xmlns:a16="http://schemas.microsoft.com/office/drawing/2014/main" id="{91044EF3-C269-EF3F-02BD-FB3C8E253C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3862"/>
          <a:stretch>
            <a:fillRect/>
          </a:stretch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3361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4E0CBF-2DE1-093C-FCCC-7C611D111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509" y="1817512"/>
            <a:ext cx="5514967" cy="38720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Teaching Through a Critical Race Feminism Lens</a:t>
            </a:r>
            <a:b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4" descr="A person holding a camera&#10;&#10;AI-generated content may be incorrect.">
            <a:extLst>
              <a:ext uri="{FF2B5EF4-FFF2-40B4-BE49-F238E27FC236}">
                <a16:creationId xmlns:a16="http://schemas.microsoft.com/office/drawing/2014/main" id="{A069E36B-8A26-718B-EA92-F93F36839A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95" r="40697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2027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principles and principles&#10;&#10;AI-generated content may be incorrect.">
            <a:extLst>
              <a:ext uri="{FF2B5EF4-FFF2-40B4-BE49-F238E27FC236}">
                <a16:creationId xmlns:a16="http://schemas.microsoft.com/office/drawing/2014/main" id="{A66FD87B-0648-C296-4C12-B23138504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646422-BB38-F9BC-DE3C-53238B3BAF8A}"/>
              </a:ext>
            </a:extLst>
          </p:cNvPr>
          <p:cNvSpPr txBox="1"/>
          <p:nvPr/>
        </p:nvSpPr>
        <p:spPr>
          <a:xfrm>
            <a:off x="311980" y="6242757"/>
            <a:ext cx="2307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Adapted from Seal &amp; Smith, 2021</a:t>
            </a:r>
            <a:endParaRPr lang="en-US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07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95AD22A-0AFE-0A29-8262-DACA1BA511B2}"/>
              </a:ext>
            </a:extLst>
          </p:cNvPr>
          <p:cNvSpPr/>
          <p:nvPr/>
        </p:nvSpPr>
        <p:spPr>
          <a:xfrm>
            <a:off x="158045" y="0"/>
            <a:ext cx="11898488" cy="685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299681F-21B1-9849-AC1C-119976440D9D}"/>
              </a:ext>
            </a:extLst>
          </p:cNvPr>
          <p:cNvSpPr/>
          <p:nvPr/>
        </p:nvSpPr>
        <p:spPr>
          <a:xfrm>
            <a:off x="1216379" y="669346"/>
            <a:ext cx="4481688" cy="250171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8B57B2E-0F81-99D1-BA4D-1E02603E8E9F}"/>
              </a:ext>
            </a:extLst>
          </p:cNvPr>
          <p:cNvSpPr/>
          <p:nvPr/>
        </p:nvSpPr>
        <p:spPr>
          <a:xfrm>
            <a:off x="6656204" y="589070"/>
            <a:ext cx="4244626" cy="247383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2FED6E-1666-1964-1204-14AF437B6970}"/>
              </a:ext>
            </a:extLst>
          </p:cNvPr>
          <p:cNvSpPr txBox="1"/>
          <p:nvPr/>
        </p:nvSpPr>
        <p:spPr>
          <a:xfrm>
            <a:off x="6870689" y="1307408"/>
            <a:ext cx="4054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Grounded in realities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Examining and engaging with real-life scenario and incidents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A63132-5334-0FE2-ABBE-9E66ADF34570}"/>
              </a:ext>
            </a:extLst>
          </p:cNvPr>
          <p:cNvSpPr txBox="1"/>
          <p:nvPr/>
        </p:nvSpPr>
        <p:spPr>
          <a:xfrm>
            <a:off x="1216379" y="1246066"/>
            <a:ext cx="4481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Storytelling and counter stories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Giving students space to share their lived experiences and counter-narratives</a:t>
            </a:r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63538FC-D6A9-5DE5-F056-CA33A9CB4B53}"/>
              </a:ext>
            </a:extLst>
          </p:cNvPr>
          <p:cNvSpPr/>
          <p:nvPr/>
        </p:nvSpPr>
        <p:spPr>
          <a:xfrm>
            <a:off x="1670756" y="3987702"/>
            <a:ext cx="5113865" cy="250171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0C8ED3-ADC1-2B8A-C3F0-D59EEA4B3A09}"/>
              </a:ext>
            </a:extLst>
          </p:cNvPr>
          <p:cNvSpPr txBox="1"/>
          <p:nvPr/>
        </p:nvSpPr>
        <p:spPr>
          <a:xfrm>
            <a:off x="1890889" y="4625135"/>
            <a:ext cx="467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Culturally responsive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Adapting teaching to reflect students’ cultural contexts and identities</a:t>
            </a:r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90EC3FE-CA8A-D407-0F4F-781328E6ADC1}"/>
              </a:ext>
            </a:extLst>
          </p:cNvPr>
          <p:cNvSpPr/>
          <p:nvPr/>
        </p:nvSpPr>
        <p:spPr>
          <a:xfrm>
            <a:off x="6564489" y="3824112"/>
            <a:ext cx="4501443" cy="235830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5DD0F3-D87A-C354-718A-FF6552A2C7DB}"/>
              </a:ext>
            </a:extLst>
          </p:cNvPr>
          <p:cNvSpPr txBox="1"/>
          <p:nvPr/>
        </p:nvSpPr>
        <p:spPr>
          <a:xfrm>
            <a:off x="6478410" y="4594506"/>
            <a:ext cx="467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Mutual vulnerability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Fostering shared openness and reflection across cultural differences</a:t>
            </a:r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91C1005-3D05-5FF1-EFA8-60DC4597C84A}"/>
              </a:ext>
            </a:extLst>
          </p:cNvPr>
          <p:cNvSpPr/>
          <p:nvPr/>
        </p:nvSpPr>
        <p:spPr>
          <a:xfrm>
            <a:off x="3819878" y="2072614"/>
            <a:ext cx="4501443" cy="235830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CD7CAA-CB77-2DF1-F49D-C709B8EBB2E5}"/>
              </a:ext>
            </a:extLst>
          </p:cNvPr>
          <p:cNvSpPr txBox="1"/>
          <p:nvPr/>
        </p:nvSpPr>
        <p:spPr>
          <a:xfrm>
            <a:off x="4041421" y="2745656"/>
            <a:ext cx="40752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Praxis is central to theory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Centering students’ lived experiences to bridge theory and action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3FFDDA-EC63-002C-AB82-1F4387218037}"/>
              </a:ext>
            </a:extLst>
          </p:cNvPr>
          <p:cNvSpPr txBox="1"/>
          <p:nvPr/>
        </p:nvSpPr>
        <p:spPr>
          <a:xfrm>
            <a:off x="3733799" y="220486"/>
            <a:ext cx="467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Critical Race Feminism Pedagogy</a:t>
            </a:r>
            <a:endParaRPr lang="en-US" sz="2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88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5" grpId="0" animBg="1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A99C72E-9CCD-405C-373C-BB4A18C0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99" y="4777739"/>
            <a:ext cx="3747271" cy="1371601"/>
          </a:xfrm>
        </p:spPr>
        <p:txBody>
          <a:bodyPr vert="horz" lIns="91440" tIns="45720" rIns="91440" bIns="45720" rtlCol="0">
            <a:noAutofit/>
          </a:bodyPr>
          <a:lstStyle/>
          <a:p>
            <a:b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Living, Knowing, Teaching: Embedding Critical Race Feminist (CRF) Principles in the Classroom</a:t>
            </a:r>
            <a:b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Sneakers in a range of sizes">
            <a:extLst>
              <a:ext uri="{FF2B5EF4-FFF2-40B4-BE49-F238E27FC236}">
                <a16:creationId xmlns:a16="http://schemas.microsoft.com/office/drawing/2014/main" id="{26F75173-BB5D-DE77-7926-8B0BE5AB3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8" b="21568"/>
          <a:stretch>
            <a:fillRect/>
          </a:stretch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27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E4BAA93-9741-6920-0BB5-0A34F6243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2581" y="4777739"/>
            <a:ext cx="7207619" cy="15666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example:</a:t>
            </a:r>
          </a:p>
          <a:p>
            <a:pPr marL="0" indent="0">
              <a:buNone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apply a CRF lens in Introduction to Classification (LIBT 130), to challenge dominant knowledge structures, center marginalized perspectives, and invite students to reflect on the power dynamics embedded in classification systems.</a:t>
            </a:r>
            <a:b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697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A9C4C1-AC51-85FE-001C-8503CADE4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 Jaz: A Story of Care, Curiosity, and Classification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A4A5C-3722-265E-8F8E-2C595B25E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i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Jaz is the newest addition to the library team—a thoughtful, brilliant, and deeply curious library assistant. As a Black trans woman and someone who identifies as neurodiverse (autistic), Jaz brings a perspective to the library shaped by both personal resilience and a deep appreciation for the richness of human experience. She sees libraries not just as places of information, but as spaces where stories live, breathe, and connect us.</a:t>
            </a:r>
          </a:p>
          <a:p>
            <a:pPr marL="0" indent="0">
              <a:buNone/>
            </a:pPr>
            <a:endParaRPr lang="en-US" sz="2200" i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432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3" name="Rectangle 104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D6FA76-A09F-EDA8-488C-1376F5FBF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58" y="384907"/>
            <a:ext cx="5962785" cy="144389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Jaz as a core persona: the friend of the classification lab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50D21-A542-0081-D91E-91EE9C646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858" y="1670970"/>
            <a:ext cx="7182911" cy="497818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Jaz is a recurring character in my classification course—more than a fictional figure, she’s a pedagogical companion.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Black, transgender, and neurodiverse (autistic) library assistant, Jaz brings intersectional depth and lived experience to the learning space.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 learns and grows alongside students, modeling curiosity, vulnerability, and critical thinking.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Jaz appears across multiple scenarios, asking questions, seeking guidance, and sparking thoughtful discussions about classification, identity, and power.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 serves as both a pedagogical tool and an emotional connector, helping students engage more personally and reflectively with the course material.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Young Black Woman Reading a Book Surrounded by Books | Premium AI-generated  image">
            <a:extLst>
              <a:ext uri="{FF2B5EF4-FFF2-40B4-BE49-F238E27FC236}">
                <a16:creationId xmlns:a16="http://schemas.microsoft.com/office/drawing/2014/main" id="{095CBAB0-B7EB-42FB-25A8-FF213CBB5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" r="7277"/>
          <a:stretch/>
        </p:blipFill>
        <p:spPr bwMode="auto">
          <a:xfrm>
            <a:off x="7477218" y="857965"/>
            <a:ext cx="4613182" cy="5305768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025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8103E00-7312-25E5-8535-9CFD9BAA6F4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6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AB416-38FB-2F39-F476-D506A40D3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1911"/>
            <a:ext cx="10515600" cy="1633714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Black, Transgender and Neurodiverse?</a:t>
            </a:r>
            <a:b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Centering lived experience through a CRF lens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2220B4C-6036-E8F3-1DB3-6310DA97CE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5281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23444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B6B041DB-ABC1-AF40-FB5B-E958281AE63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EA2F5-EC59-996C-64DD-E04AF3385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br>
              <a:rPr lang="en-US"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learning over time with Jaz: building narrative continuity and emotional connection</a:t>
            </a:r>
            <a:br>
              <a:rPr lang="en-US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CEF949-2EFB-20F5-D51A-9CD2D11479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354486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42607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tree planted on a wall made of concrete boxes">
            <a:extLst>
              <a:ext uri="{FF2B5EF4-FFF2-40B4-BE49-F238E27FC236}">
                <a16:creationId xmlns:a16="http://schemas.microsoft.com/office/drawing/2014/main" id="{E81FDAA6-45A1-0A88-8E17-957C98549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5" r="57398" b="2"/>
          <a:stretch>
            <a:fillRect/>
          </a:stretch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3EC6D0-8506-7F0D-EE40-23CFC3C06C28}"/>
              </a:ext>
            </a:extLst>
          </p:cNvPr>
          <p:cNvSpPr txBox="1"/>
          <p:nvPr/>
        </p:nvSpPr>
        <p:spPr>
          <a:xfrm>
            <a:off x="3925009" y="1752246"/>
            <a:ext cx="4426151" cy="4101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</a:pP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Week 1</a:t>
            </a:r>
            <a:r>
              <a:rPr lang="en-US" sz="28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sz="28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Jaz’s first big assignment </a:t>
            </a:r>
          </a:p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 focus</a:t>
            </a:r>
            <a:r>
              <a:rPr lang="en-US" sz="28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Aboutness &amp; content analysis—Jaz learns how to understand what a book is really about!</a:t>
            </a:r>
          </a:p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Group working [Padlet activity]</a:t>
            </a:r>
            <a:endParaRPr lang="en-US" sz="2800" b="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436CBD-96E4-F1C7-9260-ACCF0080E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" b="22146"/>
          <a:stretch>
            <a:fillRect/>
          </a:stretch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0046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retched steel tapes in different lengths">
            <a:extLst>
              <a:ext uri="{FF2B5EF4-FFF2-40B4-BE49-F238E27FC236}">
                <a16:creationId xmlns:a16="http://schemas.microsoft.com/office/drawing/2014/main" id="{ED4CB88A-098F-5280-F27C-F10CFA4D9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C53649-7F47-637D-B1C0-7D341A0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Jaz supports deeper learning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5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028236-2FF9-C03E-810B-D31943496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  <a:solidFill>
            <a:srgbClr val="FFC000"/>
          </a:solidFill>
        </p:spPr>
        <p:txBody>
          <a:bodyPr anchor="ctr">
            <a:normAutofit/>
          </a:bodyPr>
          <a:lstStyle/>
          <a:p>
            <a:r>
              <a:rPr lang="en-US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 goals with Jaz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0EDDF2E1-6CAF-872D-5402-0F92E33430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02050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46237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9A7F3BF-8763-4074-AD77-92790AF31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C8D4A7-1A79-9428-2F11-4AE703FC2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9356106" cy="1200329"/>
          </a:xfrm>
        </p:spPr>
        <p:txBody>
          <a:bodyPr anchor="t">
            <a:normAutofit/>
          </a:bodyPr>
          <a:lstStyle/>
          <a:p>
            <a:r>
              <a:rPr lang="en-US" sz="8000" b="1"/>
              <a:t>Learning outcomes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9648D6-B41B-42D0-A817-AE2607B0B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4200" y="554152"/>
            <a:ext cx="574177" cy="1075866"/>
            <a:chOff x="10994200" y="554152"/>
            <a:chExt cx="574177" cy="1075866"/>
          </a:xfrm>
        </p:grpSpPr>
        <p:sp>
          <p:nvSpPr>
            <p:cNvPr id="12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13369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2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55951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solidFill>
              <a:schemeClr val="accent2"/>
            </a:solidFill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94200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2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B514717-7E11-E78B-93AA-29D5ECBD08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7157976"/>
              </p:ext>
            </p:extLst>
          </p:nvPr>
        </p:nvGraphicFramePr>
        <p:xfrm>
          <a:off x="1188062" y="1825625"/>
          <a:ext cx="9356107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007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9F0B-7EDC-848D-C55A-41DE14B73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4AF2E15-A507-7598-016D-A5858F02EFC4}"/>
              </a:ext>
            </a:extLst>
          </p:cNvPr>
          <p:cNvSpPr/>
          <p:nvPr/>
        </p:nvSpPr>
        <p:spPr>
          <a:xfrm>
            <a:off x="158045" y="0"/>
            <a:ext cx="11898488" cy="685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38F94CE-8A6F-865F-7AE5-59E895EAFC89}"/>
              </a:ext>
            </a:extLst>
          </p:cNvPr>
          <p:cNvSpPr/>
          <p:nvPr/>
        </p:nvSpPr>
        <p:spPr>
          <a:xfrm>
            <a:off x="1166280" y="1662768"/>
            <a:ext cx="4929720" cy="464772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186435-BE9B-79D7-4B1F-4F3B68C867F7}"/>
              </a:ext>
            </a:extLst>
          </p:cNvPr>
          <p:cNvSpPr/>
          <p:nvPr/>
        </p:nvSpPr>
        <p:spPr>
          <a:xfrm>
            <a:off x="6507322" y="1753897"/>
            <a:ext cx="4673600" cy="46477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F7FEA7-5AB8-F988-3F92-A0C44DA75924}"/>
              </a:ext>
            </a:extLst>
          </p:cNvPr>
          <p:cNvSpPr txBox="1"/>
          <p:nvPr/>
        </p:nvSpPr>
        <p:spPr>
          <a:xfrm>
            <a:off x="6846700" y="2261729"/>
            <a:ext cx="4054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Grounded in realities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Examining and engaging with real-life scenario and incidents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05F254-02BD-2F6E-D949-CB4139E31565}"/>
              </a:ext>
            </a:extLst>
          </p:cNvPr>
          <p:cNvSpPr txBox="1"/>
          <p:nvPr/>
        </p:nvSpPr>
        <p:spPr>
          <a:xfrm>
            <a:off x="1291169" y="2261728"/>
            <a:ext cx="4481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Storytelling and counter stories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Giving students space to share their lived experiences and counter-narratives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DB4F70-AD27-25B2-614A-4422D3E5410D}"/>
              </a:ext>
            </a:extLst>
          </p:cNvPr>
          <p:cNvSpPr txBox="1"/>
          <p:nvPr/>
        </p:nvSpPr>
        <p:spPr>
          <a:xfrm>
            <a:off x="3273777" y="439958"/>
            <a:ext cx="5599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Jaz activates each principle in my CRF pedagogy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87261F0B-5631-D0B2-4866-524240370943}"/>
              </a:ext>
            </a:extLst>
          </p:cNvPr>
          <p:cNvSpPr/>
          <p:nvPr/>
        </p:nvSpPr>
        <p:spPr>
          <a:xfrm>
            <a:off x="1291169" y="3330650"/>
            <a:ext cx="4725808" cy="2437972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1" indent="0">
              <a:lnSpc>
                <a:spcPct val="115000"/>
              </a:lnSpc>
              <a:spcAft>
                <a:spcPts val="800"/>
              </a:spcAft>
              <a:buNone/>
            </a:pPr>
            <a:endParaRPr lang="en-US" sz="1800" b="1" i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97E794-E5BA-B231-2339-9D8A1DF0F324}"/>
              </a:ext>
            </a:extLst>
          </p:cNvPr>
          <p:cNvSpPr txBox="1"/>
          <p:nvPr/>
        </p:nvSpPr>
        <p:spPr>
          <a:xfrm>
            <a:off x="1569156" y="3823564"/>
            <a:ext cx="42037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When Jaz gets a headache over classifying Two-Spirit literature, students begin to share their own frustration with misrepresentation—and suddenly the classroom is full of counter-stories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BB043E1D-55B0-B662-C1D6-CC1B5D7012B3}"/>
              </a:ext>
            </a:extLst>
          </p:cNvPr>
          <p:cNvSpPr/>
          <p:nvPr/>
        </p:nvSpPr>
        <p:spPr>
          <a:xfrm>
            <a:off x="6615289" y="3429001"/>
            <a:ext cx="4543076" cy="2531532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FA71F3-FF92-B74B-2315-5929A92185DC}"/>
              </a:ext>
            </a:extLst>
          </p:cNvPr>
          <p:cNvSpPr txBox="1"/>
          <p:nvPr/>
        </p:nvSpPr>
        <p:spPr>
          <a:xfrm>
            <a:off x="6846700" y="3986628"/>
            <a:ext cx="4203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Through Jaz, students are invited to deal with discomfort, ambiguity, and imperfection—welcome to the real live of librarianship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3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2EB81-2FDD-8FA6-2FA2-7C83BF98C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FEEF9C9-4A97-60B2-E0D9-F2E146D750B6}"/>
              </a:ext>
            </a:extLst>
          </p:cNvPr>
          <p:cNvSpPr/>
          <p:nvPr/>
        </p:nvSpPr>
        <p:spPr>
          <a:xfrm>
            <a:off x="0" y="0"/>
            <a:ext cx="11898488" cy="685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70B47A9-D14D-D2C4-961F-691C04A1C261}"/>
              </a:ext>
            </a:extLst>
          </p:cNvPr>
          <p:cNvSpPr/>
          <p:nvPr/>
        </p:nvSpPr>
        <p:spPr>
          <a:xfrm>
            <a:off x="5926674" y="627466"/>
            <a:ext cx="5599282" cy="565700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F467632-9CA4-65E8-1379-ED6CAE8ABCCE}"/>
              </a:ext>
            </a:extLst>
          </p:cNvPr>
          <p:cNvSpPr/>
          <p:nvPr/>
        </p:nvSpPr>
        <p:spPr>
          <a:xfrm>
            <a:off x="745067" y="495440"/>
            <a:ext cx="5034837" cy="565700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F7F2DA-1A42-39EB-63DA-24B876A6472F}"/>
              </a:ext>
            </a:extLst>
          </p:cNvPr>
          <p:cNvSpPr txBox="1"/>
          <p:nvPr/>
        </p:nvSpPr>
        <p:spPr>
          <a:xfrm>
            <a:off x="1378647" y="1480630"/>
            <a:ext cx="4075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Praxis is central to theory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Centering students’ lived experiences to bridge theory and action</a:t>
            </a:r>
            <a:endParaRPr lang="en-US" dirty="0"/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CA533940-908E-08BB-7388-4F9EEC21DCA5}"/>
              </a:ext>
            </a:extLst>
          </p:cNvPr>
          <p:cNvSpPr/>
          <p:nvPr/>
        </p:nvSpPr>
        <p:spPr>
          <a:xfrm>
            <a:off x="1197319" y="2651679"/>
            <a:ext cx="4075289" cy="2302933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CC1D3C-EB02-19A2-82D8-EBCA5C3E0860}"/>
              </a:ext>
            </a:extLst>
          </p:cNvPr>
          <p:cNvSpPr txBox="1"/>
          <p:nvPr/>
        </p:nvSpPr>
        <p:spPr>
          <a:xfrm>
            <a:off x="1519065" y="3200984"/>
            <a:ext cx="364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When Jaz asks, “Is this where this book really belongs?” students shift from passive learners to active, reflective agents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4BB0CBC6-DBF6-1183-373F-20F4945F7BFD}"/>
              </a:ext>
            </a:extLst>
          </p:cNvPr>
          <p:cNvSpPr/>
          <p:nvPr/>
        </p:nvSpPr>
        <p:spPr>
          <a:xfrm>
            <a:off x="6232156" y="2651680"/>
            <a:ext cx="4967125" cy="2725690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CCB399-8DE4-600D-EC00-3530BE2549BC}"/>
              </a:ext>
            </a:extLst>
          </p:cNvPr>
          <p:cNvSpPr txBox="1"/>
          <p:nvPr/>
        </p:nvSpPr>
        <p:spPr>
          <a:xfrm>
            <a:off x="6556712" y="3200984"/>
            <a:ext cx="45649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Through Jaz, students explore how classification—often framed as neutral—is a culturally loaded practice. Jaz’s challenges invite learners to interrogate dominant systems, reflect on their own cultural assumptions, and adapt their decisions to honor diverse epistemologies. This positions classification as both a technical and culturally responsive act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B58DD6-9700-1E8D-0688-168ED0ACE56A}"/>
              </a:ext>
            </a:extLst>
          </p:cNvPr>
          <p:cNvSpPr txBox="1"/>
          <p:nvPr/>
        </p:nvSpPr>
        <p:spPr>
          <a:xfrm>
            <a:off x="6417740" y="1480630"/>
            <a:ext cx="467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Culturally responsive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Adapting teaching to reflect students’ cultural contexts and identities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26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70E78-7F56-9711-A3E5-BAC5F95B8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2B841B6-3414-DF76-A5FD-9B3B82936296}"/>
              </a:ext>
            </a:extLst>
          </p:cNvPr>
          <p:cNvSpPr/>
          <p:nvPr/>
        </p:nvSpPr>
        <p:spPr>
          <a:xfrm>
            <a:off x="0" y="0"/>
            <a:ext cx="11898488" cy="685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26305DD-C21A-97D9-1411-52AC5E41AAA8}"/>
              </a:ext>
            </a:extLst>
          </p:cNvPr>
          <p:cNvSpPr/>
          <p:nvPr/>
        </p:nvSpPr>
        <p:spPr>
          <a:xfrm>
            <a:off x="3183468" y="240524"/>
            <a:ext cx="5611286" cy="612152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93801B37-6403-7AEA-EC7C-67D3B5803832}"/>
              </a:ext>
            </a:extLst>
          </p:cNvPr>
          <p:cNvSpPr/>
          <p:nvPr/>
        </p:nvSpPr>
        <p:spPr>
          <a:xfrm>
            <a:off x="3488267" y="2035927"/>
            <a:ext cx="5240162" cy="3123095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4CBC06-8A7D-BED8-2148-94EC9B6B2338}"/>
              </a:ext>
            </a:extLst>
          </p:cNvPr>
          <p:cNvSpPr txBox="1"/>
          <p:nvPr/>
        </p:nvSpPr>
        <p:spPr>
          <a:xfrm>
            <a:off x="4086578" y="2858809"/>
            <a:ext cx="4233333" cy="1679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Jaz’s courage to seek help, asking questions and say </a:t>
            </a:r>
            <a:r>
              <a:rPr lang="en-US" sz="2000" b="1" i="1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“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I don’t know” makes it safe for students to say the same. That’s where transformation begins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3F0074-8D55-C5F4-E153-983221693AA7}"/>
              </a:ext>
            </a:extLst>
          </p:cNvPr>
          <p:cNvSpPr txBox="1"/>
          <p:nvPr/>
        </p:nvSpPr>
        <p:spPr>
          <a:xfrm>
            <a:off x="3759200" y="907205"/>
            <a:ext cx="467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Mutual vulnerability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Fostering shared openness and reflection across cultural differences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8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A9FB3-0870-7EC5-33B1-48FE630E6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E5040-B1F1-7CD9-0FF2-80FF05E24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Berry, T. R., &amp; Candis, M. R. (2013). Cultural identity and education: A critical race perspective. </a:t>
            </a:r>
            <a:r>
              <a:rPr lang="en-US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Foundations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(3–4), 43–64.</a:t>
            </a:r>
          </a:p>
          <a:p>
            <a:pPr marL="0">
              <a:lnSpc>
                <a:spcPct val="115000"/>
              </a:lnSpc>
              <a:spcAft>
                <a:spcPts val="800"/>
              </a:spcAft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Smith, A., &amp; Seal, M. (2021). The contested terrain of critical pedagogy and teaching informal education in higher education. </a:t>
            </a:r>
            <a:r>
              <a:rPr lang="en-US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 Sciences, 11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(9), 476. </a:t>
            </a:r>
            <a:r>
              <a:rPr lang="en-US" u="sng" kern="100" dirty="0">
                <a:solidFill>
                  <a:srgbClr val="46788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https://doi.org/10.3390/educsci11090476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69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CFB7A8-B7DD-568B-A4C0-6BA457E5F2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50" b="793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82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3131</TotalTime>
  <Words>1215</Words>
  <Application>Microsoft Office PowerPoint</Application>
  <PresentationFormat>Widescreen</PresentationFormat>
  <Paragraphs>108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Symbol</vt:lpstr>
      <vt:lpstr>Office Theme</vt:lpstr>
      <vt:lpstr>Weaving a Librarian’s lived experience into teaching: knowledge transfer through the lens of an immigrant information professional.</vt:lpstr>
      <vt:lpstr>PowerPoint Presentation</vt:lpstr>
      <vt:lpstr>Teaching Through a Critical Race Feminism Lens </vt:lpstr>
      <vt:lpstr>PowerPoint Presentation</vt:lpstr>
      <vt:lpstr>PowerPoint Presentation</vt:lpstr>
      <vt:lpstr> Living, Knowing, Teaching: Embedding Critical Race Feminist (CRF) Principles in the Classroom </vt:lpstr>
      <vt:lpstr>Meet Jaz: A Story of Care, Curiosity, and Classification</vt:lpstr>
      <vt:lpstr>Jaz as a core persona: the friend of the classification lab </vt:lpstr>
      <vt:lpstr>Why Black, Transgender and Neurodiverse? Centering lived experience through a CRF lens</vt:lpstr>
      <vt:lpstr> Support learning over time with Jaz: building narrative continuity and emotional connection  </vt:lpstr>
      <vt:lpstr>PowerPoint Presentation</vt:lpstr>
      <vt:lpstr>How Jaz supports deeper learning</vt:lpstr>
      <vt:lpstr>Learning goals with Jaz</vt:lpstr>
      <vt:lpstr>Learning outcomes</vt:lpstr>
      <vt:lpstr>PowerPoint Presentation</vt:lpstr>
      <vt:lpstr>PowerPoint Presentation</vt:lpstr>
      <vt:lpstr>PowerPoint Presentation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Inaam Charaf</dc:creator>
  <cp:lastModifiedBy>Inaam Charaf</cp:lastModifiedBy>
  <cp:revision>46</cp:revision>
  <cp:lastPrinted>2025-03-28T19:03:13Z</cp:lastPrinted>
  <dcterms:created xsi:type="dcterms:W3CDTF">2025-03-27T07:07:47Z</dcterms:created>
  <dcterms:modified xsi:type="dcterms:W3CDTF">2025-05-29T08:11:32Z</dcterms:modified>
</cp:coreProperties>
</file>