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65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94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ED7D978-E7B3-4F21-AEA9-990C5402C339}" type="datetimeFigureOut">
              <a:rPr lang="en-CA" smtClean="0"/>
              <a:t>2025-05-26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9638-4F41-4BD4-A494-717E59D878D1}" type="slidenum">
              <a:rPr lang="en-CA" smtClean="0"/>
              <a:t>‹#›</a:t>
            </a:fld>
            <a:endParaRPr lang="en-C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618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D978-E7B3-4F21-AEA9-990C5402C339}" type="datetimeFigureOut">
              <a:rPr lang="en-CA" smtClean="0"/>
              <a:t>2025-05-26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9638-4F41-4BD4-A494-717E59D878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5477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D978-E7B3-4F21-AEA9-990C5402C339}" type="datetimeFigureOut">
              <a:rPr lang="en-CA" smtClean="0"/>
              <a:t>2025-05-26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9638-4F41-4BD4-A494-717E59D878D1}" type="slidenum">
              <a:rPr lang="en-CA" smtClean="0"/>
              <a:t>‹#›</a:t>
            </a:fld>
            <a:endParaRPr lang="en-C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2329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D978-E7B3-4F21-AEA9-990C5402C339}" type="datetimeFigureOut">
              <a:rPr lang="en-CA" smtClean="0"/>
              <a:t>2025-05-26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9638-4F41-4BD4-A494-717E59D878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407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D978-E7B3-4F21-AEA9-990C5402C339}" type="datetimeFigureOut">
              <a:rPr lang="en-CA" smtClean="0"/>
              <a:t>2025-05-26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9638-4F41-4BD4-A494-717E59D878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9474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D978-E7B3-4F21-AEA9-990C5402C339}" type="datetimeFigureOut">
              <a:rPr lang="en-CA" smtClean="0"/>
              <a:t>2025-05-26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9638-4F41-4BD4-A494-717E59D878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8209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D978-E7B3-4F21-AEA9-990C5402C339}" type="datetimeFigureOut">
              <a:rPr lang="en-CA" smtClean="0"/>
              <a:t>2025-05-26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9638-4F41-4BD4-A494-717E59D878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2090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D978-E7B3-4F21-AEA9-990C5402C339}" type="datetimeFigureOut">
              <a:rPr lang="en-CA" smtClean="0"/>
              <a:t>2025-05-26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9638-4F41-4BD4-A494-717E59D878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223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D978-E7B3-4F21-AEA9-990C5402C339}" type="datetimeFigureOut">
              <a:rPr lang="en-CA" smtClean="0"/>
              <a:t>2025-05-26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9638-4F41-4BD4-A494-717E59D878D1}" type="slidenum">
              <a:rPr lang="en-CA" smtClean="0"/>
              <a:t>‹#›</a:t>
            </a:fld>
            <a:endParaRPr lang="en-C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184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D978-E7B3-4F21-AEA9-990C5402C339}" type="datetimeFigureOut">
              <a:rPr lang="en-CA" smtClean="0"/>
              <a:t>2025-05-26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9638-4F41-4BD4-A494-717E59D878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7327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D978-E7B3-4F21-AEA9-990C5402C339}" type="datetimeFigureOut">
              <a:rPr lang="en-CA" smtClean="0"/>
              <a:t>2025-05-26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9638-4F41-4BD4-A494-717E59D878D1}" type="slidenum">
              <a:rPr lang="en-CA" smtClean="0"/>
              <a:t>‹#›</a:t>
            </a:fld>
            <a:endParaRPr lang="en-CA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2744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ED7D978-E7B3-4F21-AEA9-990C5402C339}" type="datetimeFigureOut">
              <a:rPr lang="en-CA" smtClean="0"/>
              <a:t>2025-05-26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1FA9638-4F41-4BD4-A494-717E59D878D1}" type="slidenum">
              <a:rPr lang="en-CA" smtClean="0"/>
              <a:t>‹#›</a:t>
            </a:fld>
            <a:endParaRPr lang="en-CA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84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jpeg"/><Relationship Id="rId10" Type="http://schemas.openxmlformats.org/officeDocument/2006/relationships/image" Target="../media/image15.JP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D73FD-2802-67A0-1DA1-63796F6ECA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Through the Looking Glass at OCAD university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C9782B-02F4-DA68-963B-5FF1C65100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/>
              <a:t>PP presentation by </a:t>
            </a:r>
          </a:p>
          <a:p>
            <a:r>
              <a:rPr lang="en-US" sz="2800"/>
              <a:t>J. A. Forrester</a:t>
            </a:r>
            <a:endParaRPr lang="en-CA" sz="2800" dirty="0"/>
          </a:p>
        </p:txBody>
      </p:sp>
      <p:pic>
        <p:nvPicPr>
          <p:cNvPr id="5" name="Picture 4" descr="A comparison of a child and a child&#10;&#10;AI-generated content may be incorrect.">
            <a:extLst>
              <a:ext uri="{FF2B5EF4-FFF2-40B4-BE49-F238E27FC236}">
                <a16:creationId xmlns:a16="http://schemas.microsoft.com/office/drawing/2014/main" id="{D4A70B50-8C4C-8C02-78EF-E948D76A0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803" y="0"/>
            <a:ext cx="7656393" cy="459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09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uilding with snow on the ground&#10;&#10;AI-generated content may be incorrect.">
            <a:extLst>
              <a:ext uri="{FF2B5EF4-FFF2-40B4-BE49-F238E27FC236}">
                <a16:creationId xmlns:a16="http://schemas.microsoft.com/office/drawing/2014/main" id="{6769A3D1-347A-F92D-65FE-E9A836917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598" y="640822"/>
            <a:ext cx="3868008" cy="2543217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picture containing grass, tree, outdoor, house&#10;&#10;Description automatically generated">
            <a:extLst>
              <a:ext uri="{FF2B5EF4-FFF2-40B4-BE49-F238E27FC236}">
                <a16:creationId xmlns:a16="http://schemas.microsoft.com/office/drawing/2014/main" id="{0937667D-43AC-1DC0-43FA-2BE61F999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94" y="640822"/>
            <a:ext cx="3868010" cy="2543217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sculpture in the snow&#10;&#10;AI-generated content may be incorrect.">
            <a:extLst>
              <a:ext uri="{FF2B5EF4-FFF2-40B4-BE49-F238E27FC236}">
                <a16:creationId xmlns:a16="http://schemas.microsoft.com/office/drawing/2014/main" id="{540A9786-F4C4-D67B-FDA5-8BF7B0C472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58" y="3671316"/>
            <a:ext cx="3394482" cy="2545862"/>
          </a:xfrm>
          <a:prstGeom prst="rect">
            <a:avLst/>
          </a:prstGeom>
        </p:spPr>
      </p:pic>
      <p:pic>
        <p:nvPicPr>
          <p:cNvPr id="6" name="Picture 5" descr="Art Gallery of Ontario with a blue wall&#10;&#10;AI-generated content may be incorrect.">
            <a:extLst>
              <a:ext uri="{FF2B5EF4-FFF2-40B4-BE49-F238E27FC236}">
                <a16:creationId xmlns:a16="http://schemas.microsoft.com/office/drawing/2014/main" id="{DAB57C6A-89A7-BDD7-5392-ABAC32A87A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473" y="3671316"/>
            <a:ext cx="3404625" cy="255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47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1B4B6D5-2C27-808A-D358-2236DA953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5" y="4456518"/>
            <a:ext cx="11580126" cy="2152965"/>
          </a:xfrm>
          <a:prstGeom prst="rect">
            <a:avLst/>
          </a:prstGeom>
        </p:spPr>
      </p:pic>
      <p:pic>
        <p:nvPicPr>
          <p:cNvPr id="6" name="Picture 5" descr="A building with a tower and a clock tower&#10;&#10;AI-generated content may be incorrect.">
            <a:extLst>
              <a:ext uri="{FF2B5EF4-FFF2-40B4-BE49-F238E27FC236}">
                <a16:creationId xmlns:a16="http://schemas.microsoft.com/office/drawing/2014/main" id="{96D0E86E-7F23-F066-0871-1BFBAE4B5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5" y="2670874"/>
            <a:ext cx="2058330" cy="1516251"/>
          </a:xfrm>
          <a:prstGeom prst="rect">
            <a:avLst/>
          </a:prstGeom>
        </p:spPr>
      </p:pic>
      <p:pic>
        <p:nvPicPr>
          <p:cNvPr id="8" name="Picture 7" descr="A black and white photo of a building&#10;&#10;AI-generated content may be incorrect.">
            <a:extLst>
              <a:ext uri="{FF2B5EF4-FFF2-40B4-BE49-F238E27FC236}">
                <a16:creationId xmlns:a16="http://schemas.microsoft.com/office/drawing/2014/main" id="{CA68C212-1AF2-E07F-D64B-A745EE755F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422" y="2678367"/>
            <a:ext cx="2315144" cy="1516251"/>
          </a:xfrm>
          <a:prstGeom prst="rect">
            <a:avLst/>
          </a:prstGeom>
        </p:spPr>
      </p:pic>
      <p:pic>
        <p:nvPicPr>
          <p:cNvPr id="10" name="Picture 9" descr="A building with a large front entrance&#10;&#10;AI-generated content may be incorrect.">
            <a:extLst>
              <a:ext uri="{FF2B5EF4-FFF2-40B4-BE49-F238E27FC236}">
                <a16:creationId xmlns:a16="http://schemas.microsoft.com/office/drawing/2014/main" id="{7EBAD6B8-1AB1-9867-4294-1DCDB1A5A2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051" y="2678367"/>
            <a:ext cx="1861422" cy="1567505"/>
          </a:xfrm>
          <a:prstGeom prst="rect">
            <a:avLst/>
          </a:prstGeom>
        </p:spPr>
      </p:pic>
      <p:pic>
        <p:nvPicPr>
          <p:cNvPr id="16" name="Picture 15" descr="A group of people painting in a class&#10;&#10;AI-generated content may be incorrect.">
            <a:extLst>
              <a:ext uri="{FF2B5EF4-FFF2-40B4-BE49-F238E27FC236}">
                <a16:creationId xmlns:a16="http://schemas.microsoft.com/office/drawing/2014/main" id="{431A1A95-F56E-865B-8989-0DA5691716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5" y="985671"/>
            <a:ext cx="1942324" cy="1430796"/>
          </a:xfrm>
          <a:prstGeom prst="rect">
            <a:avLst/>
          </a:prstGeom>
        </p:spPr>
      </p:pic>
      <p:pic>
        <p:nvPicPr>
          <p:cNvPr id="18" name="Picture 17" descr="A group of men standing in front of a building&#10;&#10;AI-generated content may be incorrect.">
            <a:extLst>
              <a:ext uri="{FF2B5EF4-FFF2-40B4-BE49-F238E27FC236}">
                <a16:creationId xmlns:a16="http://schemas.microsoft.com/office/drawing/2014/main" id="{9304C3DD-B572-1D34-E7D4-8E8916557E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635" y="301917"/>
            <a:ext cx="2490717" cy="2114550"/>
          </a:xfrm>
          <a:prstGeom prst="rect">
            <a:avLst/>
          </a:prstGeom>
        </p:spPr>
      </p:pic>
      <p:pic>
        <p:nvPicPr>
          <p:cNvPr id="20" name="Picture 19" descr="A row of bicycles parked on the sidewalk&#10;&#10;AI-generated content may be incorrect.">
            <a:extLst>
              <a:ext uri="{FF2B5EF4-FFF2-40B4-BE49-F238E27FC236}">
                <a16:creationId xmlns:a16="http://schemas.microsoft.com/office/drawing/2014/main" id="{312EAF64-1097-346B-2E94-025380C913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703" y="900216"/>
            <a:ext cx="2371725" cy="1516251"/>
          </a:xfrm>
          <a:prstGeom prst="rect">
            <a:avLst/>
          </a:prstGeom>
        </p:spPr>
      </p:pic>
      <p:pic>
        <p:nvPicPr>
          <p:cNvPr id="22" name="Picture 21" descr="People in a library with books&#10;&#10;AI-generated content may be incorrect.">
            <a:extLst>
              <a:ext uri="{FF2B5EF4-FFF2-40B4-BE49-F238E27FC236}">
                <a16:creationId xmlns:a16="http://schemas.microsoft.com/office/drawing/2014/main" id="{E9E13410-BCD8-C0EE-1DC2-90D88F63EE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083" y="338184"/>
            <a:ext cx="3231197" cy="2114550"/>
          </a:xfrm>
          <a:prstGeom prst="rect">
            <a:avLst/>
          </a:prstGeom>
        </p:spPr>
      </p:pic>
      <p:pic>
        <p:nvPicPr>
          <p:cNvPr id="3" name="Picture 2" descr="A building with a square structure&#10;&#10;AI-generated content may be incorrect.">
            <a:extLst>
              <a:ext uri="{FF2B5EF4-FFF2-40B4-BE49-F238E27FC236}">
                <a16:creationId xmlns:a16="http://schemas.microsoft.com/office/drawing/2014/main" id="{3F1FBCEB-4267-C228-E8FD-ABC306C9AD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682" y="2670874"/>
            <a:ext cx="2360398" cy="1574998"/>
          </a:xfrm>
          <a:prstGeom prst="rect">
            <a:avLst/>
          </a:prstGeom>
        </p:spPr>
      </p:pic>
      <p:pic>
        <p:nvPicPr>
          <p:cNvPr id="7" name="Picture 6" descr="A group of people sitting at desks&#10;&#10;AI-generated content may be incorrect.">
            <a:extLst>
              <a:ext uri="{FF2B5EF4-FFF2-40B4-BE49-F238E27FC236}">
                <a16:creationId xmlns:a16="http://schemas.microsoft.com/office/drawing/2014/main" id="{4422BBC7-353F-18F2-9B6E-84B39E0CB3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958" y="2670874"/>
            <a:ext cx="2089239" cy="156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970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white wavy lines&#10;&#10;AI-generated content may be incorrect.">
            <a:extLst>
              <a:ext uri="{FF2B5EF4-FFF2-40B4-BE49-F238E27FC236}">
                <a16:creationId xmlns:a16="http://schemas.microsoft.com/office/drawing/2014/main" id="{CD3C3BA8-36BA-A3EC-D75E-D0F9AF7338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42" y="570849"/>
            <a:ext cx="10162315" cy="5716302"/>
          </a:xfrm>
          <a:prstGeom prst="rect">
            <a:avLst/>
          </a:prstGeom>
        </p:spPr>
      </p:pic>
      <p:pic>
        <p:nvPicPr>
          <p:cNvPr id="3" name="Picture 2" descr="A close-up of a book&#10;&#10;AI-generated content may be incorrect.">
            <a:extLst>
              <a:ext uri="{FF2B5EF4-FFF2-40B4-BE49-F238E27FC236}">
                <a16:creationId xmlns:a16="http://schemas.microsoft.com/office/drawing/2014/main" id="{0995ABD9-5AFC-9653-D98E-99433175A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996" y="817112"/>
            <a:ext cx="2112264" cy="3179063"/>
          </a:xfrm>
          <a:prstGeom prst="rect">
            <a:avLst/>
          </a:prstGeom>
        </p:spPr>
      </p:pic>
      <p:pic>
        <p:nvPicPr>
          <p:cNvPr id="5" name="Picture 4" descr="A back cover of a book&#10;&#10;AI-generated content may be incorrect.">
            <a:extLst>
              <a:ext uri="{FF2B5EF4-FFF2-40B4-BE49-F238E27FC236}">
                <a16:creationId xmlns:a16="http://schemas.microsoft.com/office/drawing/2014/main" id="{854BAD7D-A8AA-3319-C6D6-943C40965B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741" y="817112"/>
            <a:ext cx="2112264" cy="3179064"/>
          </a:xfrm>
          <a:prstGeom prst="rect">
            <a:avLst/>
          </a:prstGeom>
        </p:spPr>
      </p:pic>
      <p:pic>
        <p:nvPicPr>
          <p:cNvPr id="9" name="Picture 8" descr="A cartoon of people in a crowd&#10;&#10;AI-generated content may be incorrect.">
            <a:extLst>
              <a:ext uri="{FF2B5EF4-FFF2-40B4-BE49-F238E27FC236}">
                <a16:creationId xmlns:a16="http://schemas.microsoft.com/office/drawing/2014/main" id="{6879FD45-9E60-8A25-276F-565EB2AA27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883" y="2404110"/>
            <a:ext cx="3936234" cy="388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46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2D16CDE7-3E2C-ED70-15F1-B46FEDBB8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947723"/>
            <a:ext cx="3278292" cy="20161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A1BB62-4339-43E9-A0DC-4C535C4E09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1025" y="3918078"/>
            <a:ext cx="3239769" cy="1806387"/>
          </a:xfrm>
          <a:prstGeom prst="rect">
            <a:avLst/>
          </a:prstGeom>
        </p:spPr>
      </p:pic>
      <p:pic>
        <p:nvPicPr>
          <p:cNvPr id="11" name="Picture 10" descr="A close-up of a business card&#10;&#10;AI-generated content may be incorrect.">
            <a:extLst>
              <a:ext uri="{FF2B5EF4-FFF2-40B4-BE49-F238E27FC236}">
                <a16:creationId xmlns:a16="http://schemas.microsoft.com/office/drawing/2014/main" id="{3925AB5E-5BC5-F65D-3F7D-77D5336247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4012959"/>
            <a:ext cx="3278292" cy="1778473"/>
          </a:xfrm>
          <a:prstGeom prst="rect">
            <a:avLst/>
          </a:prstGeom>
        </p:spPr>
      </p:pic>
      <p:pic>
        <p:nvPicPr>
          <p:cNvPr id="5" name="Picture 4" descr="A blue logo with a black background&#10;&#10;AI-generated content may be incorrect.">
            <a:extLst>
              <a:ext uri="{FF2B5EF4-FFF2-40B4-BE49-F238E27FC236}">
                <a16:creationId xmlns:a16="http://schemas.microsoft.com/office/drawing/2014/main" id="{5E0B38CD-7793-3168-ECDC-67E650A84E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25" y="463422"/>
            <a:ext cx="3013095" cy="2643992"/>
          </a:xfrm>
          <a:prstGeom prst="rect">
            <a:avLst/>
          </a:prstGeom>
        </p:spPr>
      </p:pic>
      <p:pic>
        <p:nvPicPr>
          <p:cNvPr id="9" name="Picture 8" descr="A close-up of a card&#10;&#10;AI-generated content may be incorrect.">
            <a:extLst>
              <a:ext uri="{FF2B5EF4-FFF2-40B4-BE49-F238E27FC236}">
                <a16:creationId xmlns:a16="http://schemas.microsoft.com/office/drawing/2014/main" id="{45D1E824-19CC-CAEA-9C68-B81C0934EB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994" y="1233374"/>
            <a:ext cx="3743538" cy="439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68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sitting at tables in a mall&#10;&#10;AI-generated content may be incorrect.">
            <a:extLst>
              <a:ext uri="{FF2B5EF4-FFF2-40B4-BE49-F238E27FC236}">
                <a16:creationId xmlns:a16="http://schemas.microsoft.com/office/drawing/2014/main" id="{D7B47DC9-FCAE-FECA-69FE-FF78302E3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254" y="3681568"/>
            <a:ext cx="3810062" cy="2543217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uilding with trees and a sidewalk&#10;&#10;AI-generated content may be incorrect.">
            <a:extLst>
              <a:ext uri="{FF2B5EF4-FFF2-40B4-BE49-F238E27FC236}">
                <a16:creationId xmlns:a16="http://schemas.microsoft.com/office/drawing/2014/main" id="{EE71D8E0-FD63-FE64-5643-7E88BB632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781" y="643467"/>
            <a:ext cx="3868010" cy="2543217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building with glass windows&#10;&#10;AI-generated content may be incorrect.">
            <a:extLst>
              <a:ext uri="{FF2B5EF4-FFF2-40B4-BE49-F238E27FC236}">
                <a16:creationId xmlns:a16="http://schemas.microsoft.com/office/drawing/2014/main" id="{2A54B08C-8817-163C-FA15-8023D8BA84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254" y="643467"/>
            <a:ext cx="3802966" cy="2545862"/>
          </a:xfrm>
          <a:prstGeom prst="rect">
            <a:avLst/>
          </a:prstGeom>
        </p:spPr>
      </p:pic>
      <p:pic>
        <p:nvPicPr>
          <p:cNvPr id="6" name="Picture 5" descr="A room with tables and chairs&#10;&#10;AI-generated content may be incorrect.">
            <a:extLst>
              <a:ext uri="{FF2B5EF4-FFF2-40B4-BE49-F238E27FC236}">
                <a16:creationId xmlns:a16="http://schemas.microsoft.com/office/drawing/2014/main" id="{032795EA-4326-C38A-B430-ECBAC353E0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781" y="3671317"/>
            <a:ext cx="3868010" cy="254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836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white building with many windows&#10;&#10;AI-generated content may be incorrect.">
            <a:extLst>
              <a:ext uri="{FF2B5EF4-FFF2-40B4-BE49-F238E27FC236}">
                <a16:creationId xmlns:a16="http://schemas.microsoft.com/office/drawing/2014/main" id="{DC8C5CC9-2642-AFFD-7378-9FBE29EE3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20" y="1719072"/>
            <a:ext cx="5852160" cy="3419856"/>
          </a:xfrm>
          <a:prstGeom prst="rect">
            <a:avLst/>
          </a:prstGeom>
        </p:spPr>
      </p:pic>
      <p:pic>
        <p:nvPicPr>
          <p:cNvPr id="5" name="Picture 4" descr="A large hall with people in it&#10;&#10;AI-generated content may be incorrect.">
            <a:extLst>
              <a:ext uri="{FF2B5EF4-FFF2-40B4-BE49-F238E27FC236}">
                <a16:creationId xmlns:a16="http://schemas.microsoft.com/office/drawing/2014/main" id="{DA48430A-D6BF-43CD-E6BC-CBA1AE9C0E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17" y="3560171"/>
            <a:ext cx="4079259" cy="2719506"/>
          </a:xfrm>
          <a:prstGeom prst="rect">
            <a:avLst/>
          </a:prstGeom>
        </p:spPr>
      </p:pic>
      <p:pic>
        <p:nvPicPr>
          <p:cNvPr id="7" name="Picture 6" descr="A group of people sitting in a green room&#10;&#10;AI-generated content may be incorrect.">
            <a:extLst>
              <a:ext uri="{FF2B5EF4-FFF2-40B4-BE49-F238E27FC236}">
                <a16:creationId xmlns:a16="http://schemas.microsoft.com/office/drawing/2014/main" id="{2D7777D6-1804-AAD4-06EC-BC5935EAA5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707" y="4322927"/>
            <a:ext cx="3753135" cy="1956749"/>
          </a:xfrm>
          <a:prstGeom prst="rect">
            <a:avLst/>
          </a:prstGeom>
        </p:spPr>
      </p:pic>
      <p:pic>
        <p:nvPicPr>
          <p:cNvPr id="9" name="Picture 8" descr="A library with glass walls and a sign&#10;&#10;AI-generated content may be incorrect.">
            <a:extLst>
              <a:ext uri="{FF2B5EF4-FFF2-40B4-BE49-F238E27FC236}">
                <a16:creationId xmlns:a16="http://schemas.microsoft.com/office/drawing/2014/main" id="{7F2834EB-C980-4B6B-433C-5154ECC6D6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002" y="497590"/>
            <a:ext cx="3781839" cy="2839288"/>
          </a:xfrm>
          <a:prstGeom prst="rect">
            <a:avLst/>
          </a:prstGeom>
        </p:spPr>
      </p:pic>
      <p:pic>
        <p:nvPicPr>
          <p:cNvPr id="11" name="Picture 10" descr="A long shot of a car&#10;&#10;AI-generated content may be incorrect.">
            <a:extLst>
              <a:ext uri="{FF2B5EF4-FFF2-40B4-BE49-F238E27FC236}">
                <a16:creationId xmlns:a16="http://schemas.microsoft.com/office/drawing/2014/main" id="{01178648-543F-53E6-CBB7-79FFAD14D1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16" y="497590"/>
            <a:ext cx="4079259" cy="30594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BAB9D7-AF3F-6351-EF5C-A124DED5ECA5}"/>
              </a:ext>
            </a:extLst>
          </p:cNvPr>
          <p:cNvSpPr txBox="1"/>
          <p:nvPr/>
        </p:nvSpPr>
        <p:spPr>
          <a:xfrm>
            <a:off x="4722125" y="5264013"/>
            <a:ext cx="3070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The iconic Sam the Record Man sign was later re-installed on the Toronto Public Health building at 277 Victoria Street.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4195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ver of a book&#10;&#10;AI-generated content may be incorrect.">
            <a:extLst>
              <a:ext uri="{FF2B5EF4-FFF2-40B4-BE49-F238E27FC236}">
                <a16:creationId xmlns:a16="http://schemas.microsoft.com/office/drawing/2014/main" id="{9DEB0A66-2C50-8FD6-2526-63BAB15EB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28" y="1841796"/>
            <a:ext cx="6295051" cy="4609890"/>
          </a:xfrm>
          <a:prstGeom prst="rect">
            <a:avLst/>
          </a:prstGeom>
        </p:spPr>
      </p:pic>
      <p:pic>
        <p:nvPicPr>
          <p:cNvPr id="5" name="Picture 4" descr="A group of people around a table&#10;&#10;AI-generated content may be incorrect.">
            <a:extLst>
              <a:ext uri="{FF2B5EF4-FFF2-40B4-BE49-F238E27FC236}">
                <a16:creationId xmlns:a16="http://schemas.microsoft.com/office/drawing/2014/main" id="{A1AB6138-F499-0074-461A-5BE0A320A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696" y="4494422"/>
            <a:ext cx="3603008" cy="1957264"/>
          </a:xfrm>
          <a:prstGeom prst="rect">
            <a:avLst/>
          </a:prstGeom>
        </p:spPr>
      </p:pic>
      <p:pic>
        <p:nvPicPr>
          <p:cNvPr id="9" name="Picture 8" descr="A close up of a sign&#10;&#10;AI-generated content may be incorrect.">
            <a:extLst>
              <a:ext uri="{FF2B5EF4-FFF2-40B4-BE49-F238E27FC236}">
                <a16:creationId xmlns:a16="http://schemas.microsoft.com/office/drawing/2014/main" id="{14ADBF9D-EBB3-826F-9B2B-3BEBDACAA4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481" y="344367"/>
            <a:ext cx="6572250" cy="904875"/>
          </a:xfrm>
          <a:prstGeom prst="rect">
            <a:avLst/>
          </a:prstGeom>
        </p:spPr>
      </p:pic>
      <p:pic>
        <p:nvPicPr>
          <p:cNvPr id="11" name="Picture 10" descr="A close up of a number&#10;&#10;AI-generated content may be incorrect.">
            <a:extLst>
              <a:ext uri="{FF2B5EF4-FFF2-40B4-BE49-F238E27FC236}">
                <a16:creationId xmlns:a16="http://schemas.microsoft.com/office/drawing/2014/main" id="{135CCC79-9239-1683-E3A4-51B368F4D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563" y="977433"/>
            <a:ext cx="3497168" cy="787498"/>
          </a:xfrm>
          <a:prstGeom prst="rect">
            <a:avLst/>
          </a:prstGeom>
        </p:spPr>
      </p:pic>
      <p:pic>
        <p:nvPicPr>
          <p:cNvPr id="4" name="Picture 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028E9EF-36D6-B322-4289-688BC01167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28" y="628232"/>
            <a:ext cx="2857500" cy="742950"/>
          </a:xfrm>
          <a:prstGeom prst="rect">
            <a:avLst/>
          </a:prstGeom>
        </p:spPr>
      </p:pic>
      <p:pic>
        <p:nvPicPr>
          <p:cNvPr id="8" name="Picture 7" descr="A person with glasses smiling&#10;&#10;AI-generated content may be incorrect.">
            <a:extLst>
              <a:ext uri="{FF2B5EF4-FFF2-40B4-BE49-F238E27FC236}">
                <a16:creationId xmlns:a16="http://schemas.microsoft.com/office/drawing/2014/main" id="{E795BD64-E4BE-7997-3F3B-972F48279C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859" y="1841796"/>
            <a:ext cx="1841919" cy="21369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91D312-EBB9-C332-D0BB-9558DC5E6B05}"/>
              </a:ext>
            </a:extLst>
          </p:cNvPr>
          <p:cNvSpPr txBox="1"/>
          <p:nvPr/>
        </p:nvSpPr>
        <p:spPr>
          <a:xfrm>
            <a:off x="7676866" y="4051911"/>
            <a:ext cx="3916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Scott Bennett of Library Space Planning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69284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riding a horse in the sky&#10;&#10;AI-generated content may be incorrect.">
            <a:extLst>
              <a:ext uri="{FF2B5EF4-FFF2-40B4-BE49-F238E27FC236}">
                <a16:creationId xmlns:a16="http://schemas.microsoft.com/office/drawing/2014/main" id="{17CF4B64-32A5-4B26-436C-0EBB5FE70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519" y="462669"/>
            <a:ext cx="4960961" cy="597907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CE34B4-CAFE-5866-51E9-E616B0C61E34}"/>
              </a:ext>
            </a:extLst>
          </p:cNvPr>
          <p:cNvSpPr txBox="1"/>
          <p:nvPr/>
        </p:nvSpPr>
        <p:spPr>
          <a:xfrm>
            <a:off x="4128246" y="833718"/>
            <a:ext cx="4101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“IMAGINATION IS EVERYTHING” (OCADU) 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350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hild throwing playing cards&#10;&#10;AI-generated content may be incorrect.">
            <a:extLst>
              <a:ext uri="{FF2B5EF4-FFF2-40B4-BE49-F238E27FC236}">
                <a16:creationId xmlns:a16="http://schemas.microsoft.com/office/drawing/2014/main" id="{85D801C7-A22F-9D22-FFEA-B704A6729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4" r="27855"/>
          <a:stretch>
            <a:fillRect/>
          </a:stretch>
        </p:blipFill>
        <p:spPr>
          <a:xfrm>
            <a:off x="196731" y="170453"/>
            <a:ext cx="3794884" cy="6517096"/>
          </a:xfrm>
          <a:prstGeom prst="rect">
            <a:avLst/>
          </a:prstGeom>
        </p:spPr>
      </p:pic>
      <p:pic>
        <p:nvPicPr>
          <p:cNvPr id="7" name="Picture 6" descr="A child looking at another child in front of a mirror&#10;&#10;AI-generated content may be incorrect.">
            <a:extLst>
              <a:ext uri="{FF2B5EF4-FFF2-40B4-BE49-F238E27FC236}">
                <a16:creationId xmlns:a16="http://schemas.microsoft.com/office/drawing/2014/main" id="{221F7EC6-9AD2-9CC3-97B2-6382529C0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0686"/>
          <a:stretch>
            <a:fillRect/>
          </a:stretch>
        </p:blipFill>
        <p:spPr>
          <a:xfrm>
            <a:off x="4184141" y="165371"/>
            <a:ext cx="3826711" cy="3176540"/>
          </a:xfrm>
          <a:prstGeom prst="rect">
            <a:avLst/>
          </a:prstGeom>
        </p:spPr>
      </p:pic>
      <p:pic>
        <p:nvPicPr>
          <p:cNvPr id="3" name="Picture 2" descr="A book cover with a cartoon of three people&#10;&#10;AI-generated content may be incorrect.">
            <a:extLst>
              <a:ext uri="{FF2B5EF4-FFF2-40B4-BE49-F238E27FC236}">
                <a16:creationId xmlns:a16="http://schemas.microsoft.com/office/drawing/2014/main" id="{62D20246-3DA2-89CC-C9FE-0F6EE2101C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5" r="-2" b="39730"/>
          <a:stretch>
            <a:fillRect/>
          </a:stretch>
        </p:blipFill>
        <p:spPr>
          <a:xfrm>
            <a:off x="8193992" y="159910"/>
            <a:ext cx="3826711" cy="3181966"/>
          </a:xfrm>
          <a:prstGeom prst="rect">
            <a:avLst/>
          </a:prstGeom>
        </p:spPr>
      </p:pic>
      <p:pic>
        <p:nvPicPr>
          <p:cNvPr id="11" name="Picture 10" descr="A cartoon of a person holding a card&#10;&#10;AI-generated content may be incorrect.">
            <a:extLst>
              <a:ext uri="{FF2B5EF4-FFF2-40B4-BE49-F238E27FC236}">
                <a16:creationId xmlns:a16="http://schemas.microsoft.com/office/drawing/2014/main" id="{CFFF4754-D65B-15CD-D435-7B02D3F18B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8" r="-4" b="11340"/>
          <a:stretch>
            <a:fillRect/>
          </a:stretch>
        </p:blipFill>
        <p:spPr>
          <a:xfrm>
            <a:off x="4184141" y="3512234"/>
            <a:ext cx="3826711" cy="3175314"/>
          </a:xfrm>
          <a:prstGeom prst="rect">
            <a:avLst/>
          </a:prstGeom>
        </p:spPr>
      </p:pic>
      <p:pic>
        <p:nvPicPr>
          <p:cNvPr id="9" name="Picture 8" descr="A drawing of a rabbit and a child at a table&#10;&#10;AI-generated content may be incorrect.">
            <a:extLst>
              <a:ext uri="{FF2B5EF4-FFF2-40B4-BE49-F238E27FC236}">
                <a16:creationId xmlns:a16="http://schemas.microsoft.com/office/drawing/2014/main" id="{E969BAD9-32EF-AB5C-EA92-CD3AD03870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0" r="-2" b="8166"/>
          <a:stretch>
            <a:fillRect/>
          </a:stretch>
        </p:blipFill>
        <p:spPr>
          <a:xfrm>
            <a:off x="8193992" y="3505966"/>
            <a:ext cx="3826711" cy="31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340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1173</TotalTime>
  <Words>50</Words>
  <Application>Microsoft Office PowerPoint</Application>
  <PresentationFormat>Widescreen</PresentationFormat>
  <Paragraphs>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Integral</vt:lpstr>
      <vt:lpstr>Through the Looking Glass at OCAD university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Forrester</dc:creator>
  <cp:lastModifiedBy>James Forrester</cp:lastModifiedBy>
  <cp:revision>26</cp:revision>
  <dcterms:created xsi:type="dcterms:W3CDTF">2025-05-17T22:13:08Z</dcterms:created>
  <dcterms:modified xsi:type="dcterms:W3CDTF">2025-05-26T23:45:48Z</dcterms:modified>
</cp:coreProperties>
</file>