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Kollektif" panose="020B0604020202020204" charset="0"/>
      <p:regular r:id="rId15"/>
    </p:embeddedFont>
    <p:embeddedFont>
      <p:font typeface="Kollektif Italics" panose="020B0604020202020204" charset="0"/>
      <p:regular r:id="rId16"/>
    </p:embeddedFont>
    <p:embeddedFont>
      <p:font typeface="Nunito" pitchFamily="2" charset="0"/>
      <p:regular r:id="rId17"/>
      <p:bold r:id="rId18"/>
      <p:italic r:id="rId19"/>
      <p:boldItalic r:id="rId20"/>
    </p:embeddedFont>
    <p:embeddedFont>
      <p:font typeface="Nunito Bold" pitchFamily="2"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C2C2"/>
    <a:srgbClr val="B1C2FF"/>
    <a:srgbClr val="E991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5643D7-8CD1-50DB-834A-1E1C5C4723FE}" v="32" dt="2025-06-01T23:48:21.003"/>
    <p1510:client id="{54ADFC3B-10F0-497A-A96B-5FBFEEDEA290}" v="70" dt="2025-06-01T23:58:14.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01.06.2025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457200" lvl="1" indent="0">
              <a:lnSpc>
                <a:spcPct val="116000"/>
              </a:lnSpc>
              <a:spcAft>
                <a:spcPts val="800"/>
              </a:spcAft>
              <a:buFont typeface="+mj-lt"/>
              <a:buNone/>
              <a:tabLst>
                <a:tab pos="914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We are here to talk about where we see neoliberalism in sustainability planning in academic libraries</a:t>
            </a:r>
          </a:p>
          <a:p>
            <a:endParaRPr lang="en-CA"/>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748297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800">
                <a:effectLst/>
                <a:latin typeface="Aptos" panose="020B0004020202020204" pitchFamily="34" charset="0"/>
                <a:ea typeface="Times New Roman" panose="02020603050405020304" pitchFamily="18" charset="0"/>
                <a:cs typeface="Times New Roman" panose="02020603050405020304" pitchFamily="18" charset="0"/>
              </a:rPr>
              <a:t>Mississauga of the Credit, the Anishinaabeg, the Chippewa, the Haudenosaunee and the Wendat peoples and is now home to many diverse First Nations, Inuit and Métis peoples. The violence of the settler colonial state is ongoing  and climate action and the sustainable futures that we want to talk about today cannot happen without land back.</a:t>
            </a:r>
            <a:endParaRPr lang="en-CA"/>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42499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457200" lvl="1" indent="0">
              <a:lnSpc>
                <a:spcPct val="116000"/>
              </a:lnSpc>
              <a:spcAft>
                <a:spcPts val="800"/>
              </a:spcAft>
              <a:buFont typeface="+mj-lt"/>
              <a:buNone/>
              <a:tabLst>
                <a:tab pos="914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Sustainability - used to be more exclusively about protecting our climate through renewable resources and understanding the planet only has so much to give, with the SDGs we add financial and social equity to the list, really broadening the definition</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SDGs put out in 2015 by the UN</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The SDGs have a lot of goals, including education goals, tech goals, government goals, </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So when searching the literature or looking at plans or strategies, you’ll see a mix of priorities and understandings of what it means</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We’re also </a:t>
            </a:r>
            <a:r>
              <a:rPr lang="en-CA" sz="1200" err="1">
                <a:effectLst/>
                <a:latin typeface="Aptos" panose="020B0004020202020204" pitchFamily="34" charset="0"/>
                <a:ea typeface="Times New Roman" panose="02020603050405020304" pitchFamily="18" charset="0"/>
                <a:cs typeface="Times New Roman" panose="02020603050405020304" pitchFamily="18" charset="0"/>
              </a:rPr>
              <a:t>gonna</a:t>
            </a:r>
            <a:r>
              <a:rPr lang="en-CA" sz="1200">
                <a:effectLst/>
                <a:latin typeface="Aptos" panose="020B0004020202020204" pitchFamily="34" charset="0"/>
                <a:ea typeface="Times New Roman" panose="02020603050405020304" pitchFamily="18" charset="0"/>
                <a:cs typeface="Times New Roman" panose="02020603050405020304" pitchFamily="18" charset="0"/>
              </a:rPr>
              <a:t> use the word climate action a bunch…</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39352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nSpc>
                <a:spcPct val="116000"/>
              </a:lnSpc>
              <a:spcAft>
                <a:spcPts val="800"/>
              </a:spcAft>
              <a:buSzPts val="1000"/>
              <a:buFont typeface="Symbol" panose="05050102010706020507" pitchFamily="18" charset="2"/>
              <a:buNone/>
              <a:tabLst>
                <a:tab pos="457200" algn="l"/>
                <a:tab pos="6858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There has been a green library movement for the past several decades, but we still don’t have a great definition of what a green library is. </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Some things exclusively about buildings and energy conservation</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Others about having a collection that provides information about the environment and climate change</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Programs educating the public about climate change, encouraging action</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Authors in the last few years note that this lack of consistency in our definitions and overall a pretty low uptake in taking this work on and researching how it can be done within libraries</a:t>
            </a: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457200" lvl="1" indent="0">
              <a:lnSpc>
                <a:spcPct val="116000"/>
              </a:lnSpc>
              <a:spcAft>
                <a:spcPts val="800"/>
              </a:spcAft>
              <a:buSzPts val="1000"/>
              <a:buFont typeface="Symbol" panose="05050102010706020507" pitchFamily="18" charset="2"/>
              <a:buNone/>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The institutions that govern or collaborate with us have created systems to encourage our participation in sustainability work</a:t>
            </a:r>
          </a:p>
          <a:p>
            <a:pPr marL="742950" lvl="1" indent="-285750">
              <a:lnSpc>
                <a:spcPct val="116000"/>
              </a:lnSpc>
              <a:spcAft>
                <a:spcPts val="800"/>
              </a:spcAft>
              <a:buSzPts val="1000"/>
              <a:buFont typeface="Symbol" panose="05050102010706020507" pitchFamily="18" charset="2"/>
              <a:buChar char=""/>
              <a:tabLst>
                <a:tab pos="1143000" algn="l"/>
              </a:tabLst>
            </a:pPr>
            <a:r>
              <a:rPr lang="en-CA" sz="1200" err="1">
                <a:effectLst/>
                <a:latin typeface="Aptos" panose="020B0004020202020204" pitchFamily="34" charset="0"/>
                <a:ea typeface="Times New Roman" panose="02020603050405020304" pitchFamily="18" charset="0"/>
                <a:cs typeface="Times New Roman" panose="02020603050405020304" pitchFamily="18" charset="0"/>
              </a:rPr>
              <a:t>Ifla</a:t>
            </a:r>
            <a:r>
              <a:rPr lang="en-CA" sz="1200">
                <a:effectLst/>
                <a:latin typeface="Aptos" panose="020B0004020202020204" pitchFamily="34" charset="0"/>
                <a:ea typeface="Times New Roman" panose="02020603050405020304" pitchFamily="18" charset="0"/>
                <a:cs typeface="Times New Roman" panose="02020603050405020304" pitchFamily="18" charset="0"/>
              </a:rPr>
              <a:t> award – two parts. The main award is for a large project like a renovation or new building, awarded for the use of sustainable materials, energy conservation. The second is for small ongoing projects like education programs, recycling projects, seed libraries, etc. </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Ala/sustainable libraries board has certification</a:t>
            </a: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You can be a sustainable library, similar to what the IFLA aware id looking for</a:t>
            </a: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They also have a national climate action plan for libraries</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Climate mitigation</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Climate adaptation – disaster plans including protecting resources of the library and providing shelter or resources to the community in the event of a climate emergency</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Climate Justice – this is where we take the most issue, because climate justice is really limited in its definition in this plan. </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Climate justice is about addressing the reality that the impacts of climate change are felt most by those who are already marginalized and disenfranchised, through calling on those in power to create change.</a:t>
            </a:r>
          </a:p>
          <a:p>
            <a:pPr>
              <a:buNone/>
            </a:pPr>
            <a:r>
              <a:rPr lang="en-CA" sz="1200">
                <a:effectLst/>
                <a:latin typeface="Aptos" panose="020B0004020202020204" pitchFamily="34" charset="0"/>
                <a:ea typeface="Times New Roman" panose="02020603050405020304" pitchFamily="18" charset="0"/>
                <a:cs typeface="Times New Roman" panose="02020603050405020304" pitchFamily="18" charset="0"/>
              </a:rPr>
              <a:t>Their definition sticks to what is only the very first step of that process, which is learning about climate injustice and developing empathy, which we will return to.</a:t>
            </a:r>
            <a:endParaRPr lang="en-CA"/>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118581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742950" lvl="1" indent="-285750">
              <a:lnSpc>
                <a:spcPct val="116000"/>
              </a:lnSpc>
              <a:spcAft>
                <a:spcPts val="800"/>
              </a:spcAft>
              <a:buSzPts val="1000"/>
              <a:buFont typeface="Symbol" panose="05050102010706020507" pitchFamily="18" charset="2"/>
              <a:buChar char=""/>
              <a:tabLst>
                <a:tab pos="1143000" algn="l"/>
              </a:tabLst>
            </a:pPr>
            <a:r>
              <a:rPr lang="en-CA" sz="1800">
                <a:effectLst/>
                <a:latin typeface="Aptos" panose="020B0004020202020204" pitchFamily="34" charset="0"/>
                <a:ea typeface="Times New Roman" panose="02020603050405020304" pitchFamily="18" charset="0"/>
                <a:cs typeface="Times New Roman" panose="02020603050405020304" pitchFamily="18" charset="0"/>
              </a:rPr>
              <a:t>The academic institutions we are a part of often have plans – UofT has a sustainability office, and a sustainable change program encouraging faculties to turn computers off at night to save electricity, encourage employees to bring reusable drinking containers and participate in meatless Mondays, etc.</a:t>
            </a:r>
          </a:p>
          <a:p>
            <a:pPr marL="742950" lvl="1" indent="-285750">
              <a:lnSpc>
                <a:spcPct val="116000"/>
              </a:lnSpc>
              <a:spcAft>
                <a:spcPts val="800"/>
              </a:spcAft>
              <a:buSzPts val="1000"/>
              <a:buFont typeface="Symbol" panose="05050102010706020507" pitchFamily="18" charset="2"/>
              <a:buChar char=""/>
              <a:tabLst>
                <a:tab pos="1143000" algn="l"/>
              </a:tabLst>
            </a:pPr>
            <a:r>
              <a:rPr lang="en-CA" sz="1800">
                <a:effectLst/>
                <a:latin typeface="Aptos" panose="020B0004020202020204" pitchFamily="34" charset="0"/>
                <a:ea typeface="Times New Roman" panose="02020603050405020304" pitchFamily="18" charset="0"/>
                <a:cs typeface="Times New Roman" panose="02020603050405020304" pitchFamily="18" charset="0"/>
              </a:rPr>
              <a:t>Many libraries work on their own plans and strategies. </a:t>
            </a:r>
          </a:p>
          <a:p>
            <a:pPr marL="742950" lvl="1" indent="-285750">
              <a:lnSpc>
                <a:spcPct val="116000"/>
              </a:lnSpc>
              <a:spcAft>
                <a:spcPts val="800"/>
              </a:spcAft>
              <a:buSzPts val="1000"/>
              <a:buFont typeface="Symbol" panose="05050102010706020507" pitchFamily="18" charset="2"/>
              <a:buChar char=""/>
              <a:tabLst>
                <a:tab pos="1143000" algn="l"/>
              </a:tabLst>
            </a:pPr>
            <a:r>
              <a:rPr lang="en-CA" sz="1800">
                <a:effectLst/>
                <a:latin typeface="Aptos" panose="020B0004020202020204" pitchFamily="34" charset="0"/>
                <a:ea typeface="Times New Roman" panose="02020603050405020304" pitchFamily="18" charset="0"/>
                <a:cs typeface="Times New Roman" panose="02020603050405020304" pitchFamily="18" charset="0"/>
              </a:rPr>
              <a:t>Many of these explicitly state that they are rooted in or inspired by the SDGs – meaning that some of the programs or activities listed in a sustainability plan (while good and useful) don’t necessarily have anything to do with climate action – even with the programs state that that is their main goal.</a:t>
            </a:r>
          </a:p>
          <a:p>
            <a:endParaRPr lang="en-CA"/>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721116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342900" lvl="0" indent="-342900">
              <a:lnSpc>
                <a:spcPct val="116000"/>
              </a:lnSpc>
              <a:spcAft>
                <a:spcPts val="800"/>
              </a:spcAft>
              <a:buSzPts val="1000"/>
              <a:buFont typeface="Symbol" panose="05050102010706020507" pitchFamily="18" charset="2"/>
              <a:buChar char=""/>
              <a:tabLst>
                <a:tab pos="457200" algn="l"/>
                <a:tab pos="6858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I’ve hosted movie nights, lunch and learns, </a:t>
            </a:r>
            <a:r>
              <a:rPr lang="en-CA" sz="1200" err="1">
                <a:effectLst/>
                <a:latin typeface="Aptos" panose="020B0004020202020204" pitchFamily="34" charset="0"/>
                <a:ea typeface="Times New Roman" panose="02020603050405020304" pitchFamily="18" charset="0"/>
                <a:cs typeface="Times New Roman" panose="02020603050405020304" pitchFamily="18" charset="0"/>
              </a:rPr>
              <a:t>diy</a:t>
            </a:r>
            <a:r>
              <a:rPr lang="en-CA" sz="1200">
                <a:effectLst/>
                <a:latin typeface="Aptos" panose="020B0004020202020204" pitchFamily="34" charset="0"/>
                <a:ea typeface="Times New Roman" panose="02020603050405020304" pitchFamily="18" charset="0"/>
                <a:cs typeface="Times New Roman" panose="02020603050405020304" pitchFamily="18" charset="0"/>
              </a:rPr>
              <a:t> workshops, created rooftop gardens, organized clothing swaps</a:t>
            </a:r>
          </a:p>
          <a:p>
            <a:pPr marL="742950" lvl="1" indent="-285750">
              <a:lnSpc>
                <a:spcPct val="116000"/>
              </a:lnSpc>
              <a:spcAft>
                <a:spcPts val="800"/>
              </a:spcAft>
              <a:buSzPts val="1000"/>
              <a:buFont typeface="Symbol" panose="05050102010706020507" pitchFamily="18" charset="2"/>
              <a:buChar char=""/>
              <a:tabLst>
                <a:tab pos="11430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Problems include – </a:t>
            </a: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being the only person working on it, sort of a side project, often in an intern or student position. If others are involved, often its on the side desk, trying to balance a lot of other priorities, </a:t>
            </a: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siloed – in a big institution, or a big city, often multiple people end up running the same event or action, without collaboration</a:t>
            </a:r>
          </a:p>
          <a:p>
            <a:pPr marL="1143000" lvl="2" indent="-228600">
              <a:lnSpc>
                <a:spcPct val="116000"/>
              </a:lnSpc>
              <a:spcAft>
                <a:spcPts val="800"/>
              </a:spcAft>
              <a:buSzPts val="1000"/>
              <a:buFont typeface="Symbol" panose="05050102010706020507" pitchFamily="18" charset="2"/>
              <a:buChar char=""/>
              <a:tabLst>
                <a:tab pos="1600200" algn="l"/>
              </a:tabLst>
            </a:pPr>
            <a:r>
              <a:rPr lang="en-US" sz="1200">
                <a:effectLst/>
                <a:latin typeface="Aptos" panose="020B0004020202020204" pitchFamily="34" charset="0"/>
                <a:ea typeface="Times New Roman" panose="02020603050405020304" pitchFamily="18" charset="0"/>
                <a:cs typeface="Times New Roman" panose="02020603050405020304" pitchFamily="18" charset="0"/>
              </a:rPr>
              <a:t>can cause a negative impact -  hurt people/communities</a:t>
            </a:r>
            <a:endParaRPr lang="en-CA" sz="1200">
              <a:effectLst/>
              <a:latin typeface="Aptos" panose="020B0004020202020204" pitchFamily="34" charset="0"/>
              <a:ea typeface="Times New Roman" panose="02020603050405020304" pitchFamily="18" charset="0"/>
              <a:cs typeface="Times New Roman" panose="02020603050405020304" pitchFamily="18" charset="0"/>
            </a:endParaRPr>
          </a:p>
          <a:p>
            <a:pPr marL="1600200" lvl="3" indent="-228600">
              <a:lnSpc>
                <a:spcPct val="116000"/>
              </a:lnSpc>
              <a:spcAft>
                <a:spcPts val="800"/>
              </a:spcAft>
              <a:buSzPts val="1000"/>
              <a:buFont typeface="Symbol" panose="05050102010706020507" pitchFamily="18" charset="2"/>
              <a:buChar char=""/>
              <a:tabLst>
                <a:tab pos="2057400" algn="l"/>
              </a:tabLst>
            </a:pPr>
            <a:r>
              <a:rPr lang="en-US" sz="1200">
                <a:effectLst/>
                <a:latin typeface="Aptos" panose="020B0004020202020204" pitchFamily="34" charset="0"/>
                <a:ea typeface="Times New Roman" panose="02020603050405020304" pitchFamily="18" charset="0"/>
                <a:cs typeface="Times New Roman" panose="02020603050405020304" pitchFamily="18" charset="0"/>
              </a:rPr>
              <a:t>For example, a resource packet originally set to go out on paper changed to digital only for sustainability, limits access of resources to those with low tech access or other barriers</a:t>
            </a:r>
            <a:endParaRPr lang="en-CA" sz="1200">
              <a:effectLst/>
              <a:latin typeface="Aptos" panose="020B0004020202020204" pitchFamily="34" charset="0"/>
              <a:ea typeface="Times New Roman" panose="02020603050405020304" pitchFamily="18" charset="0"/>
              <a:cs typeface="Times New Roman" panose="02020603050405020304" pitchFamily="18" charset="0"/>
            </a:endParaRPr>
          </a:p>
          <a:p>
            <a:pPr marL="1600200" lvl="3" indent="-228600">
              <a:lnSpc>
                <a:spcPct val="116000"/>
              </a:lnSpc>
              <a:spcAft>
                <a:spcPts val="800"/>
              </a:spcAft>
              <a:buSzPts val="1000"/>
              <a:buFont typeface="Symbol" panose="05050102010706020507" pitchFamily="18" charset="2"/>
              <a:buChar char=""/>
              <a:tabLst>
                <a:tab pos="2057400" algn="l"/>
              </a:tabLst>
            </a:pPr>
            <a:r>
              <a:rPr lang="en-US" sz="1200">
                <a:effectLst/>
                <a:latin typeface="Aptos" panose="020B0004020202020204" pitchFamily="34" charset="0"/>
                <a:ea typeface="Times New Roman" panose="02020603050405020304" pitchFamily="18" charset="0"/>
                <a:cs typeface="Times New Roman" panose="02020603050405020304" pitchFamily="18" charset="0"/>
              </a:rPr>
              <a:t>And we no that was more about the fact that its cheaper, not necessarily because everyone needing a computer at home is better for the environment</a:t>
            </a:r>
            <a:endParaRPr lang="en-CA"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higher ups often are happy for the statistic/report, even if I myself don’t feel like its making a big impact</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our movie night checked all the boxes – vegan food, reusable or compostable utensils, reused old card catalogues instead of sticky notes to avoid glue and paper waste, made the financial sustainable choice to show a movie we had access to and the rights to show from the library</a:t>
            </a:r>
          </a:p>
          <a:p>
            <a:pPr marL="1600200" lvl="3" indent="-228600">
              <a:lnSpc>
                <a:spcPct val="116000"/>
              </a:lnSpc>
              <a:spcAft>
                <a:spcPts val="800"/>
              </a:spcAft>
              <a:buSzPts val="1000"/>
              <a:buFont typeface="Symbol" panose="05050102010706020507" pitchFamily="18" charset="2"/>
              <a:buChar char=""/>
              <a:tabLst>
                <a:tab pos="20574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but we had 10 people there. And a student rightfully said that it felt like preaching to the choir, and wondered how we could do more. And plenty of events hosted at the library don’t do vegan food, and we use sticky notes and glue for plenty of other work at the library. So the impact feels small, and disheartening. I’ve seen people and programs burn out because the impact is so small and the work is so intense and there is so little support from management in terms of time and money. </a:t>
            </a:r>
          </a:p>
          <a:p>
            <a:pPr marL="1143000" lvl="2" indent="-228600">
              <a:lnSpc>
                <a:spcPct val="116000"/>
              </a:lnSpc>
              <a:spcAft>
                <a:spcPts val="800"/>
              </a:spcAft>
              <a:buSzPts val="1000"/>
              <a:buFont typeface="Symbol" panose="05050102010706020507" pitchFamily="18" charset="2"/>
              <a:buChar char=""/>
              <a:tabLst>
                <a:tab pos="1600200" algn="l"/>
              </a:tabLst>
            </a:pPr>
            <a:r>
              <a:rPr lang="en-CA" sz="1200">
                <a:effectLst/>
                <a:latin typeface="Aptos" panose="020B0004020202020204" pitchFamily="34" charset="0"/>
                <a:ea typeface="Times New Roman" panose="02020603050405020304" pitchFamily="18" charset="0"/>
                <a:cs typeface="Times New Roman" panose="02020603050405020304" pitchFamily="18" charset="0"/>
              </a:rPr>
              <a:t>ends up as a list of checklists that place more pressure on the individual worker or student to take action, while avoiding anything that could be considered radical, or accepting responsibility as an institution for damage they are doing to the environment.</a:t>
            </a:r>
          </a:p>
          <a:p>
            <a:endParaRPr lang="en-CA"/>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2479373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171450" indent="-171450">
              <a:buFont typeface="Arial"/>
              <a:buChar char="•"/>
            </a:pPr>
            <a:r>
              <a:rPr lang="en-US"/>
              <a:t>Neoliberalism takes up terminology and dissociates it from it’s original meaning to maintain current system of power without having to actually address the underlying issue</a:t>
            </a:r>
          </a:p>
          <a:p>
            <a:pPr marL="171450" indent="-171450">
              <a:buFont typeface="Arial"/>
              <a:buChar char="•"/>
            </a:pPr>
            <a:r>
              <a:rPr lang="en-US"/>
              <a:t>This process erases the original meaning of the word and movement, which often starts in grassroots organizing</a:t>
            </a:r>
            <a:endParaRPr lang="en-US">
              <a:ea typeface="Calibri"/>
              <a:cs typeface="Calibri"/>
            </a:endParaRPr>
          </a:p>
          <a:p>
            <a:pPr marL="171450" indent="-171450">
              <a:buFont typeface="Arial"/>
              <a:buChar char="•"/>
            </a:pPr>
            <a:r>
              <a:rPr lang="en-US"/>
              <a:t>We see this with “sustainability” and more recently “climate justice”</a:t>
            </a:r>
            <a:endParaRPr lang="en-US">
              <a:ea typeface="Calibri"/>
              <a:cs typeface="Calibri"/>
            </a:endParaRPr>
          </a:p>
          <a:p>
            <a:pPr marL="628650" lvl="1" indent="-171450">
              <a:buFont typeface="Courier New"/>
              <a:buChar char="o"/>
            </a:pPr>
            <a:r>
              <a:rPr lang="en-US" dirty="0"/>
              <a:t>Glen Coulthard discusses the appropriation of sustainability as it relates to Dene land claims. Explaining how the state and industries have “co-opt the discourse of sustainability … originally in the Dene claims, which sought to establish political and economic relations that would foster the reciprocal well-being of people, communities, and the land over time</a:t>
            </a:r>
            <a:endParaRPr lang="en-US" dirty="0">
              <a:ea typeface="Calibri"/>
              <a:cs typeface="Calibri"/>
            </a:endParaRPr>
          </a:p>
          <a:p>
            <a:pPr marL="628650" lvl="1" indent="-171450">
              <a:buFont typeface="Courier New"/>
              <a:buChar char="o"/>
            </a:pPr>
            <a:r>
              <a:rPr lang="en-US" dirty="0"/>
              <a:t> "sustainability has now come to refer more to the economic sustainability of development projects. The longer the projected lifespan of a proposed project—that is, the longer period that a project proposes to exploit a community’s land, resources, and labor—the more sustainable it is said to be.”</a:t>
            </a:r>
            <a:endParaRPr lang="en-US" dirty="0">
              <a:ea typeface="Calibri"/>
              <a:cs typeface="Calibri"/>
            </a:endParaRPr>
          </a:p>
          <a:p>
            <a:pPr marL="628650" lvl="1" indent="-171450">
              <a:buFont typeface="Courier New"/>
              <a:buChar char="o"/>
            </a:pPr>
            <a:r>
              <a:rPr lang="en-US"/>
              <a:t>The recent ALA National Climate Action Plan for Libraries – uses “climate justice” to refer to empathy towards intersecting injustices, but is removing the underlying meaning of climate justice. </a:t>
            </a:r>
            <a:endParaRPr lang="en-US">
              <a:ea typeface="Calibri"/>
              <a:cs typeface="Calibri"/>
            </a:endParaRPr>
          </a:p>
          <a:p>
            <a:pPr marL="171450" indent="-171450">
              <a:buFont typeface="Arial"/>
              <a:buChar char="•"/>
            </a:pPr>
            <a:r>
              <a:rPr lang="en-US"/>
              <a:t>Individualism, placing responsibility on people to solve the environmental crisis. </a:t>
            </a:r>
            <a:endParaRPr lang="en-US">
              <a:ea typeface="Calibri"/>
              <a:cs typeface="Calibri"/>
            </a:endParaRPr>
          </a:p>
          <a:p>
            <a:pPr marL="171450" indent="-171450">
              <a:buFont typeface="Arial"/>
              <a:buChar char="•"/>
            </a:pPr>
            <a:r>
              <a:rPr lang="en-US"/>
              <a:t>Burgess discusses crisis narratives in libraries – the “good” library worker</a:t>
            </a:r>
            <a:endParaRPr lang="en-US">
              <a:ea typeface="Calibri"/>
              <a:cs typeface="Calibri"/>
            </a:endParaRPr>
          </a:p>
          <a:p>
            <a:pPr marL="171450" indent="-171450">
              <a:buFont typeface="Arial"/>
              <a:buChar char="•"/>
            </a:pPr>
            <a:r>
              <a:rPr lang="en-US"/>
              <a:t>Companies focus is on capital accumulation, “cutting costs” through energy saving (e.g. turning off monitors), and “clean” technological solutions to solving the climate crisis. </a:t>
            </a:r>
            <a:endParaRPr lang="en-US">
              <a:ea typeface="Calibri"/>
              <a:cs typeface="Calibri"/>
            </a:endParaRPr>
          </a:p>
          <a:p>
            <a:pPr marL="171450" indent="-171450">
              <a:buFont typeface="Arial"/>
              <a:buChar char="•"/>
            </a:pPr>
            <a:r>
              <a:rPr lang="en-US"/>
              <a:t>Capitalistic solutions, that simultaneous look to grow IP and capital accumulation through technology. While neglecting systemic change</a:t>
            </a:r>
            <a:endParaRPr lang="en-US">
              <a:ea typeface="Calibri"/>
              <a:cs typeface="Calibri"/>
            </a:endParaRPr>
          </a:p>
          <a:p>
            <a:pPr marL="171450" indent="-171450">
              <a:buFont typeface="Arial"/>
              <a:buChar char="•"/>
            </a:pPr>
            <a:r>
              <a:rPr lang="en-US"/>
              <a:t>Creates a narrative that the university is a leader in sustainability and climate change to attract funders, prominent researchers, and public support</a:t>
            </a:r>
            <a:endParaRPr lang="en-US">
              <a:ea typeface="Calibri"/>
              <a:cs typeface="Calibri"/>
            </a:endParaRPr>
          </a:p>
          <a:p>
            <a:pPr marL="171450" indent="-171450">
              <a:buFont typeface="Arial"/>
              <a:buChar char="•"/>
            </a:pPr>
            <a:r>
              <a:rPr lang="en-US"/>
              <a:t>Dissonance between academic institutions policies and relationships with climate change</a:t>
            </a:r>
            <a:endParaRPr lang="en-US">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439762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7/09610006241229460"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doi.org/10.1080/01616846.2024.240074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Freeform 2"/>
          <p:cNvSpPr/>
          <p:nvPr/>
        </p:nvSpPr>
        <p:spPr>
          <a:xfrm rot="-1204608">
            <a:off x="-6279759" y="3735639"/>
            <a:ext cx="11505544" cy="11045322"/>
          </a:xfrm>
          <a:custGeom>
            <a:avLst/>
            <a:gdLst/>
            <a:ahLst/>
            <a:cxnLst/>
            <a:rect l="l" t="t" r="r" b="b"/>
            <a:pathLst>
              <a:path w="11505544" h="11045322">
                <a:moveTo>
                  <a:pt x="0" y="0"/>
                </a:moveTo>
                <a:lnTo>
                  <a:pt x="11505544" y="0"/>
                </a:lnTo>
                <a:lnTo>
                  <a:pt x="11505544" y="11045322"/>
                </a:lnTo>
                <a:lnTo>
                  <a:pt x="0" y="11045322"/>
                </a:lnTo>
                <a:lnTo>
                  <a:pt x="0" y="0"/>
                </a:lnTo>
                <a:close/>
              </a:path>
            </a:pathLst>
          </a:custGeom>
          <a:blipFill>
            <a:blip r:embed="rId3"/>
            <a:stretch>
              <a:fillRect/>
            </a:stretch>
          </a:blipFill>
        </p:spPr>
        <p:txBody>
          <a:bodyPr/>
          <a:lstStyle/>
          <a:p>
            <a:endParaRPr lang="en-CA"/>
          </a:p>
        </p:txBody>
      </p:sp>
      <p:grpSp>
        <p:nvGrpSpPr>
          <p:cNvPr id="3" name="Group 3"/>
          <p:cNvGrpSpPr/>
          <p:nvPr/>
        </p:nvGrpSpPr>
        <p:grpSpPr>
          <a:xfrm>
            <a:off x="1028700" y="8343900"/>
            <a:ext cx="5306212" cy="914400"/>
            <a:chOff x="0" y="0"/>
            <a:chExt cx="7074949" cy="1219200"/>
          </a:xfrm>
        </p:grpSpPr>
        <p:sp>
          <p:nvSpPr>
            <p:cNvPr id="4" name="TextBox 4"/>
            <p:cNvSpPr txBox="1"/>
            <p:nvPr/>
          </p:nvSpPr>
          <p:spPr>
            <a:xfrm>
              <a:off x="0" y="628438"/>
              <a:ext cx="7074949" cy="590762"/>
            </a:xfrm>
            <a:prstGeom prst="rect">
              <a:avLst/>
            </a:prstGeom>
          </p:spPr>
          <p:txBody>
            <a:bodyPr lIns="0" tIns="0" rIns="0" bIns="0" rtlCol="0" anchor="t">
              <a:spAutoFit/>
            </a:bodyPr>
            <a:lstStyle/>
            <a:p>
              <a:pPr algn="l">
                <a:lnSpc>
                  <a:spcPts val="3639"/>
                </a:lnSpc>
              </a:pPr>
              <a:r>
                <a:rPr lang="en-US" sz="2799">
                  <a:solidFill>
                    <a:srgbClr val="000000"/>
                  </a:solidFill>
                  <a:latin typeface="Nunito"/>
                  <a:ea typeface="Nunito"/>
                  <a:cs typeface="Nunito"/>
                  <a:sym typeface="Nunito"/>
                </a:rPr>
                <a:t>MI Student</a:t>
              </a:r>
            </a:p>
          </p:txBody>
        </p:sp>
        <p:sp>
          <p:nvSpPr>
            <p:cNvPr id="5" name="TextBox 5"/>
            <p:cNvSpPr txBox="1"/>
            <p:nvPr/>
          </p:nvSpPr>
          <p:spPr>
            <a:xfrm>
              <a:off x="0" y="-28575"/>
              <a:ext cx="7074949" cy="590762"/>
            </a:xfrm>
            <a:prstGeom prst="rect">
              <a:avLst/>
            </a:prstGeom>
          </p:spPr>
          <p:txBody>
            <a:bodyPr lIns="0" tIns="0" rIns="0" bIns="0" rtlCol="0" anchor="t">
              <a:spAutoFit/>
            </a:bodyPr>
            <a:lstStyle/>
            <a:p>
              <a:pPr algn="l">
                <a:lnSpc>
                  <a:spcPts val="3639"/>
                </a:lnSpc>
              </a:pPr>
              <a:r>
                <a:rPr lang="en-US" sz="2799" b="1">
                  <a:solidFill>
                    <a:srgbClr val="000000"/>
                  </a:solidFill>
                  <a:latin typeface="Nunito Bold"/>
                  <a:ea typeface="Nunito Bold"/>
                  <a:cs typeface="Nunito Bold"/>
                  <a:sym typeface="Nunito Bold"/>
                </a:rPr>
                <a:t>Marina Mikhail</a:t>
              </a:r>
            </a:p>
          </p:txBody>
        </p:sp>
      </p:grpSp>
      <p:sp>
        <p:nvSpPr>
          <p:cNvPr id="6" name="Freeform 6"/>
          <p:cNvSpPr/>
          <p:nvPr/>
        </p:nvSpPr>
        <p:spPr>
          <a:xfrm rot="10586968">
            <a:off x="12052067" y="-1089378"/>
            <a:ext cx="12471866" cy="11972991"/>
          </a:xfrm>
          <a:custGeom>
            <a:avLst/>
            <a:gdLst/>
            <a:ahLst/>
            <a:cxnLst/>
            <a:rect l="l" t="t" r="r" b="b"/>
            <a:pathLst>
              <a:path w="12471866" h="11972991">
                <a:moveTo>
                  <a:pt x="0" y="0"/>
                </a:moveTo>
                <a:lnTo>
                  <a:pt x="12471866" y="0"/>
                </a:lnTo>
                <a:lnTo>
                  <a:pt x="12471866" y="11972991"/>
                </a:lnTo>
                <a:lnTo>
                  <a:pt x="0" y="11972991"/>
                </a:lnTo>
                <a:lnTo>
                  <a:pt x="0" y="0"/>
                </a:lnTo>
                <a:close/>
              </a:path>
            </a:pathLst>
          </a:custGeom>
          <a:blipFill>
            <a:blip r:embed="rId3"/>
            <a:stretch>
              <a:fillRect/>
            </a:stretch>
          </a:blipFill>
        </p:spPr>
        <p:txBody>
          <a:bodyPr/>
          <a:lstStyle/>
          <a:p>
            <a:endParaRPr lang="en-CA"/>
          </a:p>
        </p:txBody>
      </p:sp>
      <p:grpSp>
        <p:nvGrpSpPr>
          <p:cNvPr id="7" name="Group 7"/>
          <p:cNvGrpSpPr/>
          <p:nvPr/>
        </p:nvGrpSpPr>
        <p:grpSpPr>
          <a:xfrm>
            <a:off x="1028700" y="1028700"/>
            <a:ext cx="13218812" cy="4575172"/>
            <a:chOff x="0" y="0"/>
            <a:chExt cx="17625082" cy="6100229"/>
          </a:xfrm>
        </p:grpSpPr>
        <p:sp>
          <p:nvSpPr>
            <p:cNvPr id="8" name="TextBox 8"/>
            <p:cNvSpPr txBox="1"/>
            <p:nvPr/>
          </p:nvSpPr>
          <p:spPr>
            <a:xfrm>
              <a:off x="0" y="-9525"/>
              <a:ext cx="17625082" cy="4073525"/>
            </a:xfrm>
            <a:prstGeom prst="rect">
              <a:avLst/>
            </a:prstGeom>
          </p:spPr>
          <p:txBody>
            <a:bodyPr lIns="0" tIns="0" rIns="0" bIns="0" rtlCol="0" anchor="t">
              <a:spAutoFit/>
            </a:bodyPr>
            <a:lstStyle/>
            <a:p>
              <a:pPr algn="l">
                <a:lnSpc>
                  <a:spcPts val="12000"/>
                </a:lnSpc>
              </a:pPr>
              <a:r>
                <a:rPr lang="en-US" sz="10000">
                  <a:solidFill>
                    <a:srgbClr val="000000"/>
                  </a:solidFill>
                  <a:latin typeface="Kollektif"/>
                  <a:ea typeface="Kollektif"/>
                  <a:cs typeface="Kollektif"/>
                  <a:sym typeface="Kollektif"/>
                </a:rPr>
                <a:t>Neoliberalism in sustainability planning:</a:t>
              </a:r>
            </a:p>
          </p:txBody>
        </p:sp>
        <p:sp>
          <p:nvSpPr>
            <p:cNvPr id="9" name="TextBox 9"/>
            <p:cNvSpPr txBox="1"/>
            <p:nvPr/>
          </p:nvSpPr>
          <p:spPr>
            <a:xfrm>
              <a:off x="0" y="4552942"/>
              <a:ext cx="16473769" cy="1547287"/>
            </a:xfrm>
            <a:prstGeom prst="rect">
              <a:avLst/>
            </a:prstGeom>
          </p:spPr>
          <p:txBody>
            <a:bodyPr lIns="0" tIns="0" rIns="0" bIns="0" rtlCol="0" anchor="t">
              <a:spAutoFit/>
            </a:bodyPr>
            <a:lstStyle/>
            <a:p>
              <a:pPr algn="l">
                <a:lnSpc>
                  <a:spcPts val="9799"/>
                </a:lnSpc>
              </a:pPr>
              <a:r>
                <a:rPr lang="en-US" sz="6999">
                  <a:solidFill>
                    <a:srgbClr val="000000"/>
                  </a:solidFill>
                  <a:latin typeface="Nunito"/>
                  <a:ea typeface="Nunito"/>
                  <a:cs typeface="Nunito"/>
                  <a:sym typeface="Nunito"/>
                </a:rPr>
                <a:t>Moving Beyond a Checked Box</a:t>
              </a:r>
            </a:p>
          </p:txBody>
        </p:sp>
      </p:grpSp>
      <p:grpSp>
        <p:nvGrpSpPr>
          <p:cNvPr id="10" name="Group 10"/>
          <p:cNvGrpSpPr/>
          <p:nvPr/>
        </p:nvGrpSpPr>
        <p:grpSpPr>
          <a:xfrm>
            <a:off x="7638106" y="8343900"/>
            <a:ext cx="5306212" cy="914400"/>
            <a:chOff x="0" y="0"/>
            <a:chExt cx="7074949" cy="1219200"/>
          </a:xfrm>
        </p:grpSpPr>
        <p:sp>
          <p:nvSpPr>
            <p:cNvPr id="11" name="TextBox 11"/>
            <p:cNvSpPr txBox="1"/>
            <p:nvPr/>
          </p:nvSpPr>
          <p:spPr>
            <a:xfrm>
              <a:off x="0" y="628438"/>
              <a:ext cx="7074949" cy="590762"/>
            </a:xfrm>
            <a:prstGeom prst="rect">
              <a:avLst/>
            </a:prstGeom>
          </p:spPr>
          <p:txBody>
            <a:bodyPr lIns="0" tIns="0" rIns="0" bIns="0" rtlCol="0" anchor="t">
              <a:spAutoFit/>
            </a:bodyPr>
            <a:lstStyle/>
            <a:p>
              <a:pPr algn="l">
                <a:lnSpc>
                  <a:spcPts val="3639"/>
                </a:lnSpc>
              </a:pPr>
              <a:r>
                <a:rPr lang="en-US" sz="2799">
                  <a:solidFill>
                    <a:srgbClr val="000000"/>
                  </a:solidFill>
                  <a:latin typeface="Nunito"/>
                  <a:ea typeface="Nunito"/>
                  <a:cs typeface="Nunito"/>
                  <a:sym typeface="Nunito"/>
                </a:rPr>
                <a:t>MI Student</a:t>
              </a:r>
            </a:p>
          </p:txBody>
        </p:sp>
        <p:sp>
          <p:nvSpPr>
            <p:cNvPr id="12" name="TextBox 12"/>
            <p:cNvSpPr txBox="1"/>
            <p:nvPr/>
          </p:nvSpPr>
          <p:spPr>
            <a:xfrm>
              <a:off x="0" y="-28575"/>
              <a:ext cx="7074949" cy="590762"/>
            </a:xfrm>
            <a:prstGeom prst="rect">
              <a:avLst/>
            </a:prstGeom>
          </p:spPr>
          <p:txBody>
            <a:bodyPr lIns="0" tIns="0" rIns="0" bIns="0" rtlCol="0" anchor="t">
              <a:spAutoFit/>
            </a:bodyPr>
            <a:lstStyle/>
            <a:p>
              <a:pPr algn="l">
                <a:lnSpc>
                  <a:spcPts val="3639"/>
                </a:lnSpc>
              </a:pPr>
              <a:r>
                <a:rPr lang="en-US" sz="2799" b="1">
                  <a:solidFill>
                    <a:srgbClr val="000000"/>
                  </a:solidFill>
                  <a:latin typeface="Nunito Bold"/>
                  <a:ea typeface="Nunito Bold"/>
                  <a:cs typeface="Nunito Bold"/>
                  <a:sym typeface="Nunito Bold"/>
                </a:rPr>
                <a:t>Krystal Esau</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Freeform 2"/>
          <p:cNvSpPr/>
          <p:nvPr/>
        </p:nvSpPr>
        <p:spPr>
          <a:xfrm>
            <a:off x="1028700" y="1458730"/>
            <a:ext cx="8364340" cy="7433807"/>
          </a:xfrm>
          <a:custGeom>
            <a:avLst/>
            <a:gdLst/>
            <a:ahLst/>
            <a:cxnLst/>
            <a:rect l="l" t="t" r="r" b="b"/>
            <a:pathLst>
              <a:path w="8364340" h="7433807">
                <a:moveTo>
                  <a:pt x="0" y="0"/>
                </a:moveTo>
                <a:lnTo>
                  <a:pt x="8364340" y="0"/>
                </a:lnTo>
                <a:lnTo>
                  <a:pt x="8364340" y="7433808"/>
                </a:lnTo>
                <a:lnTo>
                  <a:pt x="0" y="7433808"/>
                </a:lnTo>
                <a:lnTo>
                  <a:pt x="0" y="0"/>
                </a:lnTo>
                <a:close/>
              </a:path>
            </a:pathLst>
          </a:custGeom>
          <a:blipFill>
            <a:blip r:embed="rId3"/>
            <a:stretch>
              <a:fillRect/>
            </a:stretch>
          </a:blipFill>
        </p:spPr>
        <p:txBody>
          <a:bodyPr/>
          <a:lstStyle/>
          <a:p>
            <a:endParaRPr lang="en-CA"/>
          </a:p>
        </p:txBody>
      </p:sp>
      <p:sp>
        <p:nvSpPr>
          <p:cNvPr id="3" name="TextBox 3"/>
          <p:cNvSpPr txBox="1"/>
          <p:nvPr/>
        </p:nvSpPr>
        <p:spPr>
          <a:xfrm>
            <a:off x="2284964" y="4448175"/>
            <a:ext cx="14216153" cy="1381125"/>
          </a:xfrm>
          <a:prstGeom prst="rect">
            <a:avLst/>
          </a:prstGeom>
        </p:spPr>
        <p:txBody>
          <a:bodyPr lIns="0" tIns="0" rIns="0" bIns="0" rtlCol="0" anchor="t">
            <a:spAutoFit/>
          </a:bodyPr>
          <a:lstStyle/>
          <a:p>
            <a:pPr algn="ctr">
              <a:lnSpc>
                <a:spcPts val="10800"/>
              </a:lnSpc>
            </a:pPr>
            <a:r>
              <a:rPr lang="en-US" sz="9000">
                <a:solidFill>
                  <a:srgbClr val="000000"/>
                </a:solidFill>
                <a:latin typeface="Kollektif"/>
                <a:ea typeface="Kollektif"/>
                <a:cs typeface="Kollektif"/>
                <a:sym typeface="Kollektif"/>
              </a:rPr>
              <a:t>Land Acknowledgement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TextBox 2"/>
          <p:cNvSpPr txBox="1"/>
          <p:nvPr/>
        </p:nvSpPr>
        <p:spPr>
          <a:xfrm>
            <a:off x="1273935" y="2570817"/>
            <a:ext cx="15365918" cy="5793567"/>
          </a:xfrm>
          <a:prstGeom prst="rect">
            <a:avLst/>
          </a:prstGeom>
        </p:spPr>
        <p:txBody>
          <a:bodyPr lIns="0" tIns="0" rIns="0" bIns="0" rtlCol="0" anchor="t">
            <a:spAutoFit/>
          </a:bodyPr>
          <a:lstStyle/>
          <a:p>
            <a:pPr marL="1093235" lvl="1" indent="-546618" algn="l">
              <a:lnSpc>
                <a:spcPts val="6582"/>
              </a:lnSpc>
              <a:buFont typeface="Arial"/>
              <a:buChar char="•"/>
            </a:pPr>
            <a:r>
              <a:rPr lang="en-US" sz="5063">
                <a:solidFill>
                  <a:srgbClr val="000000"/>
                </a:solidFill>
                <a:latin typeface="Kollektif"/>
                <a:ea typeface="Kollektif"/>
                <a:cs typeface="Kollektif"/>
                <a:sym typeface="Kollektif"/>
              </a:rPr>
              <a:t>Associated with environmentalism or climate action, renewable resources</a:t>
            </a:r>
          </a:p>
          <a:p>
            <a:pPr marL="1093235" lvl="1" indent="-546618" algn="l">
              <a:lnSpc>
                <a:spcPts val="6582"/>
              </a:lnSpc>
              <a:buFont typeface="Arial"/>
              <a:buChar char="•"/>
            </a:pPr>
            <a:r>
              <a:rPr lang="en-US" sz="5063">
                <a:solidFill>
                  <a:srgbClr val="000000"/>
                </a:solidFill>
                <a:latin typeface="Kollektif"/>
                <a:ea typeface="Kollektif"/>
                <a:cs typeface="Kollektif"/>
                <a:sym typeface="Kollektif"/>
              </a:rPr>
              <a:t>Used to refer to achieving the UN Sustainable Development Goals</a:t>
            </a:r>
          </a:p>
          <a:p>
            <a:pPr marL="2186470" lvl="2" indent="-728823" algn="l">
              <a:lnSpc>
                <a:spcPts val="6582"/>
              </a:lnSpc>
              <a:buFont typeface="Arial"/>
              <a:buChar char="⚬"/>
            </a:pPr>
            <a:r>
              <a:rPr lang="en-US" sz="5063">
                <a:solidFill>
                  <a:srgbClr val="000000"/>
                </a:solidFill>
                <a:latin typeface="Kollektif"/>
                <a:ea typeface="Kollektif"/>
                <a:cs typeface="Kollektif"/>
                <a:sym typeface="Kollektif"/>
              </a:rPr>
              <a:t>A balance of environmental, social equity and financial sustainability</a:t>
            </a:r>
          </a:p>
          <a:p>
            <a:pPr algn="l">
              <a:lnSpc>
                <a:spcPts val="6582"/>
              </a:lnSpc>
            </a:pPr>
            <a:endParaRPr lang="en-US" sz="5063">
              <a:solidFill>
                <a:srgbClr val="000000"/>
              </a:solidFill>
              <a:latin typeface="Kollektif"/>
              <a:ea typeface="Kollektif"/>
              <a:cs typeface="Kollektif"/>
              <a:sym typeface="Kollektif"/>
            </a:endParaRPr>
          </a:p>
        </p:txBody>
      </p:sp>
      <p:sp>
        <p:nvSpPr>
          <p:cNvPr id="3" name="TextBox 3"/>
          <p:cNvSpPr txBox="1"/>
          <p:nvPr/>
        </p:nvSpPr>
        <p:spPr>
          <a:xfrm>
            <a:off x="1600200" y="781278"/>
            <a:ext cx="13716000" cy="1141338"/>
          </a:xfrm>
          <a:prstGeom prst="rect">
            <a:avLst/>
          </a:prstGeom>
          <a:solidFill>
            <a:srgbClr val="B1C2FF"/>
          </a:solidFill>
        </p:spPr>
        <p:txBody>
          <a:bodyPr wrap="square" lIns="0" tIns="0" rIns="0" bIns="0" rtlCol="0" anchor="t">
            <a:spAutoFit/>
          </a:bodyPr>
          <a:lstStyle/>
          <a:p>
            <a:pPr algn="l">
              <a:lnSpc>
                <a:spcPts val="8924"/>
              </a:lnSpc>
            </a:pPr>
            <a:r>
              <a:rPr lang="en-US" sz="7437">
                <a:solidFill>
                  <a:srgbClr val="000000"/>
                </a:solidFill>
                <a:latin typeface="Kollektif"/>
                <a:ea typeface="Kollektif"/>
                <a:cs typeface="Kollektif"/>
                <a:sym typeface="Kollektif"/>
              </a:rPr>
              <a:t> What does sustainability mean?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0E2AFB6F-FB6A-8E85-CA32-980AB907E814}"/>
              </a:ext>
            </a:extLst>
          </p:cNvPr>
          <p:cNvSpPr/>
          <p:nvPr/>
        </p:nvSpPr>
        <p:spPr>
          <a:xfrm>
            <a:off x="677208" y="2158269"/>
            <a:ext cx="10524192" cy="1273505"/>
          </a:xfrm>
          <a:custGeom>
            <a:avLst/>
            <a:gdLst/>
            <a:ahLst/>
            <a:cxnLst/>
            <a:rect l="l" t="t" r="r" b="b"/>
            <a:pathLst>
              <a:path w="1036880" h="165493">
                <a:moveTo>
                  <a:pt x="0" y="0"/>
                </a:moveTo>
                <a:lnTo>
                  <a:pt x="1036880" y="0"/>
                </a:lnTo>
                <a:lnTo>
                  <a:pt x="1036880" y="165493"/>
                </a:lnTo>
                <a:lnTo>
                  <a:pt x="0" y="165493"/>
                </a:lnTo>
                <a:close/>
              </a:path>
            </a:pathLst>
          </a:custGeom>
          <a:solidFill>
            <a:srgbClr val="EDC2C2"/>
          </a:solidFill>
        </p:spPr>
        <p:txBody>
          <a:bodyPr/>
          <a:lstStyle/>
          <a:p>
            <a:endParaRPr lang="en-CA"/>
          </a:p>
        </p:txBody>
      </p:sp>
      <p:sp>
        <p:nvSpPr>
          <p:cNvPr id="2" name="TextBox 2"/>
          <p:cNvSpPr txBox="1"/>
          <p:nvPr/>
        </p:nvSpPr>
        <p:spPr>
          <a:xfrm>
            <a:off x="1028700" y="4045835"/>
            <a:ext cx="16560357" cy="3579114"/>
          </a:xfrm>
          <a:prstGeom prst="rect">
            <a:avLst/>
          </a:prstGeom>
        </p:spPr>
        <p:txBody>
          <a:bodyPr lIns="0" tIns="0" rIns="0" bIns="0" rtlCol="0" anchor="t">
            <a:spAutoFit/>
          </a:bodyPr>
          <a:lstStyle/>
          <a:p>
            <a:pPr marL="1172337" lvl="1" indent="-586168" algn="l">
              <a:lnSpc>
                <a:spcPts val="7059"/>
              </a:lnSpc>
              <a:buFont typeface="Arial"/>
              <a:buChar char="•"/>
            </a:pPr>
            <a:r>
              <a:rPr lang="en-US" sz="5430">
                <a:solidFill>
                  <a:srgbClr val="000000"/>
                </a:solidFill>
                <a:latin typeface="Kollektif"/>
                <a:ea typeface="Kollektif"/>
                <a:cs typeface="Kollektif"/>
                <a:sym typeface="Kollektif"/>
              </a:rPr>
              <a:t>An energy efficient building and waste free resources?</a:t>
            </a:r>
          </a:p>
          <a:p>
            <a:pPr marL="1172337" lvl="1" indent="-586168" algn="l">
              <a:lnSpc>
                <a:spcPts val="7059"/>
              </a:lnSpc>
              <a:buFont typeface="Arial"/>
              <a:buChar char="•"/>
            </a:pPr>
            <a:r>
              <a:rPr lang="en-US" sz="5430">
                <a:solidFill>
                  <a:srgbClr val="000000"/>
                </a:solidFill>
                <a:latin typeface="Kollektif"/>
                <a:ea typeface="Kollektif"/>
                <a:cs typeface="Kollektif"/>
                <a:sym typeface="Kollektif"/>
              </a:rPr>
              <a:t>Having resources on the environment?</a:t>
            </a:r>
          </a:p>
          <a:p>
            <a:pPr marL="1172337" lvl="1" indent="-586168" algn="l">
              <a:lnSpc>
                <a:spcPts val="7059"/>
              </a:lnSpc>
              <a:buFont typeface="Arial"/>
              <a:buChar char="•"/>
            </a:pPr>
            <a:r>
              <a:rPr lang="en-US" sz="5430">
                <a:solidFill>
                  <a:srgbClr val="000000"/>
                </a:solidFill>
                <a:latin typeface="Kollektif"/>
                <a:ea typeface="Kollektif"/>
                <a:cs typeface="Kollektif"/>
                <a:sym typeface="Kollektif"/>
              </a:rPr>
              <a:t>Educating the public on climate action?</a:t>
            </a:r>
          </a:p>
        </p:txBody>
      </p:sp>
      <p:sp>
        <p:nvSpPr>
          <p:cNvPr id="3" name="TextBox 3"/>
          <p:cNvSpPr txBox="1"/>
          <p:nvPr/>
        </p:nvSpPr>
        <p:spPr>
          <a:xfrm>
            <a:off x="1028700" y="2288775"/>
            <a:ext cx="9917136" cy="1143000"/>
          </a:xfrm>
          <a:prstGeom prst="rect">
            <a:avLst/>
          </a:prstGeom>
        </p:spPr>
        <p:txBody>
          <a:bodyPr lIns="0" tIns="0" rIns="0" bIns="0" rtlCol="0" anchor="t">
            <a:spAutoFit/>
          </a:bodyPr>
          <a:lstStyle/>
          <a:p>
            <a:pPr algn="l">
              <a:lnSpc>
                <a:spcPts val="8979"/>
              </a:lnSpc>
            </a:pPr>
            <a:r>
              <a:rPr lang="en-US" sz="7482">
                <a:solidFill>
                  <a:srgbClr val="000000"/>
                </a:solidFill>
                <a:latin typeface="Kollektif"/>
                <a:ea typeface="Kollektif"/>
                <a:cs typeface="Kollektif"/>
                <a:sym typeface="Kollektif"/>
              </a:rPr>
              <a:t>What’s a green library?</a:t>
            </a:r>
          </a:p>
        </p:txBody>
      </p:sp>
      <p:sp>
        <p:nvSpPr>
          <p:cNvPr id="4" name="TextBox 4"/>
          <p:cNvSpPr txBox="1"/>
          <p:nvPr/>
        </p:nvSpPr>
        <p:spPr>
          <a:xfrm>
            <a:off x="666322" y="236439"/>
            <a:ext cx="8932313" cy="1381125"/>
          </a:xfrm>
          <a:prstGeom prst="rect">
            <a:avLst/>
          </a:prstGeom>
        </p:spPr>
        <p:txBody>
          <a:bodyPr lIns="0" tIns="0" rIns="0" bIns="0" rtlCol="0" anchor="t">
            <a:spAutoFit/>
          </a:bodyPr>
          <a:lstStyle/>
          <a:p>
            <a:pPr algn="l">
              <a:lnSpc>
                <a:spcPts val="10800"/>
              </a:lnSpc>
            </a:pPr>
            <a:r>
              <a:rPr lang="en-US" sz="9000">
                <a:solidFill>
                  <a:srgbClr val="000000"/>
                </a:solidFill>
                <a:latin typeface="Kollektif"/>
                <a:ea typeface="Kollektif"/>
                <a:cs typeface="Kollektif"/>
                <a:sym typeface="Kollektif"/>
              </a:rPr>
              <a:t>The landscape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C80BFDF2-47A4-173F-8FE4-D4B1D2B279A6}"/>
              </a:ext>
            </a:extLst>
          </p:cNvPr>
          <p:cNvSpPr/>
          <p:nvPr/>
        </p:nvSpPr>
        <p:spPr>
          <a:xfrm>
            <a:off x="1028700" y="513107"/>
            <a:ext cx="10934700" cy="1068204"/>
          </a:xfrm>
          <a:custGeom>
            <a:avLst/>
            <a:gdLst/>
            <a:ahLst/>
            <a:cxnLst/>
            <a:rect l="l" t="t" r="r" b="b"/>
            <a:pathLst>
              <a:path w="1036880" h="165493">
                <a:moveTo>
                  <a:pt x="0" y="0"/>
                </a:moveTo>
                <a:lnTo>
                  <a:pt x="1036880" y="0"/>
                </a:lnTo>
                <a:lnTo>
                  <a:pt x="1036880" y="165493"/>
                </a:lnTo>
                <a:lnTo>
                  <a:pt x="0" y="165493"/>
                </a:lnTo>
                <a:close/>
              </a:path>
            </a:pathLst>
          </a:custGeom>
          <a:solidFill>
            <a:srgbClr val="B1C2FF"/>
          </a:solidFill>
        </p:spPr>
        <p:txBody>
          <a:bodyPr/>
          <a:lstStyle/>
          <a:p>
            <a:endParaRPr lang="en-CA"/>
          </a:p>
        </p:txBody>
      </p:sp>
      <p:grpSp>
        <p:nvGrpSpPr>
          <p:cNvPr id="2" name="Group 2"/>
          <p:cNvGrpSpPr/>
          <p:nvPr/>
        </p:nvGrpSpPr>
        <p:grpSpPr>
          <a:xfrm>
            <a:off x="1261155" y="520251"/>
            <a:ext cx="15998145" cy="8298009"/>
            <a:chOff x="0" y="0"/>
            <a:chExt cx="21330861" cy="11064012"/>
          </a:xfrm>
        </p:grpSpPr>
        <p:sp>
          <p:nvSpPr>
            <p:cNvPr id="3" name="TextBox 3"/>
            <p:cNvSpPr txBox="1"/>
            <p:nvPr/>
          </p:nvSpPr>
          <p:spPr>
            <a:xfrm>
              <a:off x="0" y="2126727"/>
              <a:ext cx="21330861" cy="8937285"/>
            </a:xfrm>
            <a:prstGeom prst="rect">
              <a:avLst/>
            </a:prstGeom>
          </p:spPr>
          <p:txBody>
            <a:bodyPr lIns="0" tIns="0" rIns="0" bIns="0" rtlCol="0" anchor="t">
              <a:spAutoFit/>
            </a:bodyPr>
            <a:lstStyle/>
            <a:p>
              <a:pPr marL="1259252" lvl="1" indent="-629626" algn="l">
                <a:lnSpc>
                  <a:spcPts val="7582"/>
                </a:lnSpc>
                <a:buFont typeface="Arial"/>
                <a:buChar char="•"/>
              </a:pPr>
              <a:r>
                <a:rPr lang="en-US" sz="5832">
                  <a:solidFill>
                    <a:srgbClr val="000000"/>
                  </a:solidFill>
                  <a:latin typeface="Kollektif"/>
                  <a:ea typeface="Kollektif"/>
                  <a:cs typeface="Kollektif"/>
                  <a:sym typeface="Kollektif"/>
                </a:rPr>
                <a:t>IFLA Green Library Award</a:t>
              </a:r>
            </a:p>
            <a:p>
              <a:pPr marL="2518504" lvl="2" indent="-839501" algn="l">
                <a:lnSpc>
                  <a:spcPts val="7582"/>
                </a:lnSpc>
                <a:buFont typeface="Arial"/>
                <a:buChar char="⚬"/>
              </a:pPr>
              <a:r>
                <a:rPr lang="en-US" sz="5832">
                  <a:solidFill>
                    <a:srgbClr val="000000"/>
                  </a:solidFill>
                  <a:latin typeface="Kollektif"/>
                  <a:ea typeface="Kollektif"/>
                  <a:cs typeface="Kollektif"/>
                  <a:sym typeface="Kollektif"/>
                </a:rPr>
                <a:t>library building upgrades</a:t>
              </a:r>
            </a:p>
            <a:p>
              <a:pPr marL="2518504" lvl="2" indent="-839501" algn="l">
                <a:lnSpc>
                  <a:spcPts val="7582"/>
                </a:lnSpc>
                <a:buFont typeface="Arial"/>
                <a:buChar char="⚬"/>
              </a:pPr>
              <a:r>
                <a:rPr lang="en-US" sz="5832">
                  <a:solidFill>
                    <a:srgbClr val="000000"/>
                  </a:solidFill>
                  <a:latin typeface="Kollektif"/>
                  <a:ea typeface="Kollektif"/>
                  <a:cs typeface="Kollektif"/>
                  <a:sym typeface="Kollektif"/>
                </a:rPr>
                <a:t>librarians as educators </a:t>
              </a:r>
            </a:p>
            <a:p>
              <a:pPr marL="1259252" lvl="1" indent="-629626" algn="l">
                <a:lnSpc>
                  <a:spcPts val="7582"/>
                </a:lnSpc>
                <a:buFont typeface="Arial"/>
                <a:buChar char="•"/>
              </a:pPr>
              <a:r>
                <a:rPr lang="en-US" sz="5832">
                  <a:solidFill>
                    <a:srgbClr val="000000"/>
                  </a:solidFill>
                  <a:latin typeface="Kollektif"/>
                  <a:ea typeface="Kollektif"/>
                  <a:cs typeface="Kollektif"/>
                  <a:sym typeface="Kollektif"/>
                </a:rPr>
                <a:t>ALA and the  Sustainable Libraries Initiative</a:t>
              </a:r>
            </a:p>
            <a:p>
              <a:pPr marL="2518504" lvl="2" indent="-839501" algn="l">
                <a:lnSpc>
                  <a:spcPts val="7582"/>
                </a:lnSpc>
                <a:buFont typeface="Arial"/>
                <a:buChar char="⚬"/>
              </a:pPr>
              <a:r>
                <a:rPr lang="en-US" sz="5832">
                  <a:solidFill>
                    <a:srgbClr val="000000"/>
                  </a:solidFill>
                  <a:latin typeface="Kollektif"/>
                  <a:ea typeface="Kollektif"/>
                  <a:cs typeface="Kollektif"/>
                  <a:sym typeface="Kollektif"/>
                </a:rPr>
                <a:t>certification program</a:t>
              </a:r>
            </a:p>
            <a:p>
              <a:pPr marL="2518504" lvl="2" indent="-839501" algn="l">
                <a:lnSpc>
                  <a:spcPts val="7582"/>
                </a:lnSpc>
                <a:buFont typeface="Arial"/>
                <a:buChar char="⚬"/>
              </a:pPr>
              <a:r>
                <a:rPr lang="en-US" sz="5832">
                  <a:solidFill>
                    <a:srgbClr val="000000"/>
                  </a:solidFill>
                  <a:latin typeface="Kollektif"/>
                  <a:ea typeface="Kollektif"/>
                  <a:cs typeface="Kollektif"/>
                  <a:sym typeface="Kollektif"/>
                </a:rPr>
                <a:t>National Climate Action Plan for Libraries</a:t>
              </a:r>
            </a:p>
            <a:p>
              <a:pPr algn="l">
                <a:lnSpc>
                  <a:spcPts val="7582"/>
                </a:lnSpc>
              </a:pPr>
              <a:endParaRPr lang="en-US" sz="5832">
                <a:solidFill>
                  <a:srgbClr val="000000"/>
                </a:solidFill>
                <a:latin typeface="Kollektif"/>
                <a:ea typeface="Kollektif"/>
                <a:cs typeface="Kollektif"/>
                <a:sym typeface="Kollektif"/>
              </a:endParaRPr>
            </a:p>
          </p:txBody>
        </p:sp>
        <p:sp>
          <p:nvSpPr>
            <p:cNvPr id="4" name="TextBox 4"/>
            <p:cNvSpPr txBox="1"/>
            <p:nvPr/>
          </p:nvSpPr>
          <p:spPr>
            <a:xfrm>
              <a:off x="0" y="-9525"/>
              <a:ext cx="21330861" cy="1520629"/>
            </a:xfrm>
            <a:prstGeom prst="rect">
              <a:avLst/>
            </a:prstGeom>
          </p:spPr>
          <p:txBody>
            <a:bodyPr lIns="0" tIns="0" rIns="0" bIns="0" rtlCol="0" anchor="t">
              <a:spAutoFit/>
            </a:bodyPr>
            <a:lstStyle/>
            <a:p>
              <a:pPr algn="l">
                <a:lnSpc>
                  <a:spcPts val="8958"/>
                </a:lnSpc>
              </a:pPr>
              <a:r>
                <a:rPr lang="en-US" sz="7465">
                  <a:solidFill>
                    <a:srgbClr val="000000"/>
                  </a:solidFill>
                  <a:latin typeface="Kollektif"/>
                  <a:ea typeface="Kollektif"/>
                  <a:cs typeface="Kollektif"/>
                  <a:sym typeface="Kollektif"/>
                </a:rPr>
                <a:t>Certification and Awards</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E1242714-97E4-15FB-08B3-60A4C4F35394}"/>
              </a:ext>
            </a:extLst>
          </p:cNvPr>
          <p:cNvSpPr/>
          <p:nvPr/>
        </p:nvSpPr>
        <p:spPr>
          <a:xfrm>
            <a:off x="762000" y="474208"/>
            <a:ext cx="9906000" cy="1273505"/>
          </a:xfrm>
          <a:custGeom>
            <a:avLst/>
            <a:gdLst/>
            <a:ahLst/>
            <a:cxnLst/>
            <a:rect l="l" t="t" r="r" b="b"/>
            <a:pathLst>
              <a:path w="1036880" h="165493">
                <a:moveTo>
                  <a:pt x="0" y="0"/>
                </a:moveTo>
                <a:lnTo>
                  <a:pt x="1036880" y="0"/>
                </a:lnTo>
                <a:lnTo>
                  <a:pt x="1036880" y="165493"/>
                </a:lnTo>
                <a:lnTo>
                  <a:pt x="0" y="165493"/>
                </a:lnTo>
                <a:close/>
              </a:path>
            </a:pathLst>
          </a:custGeom>
          <a:solidFill>
            <a:srgbClr val="EDC2C2"/>
          </a:solidFill>
        </p:spPr>
        <p:txBody>
          <a:bodyPr/>
          <a:lstStyle/>
          <a:p>
            <a:endParaRPr lang="en-CA"/>
          </a:p>
        </p:txBody>
      </p:sp>
      <p:sp>
        <p:nvSpPr>
          <p:cNvPr id="2" name="TextBox 2"/>
          <p:cNvSpPr txBox="1"/>
          <p:nvPr/>
        </p:nvSpPr>
        <p:spPr>
          <a:xfrm>
            <a:off x="1028700" y="2576484"/>
            <a:ext cx="15981125" cy="4756660"/>
          </a:xfrm>
          <a:prstGeom prst="rect">
            <a:avLst/>
          </a:prstGeom>
        </p:spPr>
        <p:txBody>
          <a:bodyPr lIns="0" tIns="0" rIns="0" bIns="0" rtlCol="0" anchor="t">
            <a:spAutoFit/>
          </a:bodyPr>
          <a:lstStyle/>
          <a:p>
            <a:pPr marL="1265133" lvl="1" indent="-632566" algn="l">
              <a:lnSpc>
                <a:spcPts val="7617"/>
              </a:lnSpc>
              <a:buFont typeface="Arial"/>
              <a:buChar char="•"/>
            </a:pPr>
            <a:r>
              <a:rPr lang="en-US" sz="5859">
                <a:solidFill>
                  <a:srgbClr val="000000"/>
                </a:solidFill>
                <a:latin typeface="Kollektif"/>
                <a:ea typeface="Kollektif"/>
                <a:cs typeface="Kollektif"/>
                <a:sym typeface="Kollektif"/>
              </a:rPr>
              <a:t>Academic institutions we are a part of have plans</a:t>
            </a:r>
          </a:p>
          <a:p>
            <a:pPr marL="1265133" lvl="1" indent="-632566" algn="l">
              <a:lnSpc>
                <a:spcPts val="7617"/>
              </a:lnSpc>
              <a:buFont typeface="Arial"/>
              <a:buChar char="•"/>
            </a:pPr>
            <a:r>
              <a:rPr lang="en-US" sz="5859">
                <a:solidFill>
                  <a:srgbClr val="000000"/>
                </a:solidFill>
                <a:latin typeface="Kollektif"/>
                <a:ea typeface="Kollektif"/>
                <a:cs typeface="Kollektif"/>
                <a:sym typeface="Kollektif"/>
              </a:rPr>
              <a:t>Individual libraries create plans and strategies</a:t>
            </a:r>
          </a:p>
          <a:p>
            <a:pPr algn="l">
              <a:lnSpc>
                <a:spcPts val="7227"/>
              </a:lnSpc>
            </a:pPr>
            <a:endParaRPr lang="en-US" sz="5859">
              <a:solidFill>
                <a:srgbClr val="000000"/>
              </a:solidFill>
              <a:latin typeface="Kollektif"/>
              <a:ea typeface="Kollektif"/>
              <a:cs typeface="Kollektif"/>
              <a:sym typeface="Kollektif"/>
            </a:endParaRPr>
          </a:p>
        </p:txBody>
      </p:sp>
      <p:sp>
        <p:nvSpPr>
          <p:cNvPr id="3" name="TextBox 3"/>
          <p:cNvSpPr txBox="1"/>
          <p:nvPr/>
        </p:nvSpPr>
        <p:spPr>
          <a:xfrm>
            <a:off x="1028700" y="452437"/>
            <a:ext cx="15981125" cy="1143000"/>
          </a:xfrm>
          <a:prstGeom prst="rect">
            <a:avLst/>
          </a:prstGeom>
        </p:spPr>
        <p:txBody>
          <a:bodyPr lIns="0" tIns="0" rIns="0" bIns="0" rtlCol="0" anchor="t">
            <a:spAutoFit/>
          </a:bodyPr>
          <a:lstStyle/>
          <a:p>
            <a:pPr algn="l">
              <a:lnSpc>
                <a:spcPts val="8963"/>
              </a:lnSpc>
            </a:pPr>
            <a:r>
              <a:rPr lang="en-US" sz="7469">
                <a:solidFill>
                  <a:srgbClr val="000000"/>
                </a:solidFill>
                <a:latin typeface="Kollektif"/>
                <a:ea typeface="Kollektif"/>
                <a:cs typeface="Kollektif"/>
                <a:sym typeface="Kollektif"/>
              </a:rPr>
              <a:t>Sustainability Planning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TextBox 2"/>
          <p:cNvSpPr txBox="1"/>
          <p:nvPr/>
        </p:nvSpPr>
        <p:spPr>
          <a:xfrm>
            <a:off x="1028700" y="1019175"/>
            <a:ext cx="9149113" cy="1381125"/>
          </a:xfrm>
          <a:prstGeom prst="rect">
            <a:avLst/>
          </a:prstGeom>
        </p:spPr>
        <p:txBody>
          <a:bodyPr lIns="0" tIns="0" rIns="0" bIns="0" rtlCol="0" anchor="t">
            <a:spAutoFit/>
          </a:bodyPr>
          <a:lstStyle/>
          <a:p>
            <a:pPr algn="l">
              <a:lnSpc>
                <a:spcPts val="10800"/>
              </a:lnSpc>
            </a:pPr>
            <a:r>
              <a:rPr lang="en-US" sz="9000">
                <a:solidFill>
                  <a:srgbClr val="000000"/>
                </a:solidFill>
                <a:latin typeface="Kollektif"/>
                <a:ea typeface="Kollektif"/>
                <a:cs typeface="Kollektif"/>
                <a:sym typeface="Kollektif"/>
              </a:rPr>
              <a:t>Our Experiences</a:t>
            </a:r>
          </a:p>
        </p:txBody>
      </p:sp>
      <p:sp>
        <p:nvSpPr>
          <p:cNvPr id="3" name="TextBox 3"/>
          <p:cNvSpPr txBox="1"/>
          <p:nvPr/>
        </p:nvSpPr>
        <p:spPr>
          <a:xfrm>
            <a:off x="1028700" y="2637125"/>
            <a:ext cx="10842824" cy="4683880"/>
          </a:xfrm>
          <a:prstGeom prst="rect">
            <a:avLst/>
          </a:prstGeom>
        </p:spPr>
        <p:txBody>
          <a:bodyPr lIns="0" tIns="0" rIns="0" bIns="0" rtlCol="0" anchor="t">
            <a:spAutoFit/>
          </a:bodyPr>
          <a:lstStyle/>
          <a:p>
            <a:pPr marL="1154049" lvl="1" indent="-577025" algn="l">
              <a:lnSpc>
                <a:spcPts val="7483"/>
              </a:lnSpc>
              <a:buFont typeface="Arial"/>
              <a:buChar char="•"/>
            </a:pPr>
            <a:r>
              <a:rPr lang="en-US" sz="5345">
                <a:solidFill>
                  <a:srgbClr val="000000"/>
                </a:solidFill>
                <a:latin typeface="Kollektif"/>
                <a:ea typeface="Kollektif"/>
                <a:cs typeface="Kollektif"/>
                <a:sym typeface="Kollektif"/>
              </a:rPr>
              <a:t>A lack of cooperation</a:t>
            </a:r>
          </a:p>
          <a:p>
            <a:pPr marL="1154049" lvl="1" indent="-577025" algn="l">
              <a:lnSpc>
                <a:spcPts val="7483"/>
              </a:lnSpc>
              <a:buFont typeface="Arial"/>
              <a:buChar char="•"/>
            </a:pPr>
            <a:r>
              <a:rPr lang="en-US" sz="5345">
                <a:solidFill>
                  <a:srgbClr val="000000"/>
                </a:solidFill>
                <a:latin typeface="Kollektif"/>
                <a:ea typeface="Kollektif"/>
                <a:cs typeface="Kollektif"/>
                <a:sym typeface="Kollektif"/>
              </a:rPr>
              <a:t>Causing more harm than good</a:t>
            </a:r>
          </a:p>
          <a:p>
            <a:pPr marL="1154049" lvl="1" indent="-577025" algn="l">
              <a:lnSpc>
                <a:spcPts val="7483"/>
              </a:lnSpc>
              <a:buFont typeface="Arial"/>
              <a:buChar char="•"/>
            </a:pPr>
            <a:r>
              <a:rPr lang="en-US" sz="5345">
                <a:solidFill>
                  <a:srgbClr val="000000"/>
                </a:solidFill>
                <a:latin typeface="Kollektif"/>
                <a:ea typeface="Kollektif"/>
                <a:cs typeface="Kollektif"/>
                <a:sym typeface="Kollektif"/>
              </a:rPr>
              <a:t>Emphasis on stats and reporting</a:t>
            </a:r>
          </a:p>
          <a:p>
            <a:pPr marL="1154049" lvl="1" indent="-577025" algn="l">
              <a:lnSpc>
                <a:spcPts val="7483"/>
              </a:lnSpc>
              <a:buFont typeface="Arial"/>
              <a:buChar char="•"/>
            </a:pPr>
            <a:r>
              <a:rPr lang="en-US" sz="5345">
                <a:solidFill>
                  <a:srgbClr val="000000"/>
                </a:solidFill>
                <a:latin typeface="Kollektif"/>
                <a:ea typeface="Kollektif"/>
                <a:cs typeface="Kollektif"/>
                <a:sym typeface="Kollektif"/>
              </a:rPr>
              <a:t>A lack of impact</a:t>
            </a:r>
          </a:p>
          <a:p>
            <a:pPr marL="1154049" lvl="1" indent="-577025" algn="l">
              <a:lnSpc>
                <a:spcPts val="7483"/>
              </a:lnSpc>
              <a:buFont typeface="Arial"/>
              <a:buChar char="•"/>
            </a:pPr>
            <a:r>
              <a:rPr lang="en-US" sz="5345">
                <a:solidFill>
                  <a:srgbClr val="000000"/>
                </a:solidFill>
                <a:latin typeface="Kollektif"/>
                <a:ea typeface="Kollektif"/>
                <a:cs typeface="Kollektif"/>
                <a:sym typeface="Kollektif"/>
              </a:rPr>
              <a:t>Reduced to a series of checklists</a:t>
            </a:r>
          </a:p>
        </p:txBody>
      </p:sp>
      <p:sp>
        <p:nvSpPr>
          <p:cNvPr id="4" name="Freeform 4"/>
          <p:cNvSpPr/>
          <p:nvPr/>
        </p:nvSpPr>
        <p:spPr>
          <a:xfrm>
            <a:off x="11889807" y="-2288572"/>
            <a:ext cx="8224822" cy="10060944"/>
          </a:xfrm>
          <a:custGeom>
            <a:avLst/>
            <a:gdLst/>
            <a:ahLst/>
            <a:cxnLst/>
            <a:rect l="l" t="t" r="r" b="b"/>
            <a:pathLst>
              <a:path w="8224822" h="10060944">
                <a:moveTo>
                  <a:pt x="0" y="0"/>
                </a:moveTo>
                <a:lnTo>
                  <a:pt x="8224822" y="0"/>
                </a:lnTo>
                <a:lnTo>
                  <a:pt x="8224822" y="10060944"/>
                </a:lnTo>
                <a:lnTo>
                  <a:pt x="0" y="10060944"/>
                </a:lnTo>
                <a:lnTo>
                  <a:pt x="0" y="0"/>
                </a:lnTo>
                <a:close/>
              </a:path>
            </a:pathLst>
          </a:custGeom>
          <a:blipFill>
            <a:blip r:embed="rId3"/>
            <a:stretch>
              <a:fillRect/>
            </a:stretch>
          </a:blipFill>
        </p:spPr>
        <p:txBody>
          <a:bodyPr/>
          <a:lstStyle/>
          <a:p>
            <a:endParaRPr lang="en-C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Freeform 2"/>
          <p:cNvSpPr/>
          <p:nvPr/>
        </p:nvSpPr>
        <p:spPr>
          <a:xfrm>
            <a:off x="665731" y="614392"/>
            <a:ext cx="2799606" cy="5787299"/>
          </a:xfrm>
          <a:custGeom>
            <a:avLst/>
            <a:gdLst/>
            <a:ahLst/>
            <a:cxnLst/>
            <a:rect l="l" t="t" r="r" b="b"/>
            <a:pathLst>
              <a:path w="2799606" h="5787299">
                <a:moveTo>
                  <a:pt x="0" y="0"/>
                </a:moveTo>
                <a:lnTo>
                  <a:pt x="2799606" y="0"/>
                </a:lnTo>
                <a:lnTo>
                  <a:pt x="2799606" y="5787299"/>
                </a:lnTo>
                <a:lnTo>
                  <a:pt x="0" y="5787299"/>
                </a:lnTo>
                <a:lnTo>
                  <a:pt x="0" y="0"/>
                </a:lnTo>
                <a:close/>
              </a:path>
            </a:pathLst>
          </a:custGeom>
          <a:blipFill>
            <a:blip r:embed="rId3"/>
            <a:stretch>
              <a:fillRect/>
            </a:stretch>
          </a:blipFill>
        </p:spPr>
        <p:txBody>
          <a:bodyPr/>
          <a:lstStyle/>
          <a:p>
            <a:endParaRPr lang="en-CA"/>
          </a:p>
        </p:txBody>
      </p:sp>
      <p:sp>
        <p:nvSpPr>
          <p:cNvPr id="3" name="TextBox 3"/>
          <p:cNvSpPr txBox="1"/>
          <p:nvPr/>
        </p:nvSpPr>
        <p:spPr>
          <a:xfrm>
            <a:off x="4091451" y="604867"/>
            <a:ext cx="13004246" cy="2314575"/>
          </a:xfrm>
          <a:prstGeom prst="rect">
            <a:avLst/>
          </a:prstGeom>
        </p:spPr>
        <p:txBody>
          <a:bodyPr lIns="0" tIns="0" rIns="0" bIns="0" rtlCol="0" anchor="t">
            <a:spAutoFit/>
          </a:bodyPr>
          <a:lstStyle/>
          <a:p>
            <a:pPr algn="l">
              <a:lnSpc>
                <a:spcPts val="9119"/>
              </a:lnSpc>
            </a:pPr>
            <a:r>
              <a:rPr lang="en-US" sz="7599">
                <a:solidFill>
                  <a:srgbClr val="000000"/>
                </a:solidFill>
                <a:latin typeface="Kollektif"/>
                <a:ea typeface="Kollektif"/>
                <a:cs typeface="Kollektif"/>
                <a:sym typeface="Kollektif"/>
              </a:rPr>
              <a:t>Neoliberalism &amp; Climate Change</a:t>
            </a:r>
          </a:p>
        </p:txBody>
      </p:sp>
      <p:sp>
        <p:nvSpPr>
          <p:cNvPr id="4" name="TextBox 4"/>
          <p:cNvSpPr txBox="1"/>
          <p:nvPr/>
        </p:nvSpPr>
        <p:spPr>
          <a:xfrm>
            <a:off x="4091451" y="2805142"/>
            <a:ext cx="14196549" cy="6629534"/>
          </a:xfrm>
          <a:prstGeom prst="rect">
            <a:avLst/>
          </a:prstGeom>
        </p:spPr>
        <p:txBody>
          <a:bodyPr lIns="0" tIns="0" rIns="0" bIns="0" rtlCol="0" anchor="t">
            <a:spAutoFit/>
          </a:bodyPr>
          <a:lstStyle/>
          <a:p>
            <a:pPr marL="1159595" lvl="1" indent="-579798" algn="l">
              <a:lnSpc>
                <a:spcPts val="7519"/>
              </a:lnSpc>
              <a:buFont typeface="Arial"/>
              <a:buChar char="•"/>
            </a:pPr>
            <a:r>
              <a:rPr lang="en-US" sz="5370">
                <a:solidFill>
                  <a:srgbClr val="000000"/>
                </a:solidFill>
                <a:latin typeface="Kollektif"/>
                <a:ea typeface="Kollektif"/>
                <a:cs typeface="Kollektif"/>
                <a:sym typeface="Kollektif"/>
              </a:rPr>
              <a:t>Appropriation of terminology</a:t>
            </a:r>
          </a:p>
          <a:p>
            <a:pPr marL="1159595" lvl="1" indent="-579798" algn="l">
              <a:lnSpc>
                <a:spcPts val="7519"/>
              </a:lnSpc>
              <a:buFont typeface="Arial"/>
              <a:buChar char="•"/>
            </a:pPr>
            <a:r>
              <a:rPr lang="en-US" sz="5370">
                <a:solidFill>
                  <a:srgbClr val="000000"/>
                </a:solidFill>
                <a:latin typeface="Kollektif"/>
                <a:ea typeface="Kollektif"/>
                <a:cs typeface="Kollektif"/>
                <a:sym typeface="Kollektif"/>
              </a:rPr>
              <a:t>Individualism</a:t>
            </a:r>
          </a:p>
          <a:p>
            <a:pPr marL="1159595" lvl="1" indent="-579798" algn="l">
              <a:lnSpc>
                <a:spcPts val="7519"/>
              </a:lnSpc>
              <a:buFont typeface="Arial"/>
              <a:buChar char="•"/>
            </a:pPr>
            <a:r>
              <a:rPr lang="en-US" sz="5370">
                <a:solidFill>
                  <a:srgbClr val="000000"/>
                </a:solidFill>
                <a:latin typeface="Kollektif"/>
                <a:ea typeface="Kollektif"/>
                <a:cs typeface="Kollektif"/>
                <a:sym typeface="Kollektif"/>
              </a:rPr>
              <a:t>Focus on capital accumulation &amp; saving money</a:t>
            </a:r>
          </a:p>
          <a:p>
            <a:pPr marL="1159595" lvl="1" indent="-579798" algn="l">
              <a:lnSpc>
                <a:spcPts val="7519"/>
              </a:lnSpc>
              <a:buFont typeface="Arial"/>
              <a:buChar char="•"/>
            </a:pPr>
            <a:r>
              <a:rPr lang="en-US" sz="5370">
                <a:solidFill>
                  <a:srgbClr val="000000"/>
                </a:solidFill>
                <a:latin typeface="Kollektif"/>
                <a:ea typeface="Kollektif"/>
                <a:cs typeface="Kollektif"/>
                <a:sym typeface="Kollektif"/>
              </a:rPr>
              <a:t>Institutional power as “environmental leaders”</a:t>
            </a:r>
          </a:p>
          <a:p>
            <a:pPr marL="1159595" lvl="1" indent="-579798" algn="l">
              <a:lnSpc>
                <a:spcPts val="7519"/>
              </a:lnSpc>
              <a:buFont typeface="Arial"/>
              <a:buChar char="•"/>
            </a:pPr>
            <a:r>
              <a:rPr lang="en-US" sz="5370">
                <a:solidFill>
                  <a:srgbClr val="000000"/>
                </a:solidFill>
                <a:latin typeface="Kollektif"/>
                <a:ea typeface="Kollektif"/>
                <a:cs typeface="Kollektif"/>
                <a:sym typeface="Kollektif"/>
              </a:rPr>
              <a:t>Focus on technological improvements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TextBox 2"/>
          <p:cNvSpPr txBox="1"/>
          <p:nvPr/>
        </p:nvSpPr>
        <p:spPr>
          <a:xfrm>
            <a:off x="799736" y="479474"/>
            <a:ext cx="9305777" cy="1381125"/>
          </a:xfrm>
          <a:prstGeom prst="rect">
            <a:avLst/>
          </a:prstGeom>
        </p:spPr>
        <p:txBody>
          <a:bodyPr lIns="0" tIns="0" rIns="0" bIns="0" rtlCol="0" anchor="t">
            <a:spAutoFit/>
          </a:bodyPr>
          <a:lstStyle/>
          <a:p>
            <a:pPr algn="l">
              <a:lnSpc>
                <a:spcPts val="10800"/>
              </a:lnSpc>
            </a:pPr>
            <a:r>
              <a:rPr lang="en-US" sz="9000">
                <a:solidFill>
                  <a:srgbClr val="000000"/>
                </a:solidFill>
                <a:latin typeface="Kollektif"/>
                <a:ea typeface="Kollektif"/>
                <a:cs typeface="Kollektif"/>
                <a:sym typeface="Kollektif"/>
              </a:rPr>
              <a:t>AI in libraries</a:t>
            </a:r>
          </a:p>
        </p:txBody>
      </p:sp>
      <p:sp>
        <p:nvSpPr>
          <p:cNvPr id="5" name="TextBox 5"/>
          <p:cNvSpPr txBox="1"/>
          <p:nvPr/>
        </p:nvSpPr>
        <p:spPr>
          <a:xfrm>
            <a:off x="1051333" y="2269883"/>
            <a:ext cx="6613519" cy="1065487"/>
          </a:xfrm>
          <a:prstGeom prst="rect">
            <a:avLst/>
          </a:prstGeom>
          <a:solidFill>
            <a:srgbClr val="B1C2FF"/>
          </a:solidFill>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Accelerated adoption</a:t>
            </a:r>
          </a:p>
        </p:txBody>
      </p:sp>
      <p:sp>
        <p:nvSpPr>
          <p:cNvPr id="6" name="TextBox 6"/>
          <p:cNvSpPr txBox="1"/>
          <p:nvPr/>
        </p:nvSpPr>
        <p:spPr>
          <a:xfrm>
            <a:off x="1056960" y="3482554"/>
            <a:ext cx="6565088" cy="672492"/>
          </a:xfrm>
          <a:prstGeom prst="rect">
            <a:avLst/>
          </a:prstGeom>
        </p:spPr>
        <p:txBody>
          <a:bodyPr lIns="0" tIns="0" rIns="0" bIns="0" rtlCol="0" anchor="t">
            <a:spAutoFit/>
          </a:bodyPr>
          <a:lstStyle/>
          <a:p>
            <a:pPr algn="ctr">
              <a:lnSpc>
                <a:spcPts val="5458"/>
              </a:lnSpc>
            </a:pPr>
            <a:r>
              <a:rPr lang="en-US" sz="3898">
                <a:solidFill>
                  <a:srgbClr val="000000"/>
                </a:solidFill>
                <a:latin typeface="Kollektif"/>
                <a:ea typeface="Kollektif"/>
                <a:cs typeface="Kollektif"/>
                <a:sym typeface="Kollektif"/>
              </a:rPr>
              <a:t>“AI will solve all inequities”</a:t>
            </a:r>
          </a:p>
        </p:txBody>
      </p:sp>
      <p:sp>
        <p:nvSpPr>
          <p:cNvPr id="7" name="TextBox 7"/>
          <p:cNvSpPr txBox="1"/>
          <p:nvPr/>
        </p:nvSpPr>
        <p:spPr>
          <a:xfrm>
            <a:off x="10105513" y="3530179"/>
            <a:ext cx="6928717" cy="2121771"/>
          </a:xfrm>
          <a:prstGeom prst="rect">
            <a:avLst/>
          </a:prstGeom>
        </p:spPr>
        <p:txBody>
          <a:bodyPr lIns="0" tIns="0" rIns="0" bIns="0" rtlCol="0" anchor="t">
            <a:spAutoFit/>
          </a:bodyPr>
          <a:lstStyle/>
          <a:p>
            <a:pPr marL="841777" lvl="1" indent="-420888" algn="l">
              <a:lnSpc>
                <a:spcPts val="4171"/>
              </a:lnSpc>
              <a:buFont typeface="Arial"/>
              <a:buChar char="•"/>
            </a:pPr>
            <a:r>
              <a:rPr lang="en-US" sz="3898">
                <a:solidFill>
                  <a:srgbClr val="000000"/>
                </a:solidFill>
                <a:latin typeface="Kollektif"/>
                <a:ea typeface="Kollektif"/>
                <a:cs typeface="Kollektif"/>
                <a:sym typeface="Kollektif"/>
              </a:rPr>
              <a:t>Focus on financial benefits and reducing time</a:t>
            </a:r>
          </a:p>
          <a:p>
            <a:pPr marL="841777" lvl="1" indent="-420888" algn="l">
              <a:lnSpc>
                <a:spcPts val="4171"/>
              </a:lnSpc>
              <a:buFont typeface="Arial"/>
              <a:buChar char="•"/>
            </a:pPr>
            <a:r>
              <a:rPr lang="en-US" sz="3898">
                <a:solidFill>
                  <a:srgbClr val="000000"/>
                </a:solidFill>
                <a:latin typeface="Kollektif"/>
                <a:ea typeface="Kollektif"/>
                <a:cs typeface="Kollektif"/>
                <a:sym typeface="Kollektif"/>
              </a:rPr>
              <a:t>Limited discourse on ethical implications</a:t>
            </a:r>
          </a:p>
        </p:txBody>
      </p:sp>
      <p:sp>
        <p:nvSpPr>
          <p:cNvPr id="8" name="TextBox 8"/>
          <p:cNvSpPr txBox="1"/>
          <p:nvPr/>
        </p:nvSpPr>
        <p:spPr>
          <a:xfrm>
            <a:off x="5574005" y="7339279"/>
            <a:ext cx="6916364" cy="2645646"/>
          </a:xfrm>
          <a:prstGeom prst="rect">
            <a:avLst/>
          </a:prstGeom>
        </p:spPr>
        <p:txBody>
          <a:bodyPr lIns="0" tIns="0" rIns="0" bIns="0" rtlCol="0" anchor="t">
            <a:spAutoFit/>
          </a:bodyPr>
          <a:lstStyle/>
          <a:p>
            <a:pPr marL="841777" lvl="1" indent="-420888" algn="l">
              <a:lnSpc>
                <a:spcPts val="4171"/>
              </a:lnSpc>
              <a:buFont typeface="Arial"/>
              <a:buChar char="•"/>
            </a:pPr>
            <a:r>
              <a:rPr lang="en-US" sz="3898">
                <a:solidFill>
                  <a:srgbClr val="000000"/>
                </a:solidFill>
                <a:latin typeface="Kollektif"/>
                <a:ea typeface="Kollektif"/>
                <a:cs typeface="Kollektif"/>
                <a:sym typeface="Kollektif"/>
              </a:rPr>
              <a:t>Neoliberal solutions to climate change with AI</a:t>
            </a:r>
          </a:p>
          <a:p>
            <a:pPr marL="841777" lvl="1" indent="-420888" algn="l">
              <a:lnSpc>
                <a:spcPts val="4171"/>
              </a:lnSpc>
              <a:buFont typeface="Arial"/>
              <a:buChar char="•"/>
            </a:pPr>
            <a:r>
              <a:rPr lang="en-US" sz="3898">
                <a:solidFill>
                  <a:srgbClr val="000000"/>
                </a:solidFill>
                <a:latin typeface="Kollektif"/>
                <a:ea typeface="Kollektif"/>
                <a:cs typeface="Kollektif"/>
                <a:sym typeface="Kollektif"/>
              </a:rPr>
              <a:t>Environmental impacts</a:t>
            </a:r>
          </a:p>
          <a:p>
            <a:pPr marL="841777" lvl="1" indent="-420888" algn="l">
              <a:lnSpc>
                <a:spcPts val="4171"/>
              </a:lnSpc>
              <a:buFont typeface="Arial"/>
              <a:buChar char="•"/>
            </a:pPr>
            <a:r>
              <a:rPr lang="en-US" sz="3898">
                <a:solidFill>
                  <a:srgbClr val="000000"/>
                </a:solidFill>
                <a:latin typeface="Kollektif"/>
                <a:ea typeface="Kollektif"/>
                <a:cs typeface="Kollektif"/>
                <a:sym typeface="Kollektif"/>
              </a:rPr>
              <a:t>Privacy &amp; surveillance</a:t>
            </a:r>
          </a:p>
          <a:p>
            <a:pPr marL="841777" lvl="1" indent="-420888" algn="l">
              <a:lnSpc>
                <a:spcPts val="4171"/>
              </a:lnSpc>
              <a:buFont typeface="Arial"/>
              <a:buChar char="•"/>
            </a:pPr>
            <a:r>
              <a:rPr lang="en-US" sz="3898">
                <a:solidFill>
                  <a:srgbClr val="000000"/>
                </a:solidFill>
                <a:latin typeface="Kollektif"/>
                <a:ea typeface="Kollektif"/>
                <a:cs typeface="Kollektif"/>
                <a:sym typeface="Kollektif"/>
              </a:rPr>
              <a:t>Labour</a:t>
            </a:r>
          </a:p>
        </p:txBody>
      </p:sp>
      <p:grpSp>
        <p:nvGrpSpPr>
          <p:cNvPr id="9" name="Group 9"/>
          <p:cNvGrpSpPr/>
          <p:nvPr/>
        </p:nvGrpSpPr>
        <p:grpSpPr>
          <a:xfrm>
            <a:off x="10341492" y="2244530"/>
            <a:ext cx="6692738" cy="1079519"/>
            <a:chOff x="0" y="0"/>
            <a:chExt cx="1036880" cy="167246"/>
          </a:xfrm>
        </p:grpSpPr>
        <p:sp>
          <p:nvSpPr>
            <p:cNvPr id="10" name="Freeform 10"/>
            <p:cNvSpPr/>
            <p:nvPr/>
          </p:nvSpPr>
          <p:spPr>
            <a:xfrm>
              <a:off x="0" y="0"/>
              <a:ext cx="1036880" cy="165493"/>
            </a:xfrm>
            <a:custGeom>
              <a:avLst/>
              <a:gdLst/>
              <a:ahLst/>
              <a:cxnLst/>
              <a:rect l="l" t="t" r="r" b="b"/>
              <a:pathLst>
                <a:path w="1036880" h="165493">
                  <a:moveTo>
                    <a:pt x="0" y="0"/>
                  </a:moveTo>
                  <a:lnTo>
                    <a:pt x="1036880" y="0"/>
                  </a:lnTo>
                  <a:lnTo>
                    <a:pt x="1036880" y="165493"/>
                  </a:lnTo>
                  <a:lnTo>
                    <a:pt x="0" y="165493"/>
                  </a:lnTo>
                  <a:close/>
                </a:path>
              </a:pathLst>
            </a:custGeom>
            <a:solidFill>
              <a:srgbClr val="B1C2FF"/>
            </a:solidFill>
          </p:spPr>
          <p:txBody>
            <a:bodyPr/>
            <a:lstStyle/>
            <a:p>
              <a:endParaRPr lang="en-CA"/>
            </a:p>
          </p:txBody>
        </p:sp>
        <p:sp>
          <p:nvSpPr>
            <p:cNvPr id="11" name="TextBox 11"/>
            <p:cNvSpPr txBox="1"/>
            <p:nvPr/>
          </p:nvSpPr>
          <p:spPr>
            <a:xfrm>
              <a:off x="0" y="421"/>
              <a:ext cx="1036880" cy="166825"/>
            </a:xfrm>
            <a:prstGeom prst="rect">
              <a:avLst/>
            </a:prstGeom>
            <a:solidFill>
              <a:srgbClr val="B1C2FF"/>
            </a:solidFill>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Current literature</a:t>
              </a:r>
            </a:p>
          </p:txBody>
        </p:sp>
      </p:grpSp>
      <p:grpSp>
        <p:nvGrpSpPr>
          <p:cNvPr id="12" name="Group 12"/>
          <p:cNvGrpSpPr/>
          <p:nvPr/>
        </p:nvGrpSpPr>
        <p:grpSpPr>
          <a:xfrm>
            <a:off x="5797631" y="6032950"/>
            <a:ext cx="6692738" cy="1068204"/>
            <a:chOff x="0" y="0"/>
            <a:chExt cx="1036880" cy="165493"/>
          </a:xfrm>
        </p:grpSpPr>
        <p:sp>
          <p:nvSpPr>
            <p:cNvPr id="13" name="Freeform 13"/>
            <p:cNvSpPr/>
            <p:nvPr/>
          </p:nvSpPr>
          <p:spPr>
            <a:xfrm>
              <a:off x="0" y="0"/>
              <a:ext cx="1036880" cy="165493"/>
            </a:xfrm>
            <a:custGeom>
              <a:avLst/>
              <a:gdLst/>
              <a:ahLst/>
              <a:cxnLst/>
              <a:rect l="l" t="t" r="r" b="b"/>
              <a:pathLst>
                <a:path w="1036880" h="165493">
                  <a:moveTo>
                    <a:pt x="0" y="0"/>
                  </a:moveTo>
                  <a:lnTo>
                    <a:pt x="1036880" y="0"/>
                  </a:lnTo>
                  <a:lnTo>
                    <a:pt x="1036880" y="165493"/>
                  </a:lnTo>
                  <a:lnTo>
                    <a:pt x="0" y="165493"/>
                  </a:lnTo>
                  <a:close/>
                </a:path>
              </a:pathLst>
            </a:custGeom>
            <a:solidFill>
              <a:srgbClr val="B1C2FF"/>
            </a:solidFill>
          </p:spPr>
          <p:txBody>
            <a:bodyPr/>
            <a:lstStyle/>
            <a:p>
              <a:endParaRPr lang="en-CA"/>
            </a:p>
          </p:txBody>
        </p:sp>
        <p:sp>
          <p:nvSpPr>
            <p:cNvPr id="14" name="TextBox 14"/>
            <p:cNvSpPr txBox="1"/>
            <p:nvPr/>
          </p:nvSpPr>
          <p:spPr>
            <a:xfrm>
              <a:off x="0" y="421"/>
              <a:ext cx="1035127" cy="165072"/>
            </a:xfrm>
            <a:prstGeom prst="rect">
              <a:avLst/>
            </a:prstGeom>
            <a:solidFill>
              <a:srgbClr val="B1C2FF"/>
            </a:solidFill>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Environmental impacts</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TextBox 2"/>
          <p:cNvSpPr txBox="1"/>
          <p:nvPr/>
        </p:nvSpPr>
        <p:spPr>
          <a:xfrm>
            <a:off x="799736" y="528538"/>
            <a:ext cx="10997929" cy="2752725"/>
          </a:xfrm>
          <a:prstGeom prst="rect">
            <a:avLst/>
          </a:prstGeom>
        </p:spPr>
        <p:txBody>
          <a:bodyPr lIns="0" tIns="0" rIns="0" bIns="0" rtlCol="0" anchor="t">
            <a:spAutoFit/>
          </a:bodyPr>
          <a:lstStyle/>
          <a:p>
            <a:pPr algn="l">
              <a:lnSpc>
                <a:spcPts val="10800"/>
              </a:lnSpc>
            </a:pPr>
            <a:r>
              <a:rPr lang="en-US" sz="9000">
                <a:solidFill>
                  <a:srgbClr val="000000"/>
                </a:solidFill>
                <a:latin typeface="Kollektif"/>
                <a:ea typeface="Kollektif"/>
                <a:cs typeface="Kollektif"/>
                <a:sym typeface="Kollektif"/>
              </a:rPr>
              <a:t>Moving beyond a checked box</a:t>
            </a:r>
          </a:p>
        </p:txBody>
      </p:sp>
      <p:sp>
        <p:nvSpPr>
          <p:cNvPr id="3" name="Freeform 3"/>
          <p:cNvSpPr/>
          <p:nvPr/>
        </p:nvSpPr>
        <p:spPr>
          <a:xfrm rot="3402257">
            <a:off x="11071495" y="-4889556"/>
            <a:ext cx="11651975" cy="11185896"/>
          </a:xfrm>
          <a:custGeom>
            <a:avLst/>
            <a:gdLst/>
            <a:ahLst/>
            <a:cxnLst/>
            <a:rect l="l" t="t" r="r" b="b"/>
            <a:pathLst>
              <a:path w="11651975" h="11185896">
                <a:moveTo>
                  <a:pt x="0" y="0"/>
                </a:moveTo>
                <a:lnTo>
                  <a:pt x="11651975" y="0"/>
                </a:lnTo>
                <a:lnTo>
                  <a:pt x="11651975" y="11185896"/>
                </a:lnTo>
                <a:lnTo>
                  <a:pt x="0" y="11185896"/>
                </a:lnTo>
                <a:lnTo>
                  <a:pt x="0" y="0"/>
                </a:lnTo>
                <a:close/>
              </a:path>
            </a:pathLst>
          </a:custGeom>
          <a:blipFill>
            <a:blip r:embed="rId2"/>
            <a:stretch>
              <a:fillRect/>
            </a:stretch>
          </a:blipFill>
        </p:spPr>
        <p:txBody>
          <a:bodyPr/>
          <a:lstStyle/>
          <a:p>
            <a:endParaRPr lang="en-CA"/>
          </a:p>
        </p:txBody>
      </p:sp>
      <p:grpSp>
        <p:nvGrpSpPr>
          <p:cNvPr id="4" name="Group 4"/>
          <p:cNvGrpSpPr/>
          <p:nvPr/>
        </p:nvGrpSpPr>
        <p:grpSpPr>
          <a:xfrm>
            <a:off x="2739703" y="4024813"/>
            <a:ext cx="5152202" cy="1399502"/>
            <a:chOff x="0" y="0"/>
            <a:chExt cx="798211" cy="216819"/>
          </a:xfrm>
        </p:grpSpPr>
        <p:sp>
          <p:nvSpPr>
            <p:cNvPr id="5" name="Freeform 5"/>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F9D3B5"/>
            </a:solidFill>
          </p:spPr>
          <p:txBody>
            <a:bodyPr/>
            <a:lstStyle/>
            <a:p>
              <a:endParaRPr lang="en-CA"/>
            </a:p>
          </p:txBody>
        </p:sp>
        <p:sp>
          <p:nvSpPr>
            <p:cNvPr id="6" name="TextBox 6"/>
            <p:cNvSpPr txBox="1"/>
            <p:nvPr/>
          </p:nvSpPr>
          <p:spPr>
            <a:xfrm>
              <a:off x="0" y="421"/>
              <a:ext cx="798211" cy="216398"/>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Degrowth</a:t>
              </a:r>
            </a:p>
          </p:txBody>
        </p:sp>
      </p:grpSp>
      <p:grpSp>
        <p:nvGrpSpPr>
          <p:cNvPr id="7" name="Group 7"/>
          <p:cNvGrpSpPr/>
          <p:nvPr/>
        </p:nvGrpSpPr>
        <p:grpSpPr>
          <a:xfrm>
            <a:off x="2739703" y="5891039"/>
            <a:ext cx="5152202" cy="1399502"/>
            <a:chOff x="0" y="0"/>
            <a:chExt cx="798211" cy="216819"/>
          </a:xfrm>
        </p:grpSpPr>
        <p:sp>
          <p:nvSpPr>
            <p:cNvPr id="8" name="Freeform 8"/>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EDC2C2"/>
            </a:solidFill>
          </p:spPr>
          <p:txBody>
            <a:bodyPr/>
            <a:lstStyle/>
            <a:p>
              <a:endParaRPr lang="en-CA"/>
            </a:p>
          </p:txBody>
        </p:sp>
        <p:sp>
          <p:nvSpPr>
            <p:cNvPr id="9" name="TextBox 9"/>
            <p:cNvSpPr txBox="1"/>
            <p:nvPr/>
          </p:nvSpPr>
          <p:spPr>
            <a:xfrm>
              <a:off x="0" y="421"/>
              <a:ext cx="798211" cy="205878"/>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Land Back</a:t>
              </a:r>
            </a:p>
          </p:txBody>
        </p:sp>
      </p:grpSp>
      <p:grpSp>
        <p:nvGrpSpPr>
          <p:cNvPr id="10" name="Group 10"/>
          <p:cNvGrpSpPr/>
          <p:nvPr/>
        </p:nvGrpSpPr>
        <p:grpSpPr>
          <a:xfrm>
            <a:off x="2739703" y="7757266"/>
            <a:ext cx="5152202" cy="1467405"/>
            <a:chOff x="0" y="0"/>
            <a:chExt cx="798211" cy="227339"/>
          </a:xfrm>
        </p:grpSpPr>
        <p:sp>
          <p:nvSpPr>
            <p:cNvPr id="11" name="Freeform 11"/>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E2BAE1"/>
            </a:solidFill>
          </p:spPr>
          <p:txBody>
            <a:bodyPr/>
            <a:lstStyle/>
            <a:p>
              <a:endParaRPr lang="en-CA"/>
            </a:p>
          </p:txBody>
        </p:sp>
        <p:sp>
          <p:nvSpPr>
            <p:cNvPr id="12" name="TextBox 12"/>
            <p:cNvSpPr txBox="1"/>
            <p:nvPr/>
          </p:nvSpPr>
          <p:spPr>
            <a:xfrm>
              <a:off x="0" y="5681"/>
              <a:ext cx="798211" cy="221658"/>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Divestment</a:t>
              </a:r>
            </a:p>
          </p:txBody>
        </p:sp>
      </p:grpSp>
      <p:grpSp>
        <p:nvGrpSpPr>
          <p:cNvPr id="13" name="Group 13"/>
          <p:cNvGrpSpPr/>
          <p:nvPr/>
        </p:nvGrpSpPr>
        <p:grpSpPr>
          <a:xfrm>
            <a:off x="10396095" y="4024813"/>
            <a:ext cx="5152202" cy="1399502"/>
            <a:chOff x="0" y="0"/>
            <a:chExt cx="798211" cy="216819"/>
          </a:xfrm>
        </p:grpSpPr>
        <p:sp>
          <p:nvSpPr>
            <p:cNvPr id="14" name="Freeform 14"/>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F9D3B5"/>
            </a:solidFill>
          </p:spPr>
          <p:txBody>
            <a:bodyPr/>
            <a:lstStyle/>
            <a:p>
              <a:endParaRPr lang="en-CA"/>
            </a:p>
          </p:txBody>
        </p:sp>
        <p:sp>
          <p:nvSpPr>
            <p:cNvPr id="15" name="TextBox 15"/>
            <p:cNvSpPr txBox="1"/>
            <p:nvPr/>
          </p:nvSpPr>
          <p:spPr>
            <a:xfrm>
              <a:off x="0" y="421"/>
              <a:ext cx="798211" cy="216398"/>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Refusal</a:t>
              </a:r>
            </a:p>
          </p:txBody>
        </p:sp>
      </p:grpSp>
      <p:grpSp>
        <p:nvGrpSpPr>
          <p:cNvPr id="16" name="Group 16"/>
          <p:cNvGrpSpPr/>
          <p:nvPr/>
        </p:nvGrpSpPr>
        <p:grpSpPr>
          <a:xfrm>
            <a:off x="10396095" y="5891039"/>
            <a:ext cx="5152202" cy="1399502"/>
            <a:chOff x="0" y="0"/>
            <a:chExt cx="798211" cy="216819"/>
          </a:xfrm>
        </p:grpSpPr>
        <p:sp>
          <p:nvSpPr>
            <p:cNvPr id="17" name="Freeform 17"/>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EDC2C2"/>
            </a:solidFill>
          </p:spPr>
          <p:txBody>
            <a:bodyPr/>
            <a:lstStyle/>
            <a:p>
              <a:endParaRPr lang="en-CA"/>
            </a:p>
          </p:txBody>
        </p:sp>
        <p:sp>
          <p:nvSpPr>
            <p:cNvPr id="18" name="TextBox 18"/>
            <p:cNvSpPr txBox="1"/>
            <p:nvPr/>
          </p:nvSpPr>
          <p:spPr>
            <a:xfrm>
              <a:off x="0" y="2174"/>
              <a:ext cx="798211" cy="204125"/>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Collaboration</a:t>
              </a:r>
            </a:p>
          </p:txBody>
        </p:sp>
      </p:grpSp>
      <p:grpSp>
        <p:nvGrpSpPr>
          <p:cNvPr id="19" name="Group 19"/>
          <p:cNvGrpSpPr/>
          <p:nvPr/>
        </p:nvGrpSpPr>
        <p:grpSpPr>
          <a:xfrm>
            <a:off x="10396095" y="7858798"/>
            <a:ext cx="5152202" cy="1399502"/>
            <a:chOff x="0" y="0"/>
            <a:chExt cx="798211" cy="216819"/>
          </a:xfrm>
        </p:grpSpPr>
        <p:sp>
          <p:nvSpPr>
            <p:cNvPr id="20" name="Freeform 20"/>
            <p:cNvSpPr/>
            <p:nvPr/>
          </p:nvSpPr>
          <p:spPr>
            <a:xfrm>
              <a:off x="0" y="0"/>
              <a:ext cx="798211" cy="216819"/>
            </a:xfrm>
            <a:custGeom>
              <a:avLst/>
              <a:gdLst/>
              <a:ahLst/>
              <a:cxnLst/>
              <a:rect l="l" t="t" r="r" b="b"/>
              <a:pathLst>
                <a:path w="798211" h="216819">
                  <a:moveTo>
                    <a:pt x="0" y="0"/>
                  </a:moveTo>
                  <a:lnTo>
                    <a:pt x="798211" y="0"/>
                  </a:lnTo>
                  <a:lnTo>
                    <a:pt x="798211" y="216819"/>
                  </a:lnTo>
                  <a:lnTo>
                    <a:pt x="0" y="216819"/>
                  </a:lnTo>
                  <a:close/>
                </a:path>
              </a:pathLst>
            </a:custGeom>
            <a:solidFill>
              <a:srgbClr val="E2BAE1"/>
            </a:solidFill>
          </p:spPr>
          <p:txBody>
            <a:bodyPr/>
            <a:lstStyle/>
            <a:p>
              <a:endParaRPr lang="en-CA"/>
            </a:p>
          </p:txBody>
        </p:sp>
        <p:sp>
          <p:nvSpPr>
            <p:cNvPr id="21" name="TextBox 21"/>
            <p:cNvSpPr txBox="1"/>
            <p:nvPr/>
          </p:nvSpPr>
          <p:spPr>
            <a:xfrm>
              <a:off x="0" y="5681"/>
              <a:ext cx="798211" cy="209385"/>
            </a:xfrm>
            <a:prstGeom prst="rect">
              <a:avLst/>
            </a:prstGeom>
          </p:spPr>
          <p:txBody>
            <a:bodyPr lIns="50800" tIns="50800" rIns="50800" bIns="50800" rtlCol="0" anchor="ctr"/>
            <a:lstStyle/>
            <a:p>
              <a:pPr algn="ctr">
                <a:lnSpc>
                  <a:spcPts val="6720"/>
                </a:lnSpc>
              </a:pPr>
              <a:r>
                <a:rPr lang="en-US" sz="4800">
                  <a:solidFill>
                    <a:srgbClr val="000000"/>
                  </a:solidFill>
                  <a:latin typeface="Kollektif"/>
                  <a:ea typeface="Kollektif"/>
                  <a:cs typeface="Kollektif"/>
                  <a:sym typeface="Kollektif"/>
                </a:rPr>
                <a:t>Policy</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sp>
        <p:nvSpPr>
          <p:cNvPr id="2" name="Freeform 2"/>
          <p:cNvSpPr/>
          <p:nvPr/>
        </p:nvSpPr>
        <p:spPr>
          <a:xfrm>
            <a:off x="4934077" y="589063"/>
            <a:ext cx="8345843" cy="8345843"/>
          </a:xfrm>
          <a:custGeom>
            <a:avLst/>
            <a:gdLst/>
            <a:ahLst/>
            <a:cxnLst/>
            <a:rect l="l" t="t" r="r" b="b"/>
            <a:pathLst>
              <a:path w="8345843" h="8345843">
                <a:moveTo>
                  <a:pt x="0" y="0"/>
                </a:moveTo>
                <a:lnTo>
                  <a:pt x="8345843" y="0"/>
                </a:lnTo>
                <a:lnTo>
                  <a:pt x="8345843" y="8345842"/>
                </a:lnTo>
                <a:lnTo>
                  <a:pt x="0" y="8345842"/>
                </a:lnTo>
                <a:lnTo>
                  <a:pt x="0" y="0"/>
                </a:lnTo>
                <a:close/>
              </a:path>
            </a:pathLst>
          </a:custGeom>
          <a:blipFill>
            <a:blip r:embed="rId2">
              <a:alphaModFix amt="36000"/>
            </a:blip>
            <a:stretch>
              <a:fillRect/>
            </a:stretch>
          </a:blipFill>
        </p:spPr>
        <p:txBody>
          <a:bodyPr/>
          <a:lstStyle/>
          <a:p>
            <a:endParaRPr lang="en-CA"/>
          </a:p>
        </p:txBody>
      </p:sp>
      <p:sp>
        <p:nvSpPr>
          <p:cNvPr id="3" name="TextBox 3"/>
          <p:cNvSpPr txBox="1"/>
          <p:nvPr/>
        </p:nvSpPr>
        <p:spPr>
          <a:xfrm>
            <a:off x="878248" y="290319"/>
            <a:ext cx="6720207" cy="988282"/>
          </a:xfrm>
          <a:prstGeom prst="rect">
            <a:avLst/>
          </a:prstGeom>
        </p:spPr>
        <p:txBody>
          <a:bodyPr lIns="0" tIns="0" rIns="0" bIns="0" rtlCol="0" anchor="t">
            <a:spAutoFit/>
          </a:bodyPr>
          <a:lstStyle/>
          <a:p>
            <a:pPr algn="l">
              <a:lnSpc>
                <a:spcPts val="7744"/>
              </a:lnSpc>
            </a:pPr>
            <a:r>
              <a:rPr lang="en-US" sz="6454">
                <a:solidFill>
                  <a:srgbClr val="000000"/>
                </a:solidFill>
                <a:latin typeface="Kollektif"/>
                <a:ea typeface="Kollektif"/>
                <a:cs typeface="Kollektif"/>
                <a:sym typeface="Kollektif"/>
              </a:rPr>
              <a:t>References</a:t>
            </a:r>
          </a:p>
        </p:txBody>
      </p:sp>
      <p:sp>
        <p:nvSpPr>
          <p:cNvPr id="4" name="TextBox 4"/>
          <p:cNvSpPr txBox="1"/>
          <p:nvPr/>
        </p:nvSpPr>
        <p:spPr>
          <a:xfrm>
            <a:off x="878248" y="1446281"/>
            <a:ext cx="16973622" cy="7987699"/>
          </a:xfrm>
          <a:prstGeom prst="rect">
            <a:avLst/>
          </a:prstGeom>
        </p:spPr>
        <p:txBody>
          <a:bodyPr lIns="0" tIns="0" rIns="0" bIns="0" rtlCol="0" anchor="t">
            <a:spAutoFit/>
          </a:bodyPr>
          <a:lstStyle/>
          <a:p>
            <a:pPr algn="l">
              <a:lnSpc>
                <a:spcPts val="2519"/>
              </a:lnSpc>
            </a:pPr>
            <a:r>
              <a:rPr lang="en-US" sz="1799">
                <a:solidFill>
                  <a:srgbClr val="000000"/>
                </a:solidFill>
                <a:latin typeface="Kollektif"/>
                <a:ea typeface="Kollektif"/>
                <a:cs typeface="Kollektif"/>
                <a:sym typeface="Kollektif"/>
              </a:rPr>
              <a:t>Ajani, Y. A., Tella, A., &amp; </a:t>
            </a:r>
            <a:r>
              <a:rPr lang="en-US" sz="1799" err="1">
                <a:solidFill>
                  <a:srgbClr val="000000"/>
                </a:solidFill>
                <a:latin typeface="Kollektif"/>
                <a:ea typeface="Kollektif"/>
                <a:cs typeface="Kollektif"/>
                <a:sym typeface="Kollektif"/>
              </a:rPr>
              <a:t>Enakrire</a:t>
            </a:r>
            <a:r>
              <a:rPr lang="en-US" sz="1799">
                <a:solidFill>
                  <a:srgbClr val="000000"/>
                </a:solidFill>
                <a:latin typeface="Kollektif"/>
                <a:ea typeface="Kollektif"/>
                <a:cs typeface="Kollektif"/>
                <a:sym typeface="Kollektif"/>
              </a:rPr>
              <a:t>, R. T. (2024). The green library revolution: A catalyst for climate change action. Collection and Curation, 43(2), 60–67.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Bender, E. M. &amp; Hanna, A. (2025). </a:t>
            </a:r>
            <a:r>
              <a:rPr lang="en-US" sz="1799" i="1">
                <a:solidFill>
                  <a:srgbClr val="000000"/>
                </a:solidFill>
                <a:latin typeface="Kollektif Italics"/>
                <a:ea typeface="Kollektif Italics"/>
                <a:cs typeface="Kollektif Italics"/>
                <a:sym typeface="Kollektif Italics"/>
              </a:rPr>
              <a:t>The AI con</a:t>
            </a:r>
            <a:r>
              <a:rPr lang="en-US" sz="1799">
                <a:solidFill>
                  <a:srgbClr val="000000"/>
                </a:solidFill>
                <a:latin typeface="Kollektif"/>
                <a:ea typeface="Kollektif"/>
                <a:cs typeface="Kollektif"/>
                <a:sym typeface="Kollektif"/>
              </a:rPr>
              <a:t>.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Connaway, L. S., Doyle, B., Cyr, C., Gallagher, P., &amp; Cantrell, J. (2023). “Libraries model sustainability”: The results of an OCLC survey on library contributions to the Sustainable Development Goals1. IFLA Journal, 49(2), 269–285.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Cowls, J., </a:t>
            </a:r>
            <a:r>
              <a:rPr lang="en-US" sz="1799" err="1">
                <a:solidFill>
                  <a:srgbClr val="000000"/>
                </a:solidFill>
                <a:latin typeface="Kollektif"/>
                <a:ea typeface="Kollektif"/>
                <a:cs typeface="Kollektif"/>
                <a:sym typeface="Kollektif"/>
              </a:rPr>
              <a:t>Tsamados</a:t>
            </a:r>
            <a:r>
              <a:rPr lang="en-US" sz="1799">
                <a:solidFill>
                  <a:srgbClr val="000000"/>
                </a:solidFill>
                <a:latin typeface="Kollektif"/>
                <a:ea typeface="Kollektif"/>
                <a:cs typeface="Kollektif"/>
                <a:sym typeface="Kollektif"/>
              </a:rPr>
              <a:t>, A., Taddeo, M., &amp; </a:t>
            </a:r>
            <a:r>
              <a:rPr lang="en-US" sz="1799" err="1">
                <a:solidFill>
                  <a:srgbClr val="000000"/>
                </a:solidFill>
                <a:latin typeface="Kollektif"/>
                <a:ea typeface="Kollektif"/>
                <a:cs typeface="Kollektif"/>
                <a:sym typeface="Kollektif"/>
              </a:rPr>
              <a:t>Floridi</a:t>
            </a:r>
            <a:r>
              <a:rPr lang="en-US" sz="1799">
                <a:solidFill>
                  <a:srgbClr val="000000"/>
                </a:solidFill>
                <a:latin typeface="Kollektif"/>
                <a:ea typeface="Kollektif"/>
                <a:cs typeface="Kollektif"/>
                <a:sym typeface="Kollektif"/>
              </a:rPr>
              <a:t>, L. (2023). The AI gambit: leveraging artificial intelligence to combat climate change—opportunities, challenges, and recommendations. Ai &amp; Society, 1-25.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Fedorowicz-Kruszewska, M. (2021). Green libraries and green librarianship – Towards conceptualization. Journal of Librarianship and Information Science, 53(4), 645–654.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George, A. S., George, A. H., &amp; Martin, A. G. (2023). The environmental impact of AI: A case study of water consumption by Chat GPT. Partners Universal International Innovation Journal, 1 (2), 97–104. </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Jha, S. K. (2023). Application of artificial intelligence in libraries and information centers services: prospects and challenges. Library hi tech news, 40(7), 1-5.</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Muldoon, J., Graham, M., &amp; Cant, C. (2024). Feeding the machine: the hidden human </a:t>
            </a:r>
            <a:r>
              <a:rPr lang="en-US" sz="1799" err="1">
                <a:solidFill>
                  <a:srgbClr val="000000"/>
                </a:solidFill>
                <a:latin typeface="Kollektif"/>
                <a:ea typeface="Kollektif"/>
                <a:cs typeface="Kollektif"/>
                <a:sym typeface="Kollektif"/>
              </a:rPr>
              <a:t>labour</a:t>
            </a:r>
            <a:r>
              <a:rPr lang="en-US" sz="1799">
                <a:solidFill>
                  <a:srgbClr val="000000"/>
                </a:solidFill>
                <a:latin typeface="Kollektif"/>
                <a:ea typeface="Kollektif"/>
                <a:cs typeface="Kollektif"/>
                <a:sym typeface="Kollektif"/>
              </a:rPr>
              <a:t> powering AI. Canongate Books.</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Ren, X., &amp; Lu, J. (2024). Librarians’ attitudes toward library’s roles in environmental sustainability. Journal of Librarianship and Information Science, 09610006241229460. </a:t>
            </a:r>
          </a:p>
          <a:p>
            <a:pPr algn="l">
              <a:lnSpc>
                <a:spcPts val="2519"/>
              </a:lnSpc>
            </a:pPr>
            <a:endParaRPr lang="en-US" sz="1799" u="sng">
              <a:solidFill>
                <a:srgbClr val="000000"/>
              </a:solidFill>
              <a:latin typeface="Kollektif"/>
              <a:ea typeface="Kollektif"/>
              <a:cs typeface="Kollektif"/>
              <a:sym typeface="Kollektif"/>
              <a:hlinkClick r:id="rId3" tooltip="https://doi.org/10.1177/09610006241229460"/>
            </a:endParaRPr>
          </a:p>
          <a:p>
            <a:pPr algn="l">
              <a:lnSpc>
                <a:spcPts val="2519"/>
              </a:lnSpc>
            </a:pPr>
            <a:r>
              <a:rPr lang="en-US" sz="1799">
                <a:solidFill>
                  <a:srgbClr val="000000"/>
                </a:solidFill>
                <a:latin typeface="Kollektif"/>
                <a:ea typeface="Kollektif"/>
                <a:cs typeface="Kollektif"/>
                <a:sym typeface="Kollektif"/>
              </a:rPr>
              <a:t>Save the AI. (May 20, 2025). </a:t>
            </a:r>
            <a:r>
              <a:rPr lang="en-US" sz="1799" i="1">
                <a:solidFill>
                  <a:srgbClr val="000000"/>
                </a:solidFill>
                <a:latin typeface="Kollektif Italics"/>
                <a:ea typeface="Kollektif Italics"/>
                <a:cs typeface="Kollektif Italics"/>
                <a:sym typeface="Kollektif Italics"/>
              </a:rPr>
              <a:t>Save the AI</a:t>
            </a:r>
            <a:r>
              <a:rPr lang="en-US" sz="1799">
                <a:solidFill>
                  <a:srgbClr val="000000"/>
                </a:solidFill>
                <a:latin typeface="Kollektif"/>
                <a:ea typeface="Kollektif"/>
                <a:cs typeface="Kollektif"/>
                <a:sym typeface="Kollektif"/>
              </a:rPr>
              <a:t>. https://savethe.ai/</a:t>
            </a:r>
          </a:p>
          <a:p>
            <a:pPr algn="l">
              <a:lnSpc>
                <a:spcPts val="2519"/>
              </a:lnSpc>
            </a:pPr>
            <a:endParaRPr lang="en-US" sz="1799">
              <a:solidFill>
                <a:srgbClr val="000000"/>
              </a:solidFill>
              <a:latin typeface="Kollektif"/>
              <a:ea typeface="Kollektif"/>
              <a:cs typeface="Kollektif"/>
              <a:sym typeface="Kollektif"/>
            </a:endParaRPr>
          </a:p>
          <a:p>
            <a:pPr algn="l">
              <a:lnSpc>
                <a:spcPts val="2519"/>
              </a:lnSpc>
            </a:pPr>
            <a:r>
              <a:rPr lang="en-US" sz="1799">
                <a:solidFill>
                  <a:srgbClr val="000000"/>
                </a:solidFill>
                <a:latin typeface="Kollektif"/>
                <a:ea typeface="Kollektif"/>
                <a:cs typeface="Kollektif"/>
                <a:sym typeface="Kollektif"/>
              </a:rPr>
              <a:t>Zakaria, M. S., &amp; Hendi, O. M. (2025). IFLA Green Library Award from 2016 to 2023: An Examination of the Best Practices. Public Library Quarterly, 44(3), 318–346. </a:t>
            </a:r>
            <a:endParaRPr lang="en-US" sz="1799" i="1" u="sng">
              <a:solidFill>
                <a:srgbClr val="000000"/>
              </a:solidFill>
              <a:latin typeface="Kollektif Italics"/>
              <a:ea typeface="Kollektif Italics"/>
              <a:cs typeface="Kollektif Italics"/>
              <a:sym typeface="Kollektif Italics"/>
              <a:hlinkClick r:id="rId4" tooltip="https://doi.org/10.1080/01616846.2024.2400746"/>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CF3"/>
        </a:solidFill>
        <a:effectLst/>
      </p:bgPr>
    </p:bg>
    <p:spTree>
      <p:nvGrpSpPr>
        <p:cNvPr id="1" name=""/>
        <p:cNvGrpSpPr/>
        <p:nvPr/>
      </p:nvGrpSpPr>
      <p:grpSpPr>
        <a:xfrm>
          <a:off x="0" y="0"/>
          <a:ext cx="0" cy="0"/>
          <a:chOff x="0" y="0"/>
          <a:chExt cx="0" cy="0"/>
        </a:xfrm>
      </p:grpSpPr>
      <p:grpSp>
        <p:nvGrpSpPr>
          <p:cNvPr id="3" name="Group 3"/>
          <p:cNvGrpSpPr/>
          <p:nvPr/>
        </p:nvGrpSpPr>
        <p:grpSpPr>
          <a:xfrm>
            <a:off x="4857441" y="4109817"/>
            <a:ext cx="8573119" cy="2067366"/>
            <a:chOff x="0" y="0"/>
            <a:chExt cx="11430825" cy="2756488"/>
          </a:xfrm>
        </p:grpSpPr>
        <p:sp>
          <p:nvSpPr>
            <p:cNvPr id="4" name="TextBox 4"/>
            <p:cNvSpPr txBox="1"/>
            <p:nvPr/>
          </p:nvSpPr>
          <p:spPr>
            <a:xfrm>
              <a:off x="0" y="-9525"/>
              <a:ext cx="11430825" cy="1838325"/>
            </a:xfrm>
            <a:prstGeom prst="rect">
              <a:avLst/>
            </a:prstGeom>
          </p:spPr>
          <p:txBody>
            <a:bodyPr lIns="0" tIns="0" rIns="0" bIns="0" rtlCol="0" anchor="t">
              <a:spAutoFit/>
            </a:bodyPr>
            <a:lstStyle/>
            <a:p>
              <a:pPr algn="ctr">
                <a:lnSpc>
                  <a:spcPts val="10800"/>
                </a:lnSpc>
              </a:pPr>
              <a:r>
                <a:rPr lang="en-US" sz="9000">
                  <a:solidFill>
                    <a:srgbClr val="000000"/>
                  </a:solidFill>
                  <a:latin typeface="Kollektif"/>
                  <a:ea typeface="Kollektif"/>
                  <a:cs typeface="Kollektif"/>
                  <a:sym typeface="Kollektif"/>
                </a:rPr>
                <a:t>Thank you!</a:t>
              </a:r>
            </a:p>
          </p:txBody>
        </p:sp>
        <p:sp>
          <p:nvSpPr>
            <p:cNvPr id="5" name="TextBox 5"/>
            <p:cNvSpPr txBox="1"/>
            <p:nvPr/>
          </p:nvSpPr>
          <p:spPr>
            <a:xfrm>
              <a:off x="0" y="2165727"/>
              <a:ext cx="11430825" cy="590762"/>
            </a:xfrm>
            <a:prstGeom prst="rect">
              <a:avLst/>
            </a:prstGeom>
          </p:spPr>
          <p:txBody>
            <a:bodyPr lIns="0" tIns="0" rIns="0" bIns="0" rtlCol="0" anchor="t">
              <a:spAutoFit/>
            </a:bodyPr>
            <a:lstStyle/>
            <a:p>
              <a:pPr algn="ctr">
                <a:lnSpc>
                  <a:spcPts val="3639"/>
                </a:lnSpc>
              </a:pPr>
              <a:r>
                <a:rPr lang="en-US" sz="2799">
                  <a:solidFill>
                    <a:srgbClr val="000000"/>
                  </a:solidFill>
                  <a:latin typeface="Nunito"/>
                  <a:ea typeface="Nunito"/>
                  <a:cs typeface="Nunito"/>
                  <a:sym typeface="Nunito"/>
                </a:rPr>
                <a:t>Do you have any questions?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CAPAL presentation</dc:title>
  <cp:revision>86</cp:revision>
  <dcterms:created xsi:type="dcterms:W3CDTF">2006-08-16T00:00:00Z</dcterms:created>
  <dcterms:modified xsi:type="dcterms:W3CDTF">2025-06-02T00:01:57Z</dcterms:modified>
  <dc:identifier>DAGoOA24oSw</dc:identifier>
</cp:coreProperties>
</file>