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embeddedFontLst>
    <p:embeddedFont>
      <p:font typeface="Lato" panose="020F0502020204030203" pitchFamily="34" charset="0"/>
      <p:regular r:id="rId22"/>
      <p:bold r:id="rId23"/>
      <p:italic r:id="rId24"/>
      <p:boldItalic r:id="rId25"/>
    </p:embeddedFont>
    <p:embeddedFont>
      <p:font typeface="Raleway" panose="020B0203030101060003" pitchFamily="34" charset="77"/>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66"/>
  </p:normalViewPr>
  <p:slideViewPr>
    <p:cSldViewPr snapToGrid="0">
      <p:cViewPr varScale="1">
        <p:scale>
          <a:sx n="136" d="100"/>
          <a:sy n="136" d="100"/>
        </p:scale>
        <p:origin x="864" y="19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cb9a0b074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cb9a0b074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d5b15f0a3_5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d5b15f0a3_5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a:solidFill>
                  <a:schemeClr val="dk1"/>
                </a:solidFill>
              </a:rPr>
              <a:t>Name (Madison Johnstone)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Recent graduate of University College Dublin, where I got my MLIS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As of right now I am not working as an academic librarian (yet). I’m currently on my job search–if any generous people in the crowd would like to share their advice for someone starting out, I am eager to learn from your stories so please let’s chat after this or at a later time; gonna have my email on the screen</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Undergraduate background in women and gender studies, political science, and anthropology which has given me an interdisciplinary lens on the topic today which is repatriation…</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d251bb473_0_6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d251bb473_0_6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a:solidFill>
                  <a:schemeClr val="dk1"/>
                </a:solidFill>
              </a:rPr>
              <a:t>This presentation is premised on the question, is repatriation a library issue?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This was the topic of my capstone paper in library school and…</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Spoiler alert - which is hopefully not too much of a spoiler since this presentation is 60 minutes - Yes, I believe and will argue that repatriation is a library issue that deserves our consideration even though it's commonly thought of in connection with institutions like museums and archives and is rarely talked about in a library context</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i="1">
                <a:solidFill>
                  <a:schemeClr val="dk1"/>
                </a:solidFill>
              </a:rPr>
              <a:t>When the audience thinks of repatriation, what sorts of materials come to mind?</a:t>
            </a:r>
            <a:endParaRPr i="1">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Echo responses but if none list art, artefacts, human remains, maybe rare manuscripts</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Evident in popular consciousness but also in the research - most research on repatriation focuses on archival documents and museum artefacts</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At this point, if it isn’t obvious already, we are talking about cultural object repatriation - there is a large amount of research on human repatriation, refugee repatriation, and while I think it would be fascinating to see a paper on the overlap between this topic and libraries (if that research exists), that is beyond the scope of what we’re talking about today</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When we’re thinking about and writing above and talking about repatriation, less often are we referring to objects that are abundant in libraries, namely books that exist in multiple copies all around the world or in the academic library context, scholarly articles and research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5b791ad77f_0_2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5b791ad77f_0_2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a:solidFill>
                  <a:schemeClr val="dk1"/>
                </a:solidFill>
              </a:rPr>
              <a:t>But actually the idea of repatriation being a library issue isn’t a novel argument</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Repatriations have been happening in libraries for a while (as we’ll get into) and librarians have been thinking about repatriation for at least 20 years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For instance, this IFLA article from 2005 shows that 20 years ago librarians were thinking about digital repatriation</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5b791ad77f_0_3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35b791ad77f_0_3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a:solidFill>
                  <a:schemeClr val="dk1"/>
                </a:solidFill>
              </a:rPr>
              <a:t>So given that, why even ask this question and why ask it now?</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Well, two reasons: </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One is technology: going back to the article from the age of the early internet, as technology changes, so does our community; our collections become accessible to more and more people. In particular I’m talking about digitization: as collections are digitized, communities are better able to locate items, leading to more repatriation requests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But also I believe now </a:t>
            </a:r>
            <a:r>
              <a:rPr lang="en" b="1" u="sng">
                <a:solidFill>
                  <a:schemeClr val="dk1"/>
                </a:solidFill>
              </a:rPr>
              <a:t>we should connect it to present sociopolitical contexts and current research on decolonization - and that is what I set out to do in my capstone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b791ad77f_0_3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b791ad77f_0_3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a:solidFill>
                  <a:schemeClr val="dk1"/>
                </a:solidFill>
              </a:rPr>
              <a:t>Before we go any further, I want to briefly touch on my positionality as a researcher and the scope of this presentation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And because it's the theme of the conference, I’d like to tie in the idea of a fabric of experience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I like to sew, and to me this theme brings up imagery of quilting, where thread is the discourse that binds different cloths, or people and communities, together; it journeys back and forth, kind of like a conversation, like how we as researchers and professionals are all </a:t>
            </a:r>
            <a:r>
              <a:rPr lang="en" b="1">
                <a:solidFill>
                  <a:schemeClr val="dk1"/>
                </a:solidFill>
              </a:rPr>
              <a:t>giving and taking to make things whole together - which would be knowledge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This also reminds me of our </a:t>
            </a:r>
            <a:r>
              <a:rPr lang="en" b="1">
                <a:solidFill>
                  <a:schemeClr val="dk1"/>
                </a:solidFill>
              </a:rPr>
              <a:t>treaty relationships and responsibilities as treaty people</a:t>
            </a:r>
            <a:endParaRPr b="1">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[expand]</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Approaching this work as a settler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Why study topics like repatriation and decolonization from a settler POV? Like why we study masculinities [quote from Bryony video] - to correct an erasure of a group from a discussion that concerns them</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Part of having a privilege, like settler–particularly white settler–privilege in Canada, is being a part of systems of discrimination and oppression, benefiting from those systems, yet being able to ignore them and neglect conversations about their impact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That is the scope of this presentation - making explicit the connection between library repatriations, decolonization, and our responsibilities as treaty people, with an eye for how we can translate this conversation into actions that contribute to a more just library future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cb9a0b074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cb9a0b074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Repatriation</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Before we start unpacking this I want to clarify some terminology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There is a lot of debate around the word repatriation - It is incredibly compelling how one world can be interpreted to have multiple worlds of meaning </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I cannot get into the nitty gritty of this today [but if anyone wants to chat later…]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Repatriation can be defined (in its most limited form) as the transactional return of cultural objects to their nation or state of origin (Roehrenbeck, 2010; McKeown, 2020; Bradley, 2023; Rassool &amp; Gibbon, 2024)</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The term repatriation has garnered criticism for its limited capacity, patriarchal and state-centric roots, and a lack of connection to the larger socio-political and emotional politics surrounding return (Rassool &amp; Gibbon, 2024)</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Restitution</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Another word of note is restitution, which can be defined similarly and is often used interchangeably with repatriation (Rassool &amp; Gibbon, 2024)</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Restitution signifies the broader project of social justice enacted through not only object return, but a critique of the systems that historically engendered object appropriation in the first place with an emphasis on the idea of reinstating rightful ownership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So which is it?</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Terminology debates are ongoing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But more expansive interpretations of repatriation (particularly those deployed in anthropology) do fold in a lot of the elements ascribed to restitution, including “a process of returning ancestors and culturally significant belongings, relations, and kin, including language materials, representations of culture, data, biological specimens and seeds [to address] ongoing legacies from the extensive violence of colonial projects of erasure and the possession of Indigenous peoples” (Anderson and Atalay, 2023, p. 1)</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And whether interpreted in its limited or expansive form, repatriation almost always connotes an understanding of improper acquisition, given the historical link between object extraction and histories of colonialism</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I think whether or not we want to include a critique of the systems that historically engendered object appropriation in the first place with an emphasis on the idea of reinstating rightful ownership is up to us as interlocutors - I’m not a fan of changing the term (I think repatriation and restitution can stay related concepts)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So I will be using repatriation because it is the more popular term, other scholars do use it in its expansive form, and it’s important to me that people are invited into this conversation so that we can grow, get people on board, and hopefully if necessary change some minds, and I think using the popular term is good for that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5b0c838b4f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5b0c838b4f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a:solidFill>
                  <a:schemeClr val="dk1"/>
                </a:solidFill>
              </a:rPr>
              <a:t>Moreover I think its important to remember that second half of the definition…return “[to address] ongoing legacies from the extensive violence of colonial projects of erasure and the possession of Indigenous peoples” (Anderson and Atalay, 2023, p. 1) and libraries’ participation in these projects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More context about colonialism, libraries, and extraction…</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Libraries all over the world have been engaged in knowledge acquisition and classification, processes we know are not neutral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Like the Nazis and the BL, Canadian libraries engaged in a process of extraction and collecting at the expense of Indigenous communities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When we are thinking about extraction, we can pull from this imagery of an excavation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So what about when the books aren’t rare, or when the object isn’t a book at all, but its still manifest of this historical relationship?</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5eada76eb1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35eada76eb1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5b791ad77f_0_3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35b791ad77f_0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a:solidFill>
                  <a:schemeClr val="dk1"/>
                </a:solidFill>
              </a:rPr>
              <a:t>So is repatriation a library issue?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While repatriation as defined by Anderson and Atalay includes explicit reference to representations of culture and data as objects subject to a process of returning, it may still be hard to see repatriation as a library issue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In popular understanding, repatriation concerns object return. Most libraries, barring special collections, deal with books, films, journals, and research articles that exist in multiple copies.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Moreover, given the prevalence of the digital library in the 21st century, the information contained in libraries can effectively be everywhere at once.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If the majority of most library collections are not rare materials, can repatriation really be considered an profession-wide issue?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​​Frankly put, still yes - instances of rare materials repatriations (or repatriations that more closely align with a limited definition of the term) have been taking place in library sphere for at the </a:t>
            </a:r>
            <a:r>
              <a:rPr lang="en" i="1">
                <a:solidFill>
                  <a:schemeClr val="dk1"/>
                </a:solidFill>
              </a:rPr>
              <a:t>very</a:t>
            </a:r>
            <a:r>
              <a:rPr lang="en">
                <a:solidFill>
                  <a:schemeClr val="dk1"/>
                </a:solidFill>
              </a:rPr>
              <a:t> least five years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I’m gonna jump into two examples of those now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The first two are from outside of the Canadian context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5b791ad77f_0_3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35b791ad77f_0_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a:solidFill>
                  <a:schemeClr val="dk1"/>
                </a:solidFill>
              </a:rPr>
              <a:t>An example of physical repatriation occurring squarely in the academic library space comes from the University of California Los Angeles (UCLA) library’s 2021 repatriation of six books looted by the Nazis from the Jewish Religious Community Library (JRCLP) in Prague during the Second World War (Mizrachi &amp; Bušek, 2023).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Some context: Prior to Nazi confiscation, the JRCLP was one of the richest Jewish community libraries in Europe, its collection numbering nearly 30,000 items in 1939 (Mizrachi &amp; Bušek, 2023). </a:t>
            </a:r>
            <a:r>
              <a:rPr lang="en" i="1">
                <a:solidFill>
                  <a:schemeClr val="dk1"/>
                </a:solidFill>
              </a:rPr>
              <a:t>[what did this number shrink down to?] </a:t>
            </a:r>
            <a:endParaRPr i="1">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By 2017 the JMP was still missing 10,000 items and revamped its search for the remaining items from the JRCLP’s original collection (Mizrachi &amp; Bušek, 2023).</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​​Four years into JMP’s search, the UCLA Jewish Studies libraries received a message from Ivan Kahout, JMP’s curator, requesting three items in the library’s collection.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Kahout explained that the books bore the JRCLP’s pre-war ownership stamp and accession numbers and asked that they be returned to the JMP (Mizrachi &amp; Bušek, 2023). Following Kahout’s initial request, the curator found two more items in UCLA’s collection bearing the stamp and an additional sixth item was found by a university librarian (Mizrachi &amp; Bušek, 2023).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The UCLA librarians set out to repatriate the items, first verifying their provenance and checking the texts for completion and legibility before packaging, insuring, and shipping the items according to the standards for rare books (Mizrachi &amp; Bušek, 2023).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Following this repatriation and in anticipation of future requests of a similar nature, the UCLA library established an official workflow for repatriating books that includes a moral imperative for librarians to know where their items came from and how they came to be in their library’s collection (Mizrachi &amp; Bušek, 2023).</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So this establishes a proactive precedent for repatriations in libraries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35b791ad77f_0_3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35b791ad77f_0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a:solidFill>
                  <a:schemeClr val="dk1"/>
                </a:solidFill>
              </a:rPr>
              <a:t>The British Library’s (BL) digitization of the Yogyakarta Kraton Manuscript Collection (YKMC) offers an example of digital repatriation in the library sphere.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Officially the national repository of the United Kingdom, the BL is one of the largest libraries in existence with a collection of roughly 170 to 200 million items from all over the world (“British Library,” n.d.).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Amongst the collection are 500 manuscripts from Indonesia, nearly 300 of which are from the island of Java (Gallop, 2018a; Valluri, 2024). A subset of these Javanese manuscripts originate from the palace of Yogyakarta.</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The YKMC’s acquisition by the British is clear, with the library itself stating that the manuscripts, “were taken during the British assault on the palace of Yogyakarta in June 1812” (Gallop, 2016, para. 1).</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In March of 2018, just over 200 years after the siege, the BL announced its intention to digitize the YKMC, with a plan to upload the images online and present digital copies to the Archives and Libraries Board of Yogyakarta and the National Library of Indonesia (Gallop, 2018b). In its initial rollout, the BL planned to digitize 75 manuscripts (Gallop, 2018b).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The library reached its first target and in 2019 the British Ambassador for Indonesia handed the digital master copies of the manuscript images to the Sultan of Yogyakarta (Valluri, 2024). Indonesian news outlets celebrated this “digital return of [their] culture” (Valluri, 2024).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In addition to the Indonesian handover, copies of the manuscripts were made publicly available online for researchers from all over the world to access through the BL’s website (Gallop, 2018b).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The physical copies of the manuscripts controversially remain in the possession of the BL (Valluri, 2024).</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35b791ad77f_0_3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35b791ad77f_0_3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a:solidFill>
                  <a:schemeClr val="dk1"/>
                </a:solidFill>
              </a:rPr>
              <a:t>Two different types of repatriation - one physical, one digital</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Varying levels of restitution - in the BL example, the original manuscripts stay with the British, doing relatively little to address and rectify the British appropriation of the manuscripts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While these case studies demonstrate that rare object repatriations are within the realm of libraries, they don’t really address the question I raised earlier: If the majority of most library collections are not rare materials, can repatriation really be considered an industry issue?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Based on the evidence I’ve shown so far, library repatriation is kind of a fringe issue - rare, like the materials it concerns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Recall the expansive definition of repatriation from Anderson and Atalay: “a process of returning ancestors and culturally significant belongings, relations, and kin, including language materials, representations of culture, data, biological specimens and seeds [to address] ongoing legacies from the extensive violence of colonial projects of erasure and the possession of Indigenous peoples” (Anderson and Atalay, 2023, p. 1) a larger amount of library materials become relevant to this process of return</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Are our cataloguing and classification systems not representations of culture? Is our research not data?</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35b791ad77f_0_3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35b791ad77f_0_3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a:solidFill>
                  <a:schemeClr val="dk1"/>
                </a:solidFill>
              </a:rPr>
              <a:t>Such is the case with Simon Fraser University (SFU) in a 12-year-long process concerning artifacts and research documents from the institution’s Tse’k’wa excavations.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Also an example of physical and digital repatriation occurring in tandem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From 1974 to 1991, teams of archaeologists from SFU excavated Tse’k’wa, a cave formation in what is now known as British Columbia (BC) sacred to the Dane-zaa Nations as it represents a connection to their early ancestors with evidence of human habitation and Dane-zaa cultural activity dating back to the end of the last ice age (SFU News, 2024; Tse’k’wa, 2024a; Tse’k’wa, 2024b).</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Records of information from the excavations were archived at the university, comprising in total fifty years of archaeological knowledge and scholarship including field notes, research materials, maps and photographs, data sets, and post-excavation analyses (Tse’k’wa, 2024a).</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In 2012, three Dane-zaa First Nations acquired the land containing Tse’k’wa, establishing the Tse’k’wa Historic Site and opening up discussions about repatriating SFU’s materials (Tse’k’wa, 2024b).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In February of 2024, the university’s archive was made publicly available online by the SFU Library through the university’s institutional research repository, Summit (Tse’k’wa, 2024a). Prior to this, the research collected through SFU’s excavations had only been published in academic formats, making it “largely inaccessible to the First Nations and to the general public” (Tse’k’wa, 2024a, para. 9).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By digitising the archive, the research gathered from Tse’k’wa was ‘returned’ by making the materials digitally available to all. This move was hailed as the “first step” (SFU News, 2024, para. 6).</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Shortly following the digital repatriation, the Tse’k’wa National Historic Site received official repository status from the BC Archaeology Branch and artifacts that had been kept by the university were also returned in a physical repatriation funded by the First Peoples’ Cultural Council (Tse’k’wa, 2024b).</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 At present, the entire Tse’k’wa collection remains in the Dane-zaa Nations’ possession at the Tse’k’wa National Historic Site (Tse’k’wa, 2024b).</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5b791ad77f_0_3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35b791ad77f_0_3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a:solidFill>
                  <a:schemeClr val="dk1"/>
                </a:solidFill>
              </a:rPr>
              <a:t>Bonus case study - original research included three case studies but since coming home and updating it, and with the help of my OLA mentor Tina Liu, I was able to add another case study to the research</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35b791ad77f_0_3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35b791ad77f_0_3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5b791ad77f_0_3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35b791ad77f_0_3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35d65705866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35d65705866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5b791ad77f_0_3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5b791ad77f_0_3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a:solidFill>
                  <a:schemeClr val="dk1"/>
                </a:solidFill>
              </a:rPr>
              <a:t>To ask if repatriation is a library issue therefore is not a simple question of whether or not special collection repatriations should be on our radar, nor is it an implication that if and when requests for return crop up, librarians should respond sympathetically. It requires us to confront how colonialism has and continues to shape the library, to consider the library as an inherently biassed institution like the museum, and to that end, to decide what we want the library to stand for. Wittingly enacting expansive repatriation necessitates an admission of improper acquisition (which we can also understand expansively) caused by colonial violence.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w="38100" cap="flat" cmpd="sng">
            <a:solidFill>
              <a:schemeClr val="lt1"/>
            </a:solidFill>
            <a:prstDash val="solid"/>
            <a:round/>
            <a:headEnd type="none" w="sm" len="sm"/>
            <a:tailEnd type="none" w="sm" len="sm"/>
          </a:ln>
        </p:spPr>
      </p:cxnSp>
      <p:cxnSp>
        <p:nvCxnSpPr>
          <p:cNvPr id="11" name="Google Shape;11;p2"/>
          <p:cNvCxnSpPr/>
          <p:nvPr/>
        </p:nvCxnSpPr>
        <p:spPr>
          <a:xfrm>
            <a:off x="2477724" y="4740000"/>
            <a:ext cx="6244200" cy="0"/>
          </a:xfrm>
          <a:prstGeom prst="straightConnector1">
            <a:avLst/>
          </a:prstGeom>
          <a:noFill/>
          <a:ln w="19050" cap="flat" cmpd="sng">
            <a:solidFill>
              <a:schemeClr val="lt1"/>
            </a:solidFill>
            <a:prstDash val="solid"/>
            <a:round/>
            <a:headEnd type="none" w="sm" len="sm"/>
            <a:tailEnd type="none" w="sm" len="sm"/>
          </a:ln>
        </p:spPr>
      </p:cxnSp>
      <p:cxnSp>
        <p:nvCxnSpPr>
          <p:cNvPr id="12" name="Google Shape;12;p2"/>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13" name="Google Shape;13;p2"/>
          <p:cNvSpPr txBox="1">
            <a:spLocks noGrp="1"/>
          </p:cNvSpPr>
          <p:nvPr>
            <p:ph type="ctrTitle"/>
          </p:nvPr>
        </p:nvSpPr>
        <p:spPr>
          <a:xfrm>
            <a:off x="2371725" y="630225"/>
            <a:ext cx="6331500" cy="15420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14" name="Google Shape;14;p2"/>
          <p:cNvSpPr txBox="1">
            <a:spLocks noGrp="1"/>
          </p:cNvSpPr>
          <p:nvPr>
            <p:ph type="subTitle" idx="1"/>
          </p:nvPr>
        </p:nvSpPr>
        <p:spPr>
          <a:xfrm>
            <a:off x="2390267" y="3238450"/>
            <a:ext cx="6331500" cy="1241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5" name="Google Shape;15;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w="38100" cap="flat" cmpd="sng">
            <a:solidFill>
              <a:schemeClr val="lt1"/>
            </a:solidFill>
            <a:prstDash val="solid"/>
            <a:round/>
            <a:headEnd type="none" w="sm" len="sm"/>
            <a:tailEnd type="none" w="sm" len="sm"/>
          </a:ln>
        </p:spPr>
      </p:cxnSp>
      <p:cxnSp>
        <p:nvCxnSpPr>
          <p:cNvPr id="18" name="Google Shape;18;p3"/>
          <p:cNvCxnSpPr/>
          <p:nvPr/>
        </p:nvCxnSpPr>
        <p:spPr>
          <a:xfrm>
            <a:off x="425200" y="4740000"/>
            <a:ext cx="8296800" cy="0"/>
          </a:xfrm>
          <a:prstGeom prst="straightConnector1">
            <a:avLst/>
          </a:prstGeom>
          <a:noFill/>
          <a:ln w="19050" cap="flat" cmpd="sng">
            <a:solidFill>
              <a:schemeClr val="lt1"/>
            </a:solidFill>
            <a:prstDash val="solid"/>
            <a:round/>
            <a:headEnd type="none" w="sm" len="sm"/>
            <a:tailEnd type="none" w="sm" len="sm"/>
          </a:ln>
        </p:spPr>
      </p:cxnSp>
      <p:sp>
        <p:nvSpPr>
          <p:cNvPr id="19" name="Google Shape;19;p3"/>
          <p:cNvSpPr txBox="1">
            <a:spLocks noGrp="1"/>
          </p:cNvSpPr>
          <p:nvPr>
            <p:ph type="title"/>
          </p:nvPr>
        </p:nvSpPr>
        <p:spPr>
          <a:xfrm>
            <a:off x="406425" y="1806825"/>
            <a:ext cx="8296800" cy="1542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4800"/>
              <a:buNone/>
              <a:defRPr sz="4800">
                <a:solidFill>
                  <a:schemeClr val="lt1"/>
                </a:solidFill>
              </a:defRPr>
            </a:lvl1pPr>
            <a:lvl2pPr lvl="1" algn="ctr" rtl="0">
              <a:spcBef>
                <a:spcPts val="0"/>
              </a:spcBef>
              <a:spcAft>
                <a:spcPts val="0"/>
              </a:spcAft>
              <a:buClr>
                <a:schemeClr val="lt1"/>
              </a:buClr>
              <a:buSzPts val="4800"/>
              <a:buNone/>
              <a:defRPr sz="4800">
                <a:solidFill>
                  <a:schemeClr val="lt1"/>
                </a:solidFill>
              </a:defRPr>
            </a:lvl2pPr>
            <a:lvl3pPr lvl="2" algn="ctr" rtl="0">
              <a:spcBef>
                <a:spcPts val="0"/>
              </a:spcBef>
              <a:spcAft>
                <a:spcPts val="0"/>
              </a:spcAft>
              <a:buClr>
                <a:schemeClr val="lt1"/>
              </a:buClr>
              <a:buSzPts val="4800"/>
              <a:buNone/>
              <a:defRPr sz="4800">
                <a:solidFill>
                  <a:schemeClr val="lt1"/>
                </a:solidFill>
              </a:defRPr>
            </a:lvl3pPr>
            <a:lvl4pPr lvl="3" algn="ctr" rtl="0">
              <a:spcBef>
                <a:spcPts val="0"/>
              </a:spcBef>
              <a:spcAft>
                <a:spcPts val="0"/>
              </a:spcAft>
              <a:buClr>
                <a:schemeClr val="lt1"/>
              </a:buClr>
              <a:buSzPts val="4800"/>
              <a:buNone/>
              <a:defRPr sz="4800">
                <a:solidFill>
                  <a:schemeClr val="lt1"/>
                </a:solidFill>
              </a:defRPr>
            </a:lvl4pPr>
            <a:lvl5pPr lvl="4" algn="ctr" rtl="0">
              <a:spcBef>
                <a:spcPts val="0"/>
              </a:spcBef>
              <a:spcAft>
                <a:spcPts val="0"/>
              </a:spcAft>
              <a:buClr>
                <a:schemeClr val="lt1"/>
              </a:buClr>
              <a:buSzPts val="4800"/>
              <a:buNone/>
              <a:defRPr sz="4800">
                <a:solidFill>
                  <a:schemeClr val="lt1"/>
                </a:solidFill>
              </a:defRPr>
            </a:lvl5pPr>
            <a:lvl6pPr lvl="5" algn="ctr" rtl="0">
              <a:spcBef>
                <a:spcPts val="0"/>
              </a:spcBef>
              <a:spcAft>
                <a:spcPts val="0"/>
              </a:spcAft>
              <a:buClr>
                <a:schemeClr val="lt1"/>
              </a:buClr>
              <a:buSzPts val="4800"/>
              <a:buNone/>
              <a:defRPr sz="4800">
                <a:solidFill>
                  <a:schemeClr val="lt1"/>
                </a:solidFill>
              </a:defRPr>
            </a:lvl6pPr>
            <a:lvl7pPr lvl="6" algn="ctr" rtl="0">
              <a:spcBef>
                <a:spcPts val="0"/>
              </a:spcBef>
              <a:spcAft>
                <a:spcPts val="0"/>
              </a:spcAft>
              <a:buClr>
                <a:schemeClr val="lt1"/>
              </a:buClr>
              <a:buSzPts val="4800"/>
              <a:buNone/>
              <a:defRPr sz="4800">
                <a:solidFill>
                  <a:schemeClr val="lt1"/>
                </a:solidFill>
              </a:defRPr>
            </a:lvl7pPr>
            <a:lvl8pPr lvl="7" algn="ctr" rtl="0">
              <a:spcBef>
                <a:spcPts val="0"/>
              </a:spcBef>
              <a:spcAft>
                <a:spcPts val="0"/>
              </a:spcAft>
              <a:buClr>
                <a:schemeClr val="lt1"/>
              </a:buClr>
              <a:buSzPts val="4800"/>
              <a:buNone/>
              <a:defRPr sz="4800">
                <a:solidFill>
                  <a:schemeClr val="lt1"/>
                </a:solidFill>
              </a:defRPr>
            </a:lvl8pPr>
            <a:lvl9pPr lvl="8" algn="ctr" rtl="0">
              <a:spcBef>
                <a:spcPts val="0"/>
              </a:spcBef>
              <a:spcAft>
                <a:spcPts val="0"/>
              </a:spcAft>
              <a:buClr>
                <a:schemeClr val="lt1"/>
              </a:buClr>
              <a:buSzPts val="4800"/>
              <a:buNone/>
              <a:defRPr sz="4800">
                <a:solidFill>
                  <a:schemeClr val="lt1"/>
                </a:solidFill>
              </a:defRPr>
            </a:lvl9pPr>
          </a:lstStyle>
          <a:p>
            <a:endParaRPr/>
          </a:p>
        </p:txBody>
      </p:sp>
      <p:sp>
        <p:nvSpPr>
          <p:cNvPr id="20" name="Google Shape;20;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23" name="Google Shape;23;p4"/>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24" name="Google Shape;24;p4"/>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25" name="Google Shape;25;p4"/>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6" name="Google Shape;26;p4"/>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27" name="Google Shape;27;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30" name="Google Shape;30;p5"/>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31" name="Google Shape;31;p5"/>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32" name="Google Shape;32;p5"/>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3" name="Google Shape;33;p5"/>
          <p:cNvSpPr txBox="1">
            <a:spLocks noGrp="1"/>
          </p:cNvSpPr>
          <p:nvPr>
            <p:ph type="body" idx="1"/>
          </p:nvPr>
        </p:nvSpPr>
        <p:spPr>
          <a:xfrm>
            <a:off x="2400303" y="1602675"/>
            <a:ext cx="3071400" cy="3002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4" name="Google Shape;34;p5"/>
          <p:cNvSpPr txBox="1">
            <a:spLocks noGrp="1"/>
          </p:cNvSpPr>
          <p:nvPr>
            <p:ph type="body" idx="2"/>
          </p:nvPr>
        </p:nvSpPr>
        <p:spPr>
          <a:xfrm>
            <a:off x="5650572" y="1602675"/>
            <a:ext cx="3071400" cy="3002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5" name="Google Shape;35;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303300" y="411575"/>
            <a:ext cx="8520600" cy="639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8" name="Google Shape;38;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41" name="Google Shape;41;p7"/>
          <p:cNvSpPr txBox="1">
            <a:spLocks noGrp="1"/>
          </p:cNvSpPr>
          <p:nvPr>
            <p:ph type="title"/>
          </p:nvPr>
        </p:nvSpPr>
        <p:spPr>
          <a:xfrm>
            <a:off x="319500" y="936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2" name="Google Shape;42;p7"/>
          <p:cNvSpPr txBox="1">
            <a:spLocks noGrp="1"/>
          </p:cNvSpPr>
          <p:nvPr>
            <p:ph type="body" idx="1"/>
          </p:nvPr>
        </p:nvSpPr>
        <p:spPr>
          <a:xfrm>
            <a:off x="319500" y="1846804"/>
            <a:ext cx="2808000" cy="28062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43" name="Google Shape;43;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rgbClr val="353535"/>
        </a:solidFill>
        <a:effectLst/>
      </p:bgPr>
    </p:bg>
    <p:spTree>
      <p:nvGrpSpPr>
        <p:cNvPr id="1"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46" name="Google Shape;46;p8"/>
          <p:cNvSpPr txBox="1">
            <a:spLocks noGrp="1"/>
          </p:cNvSpPr>
          <p:nvPr>
            <p:ph type="title"/>
          </p:nvPr>
        </p:nvSpPr>
        <p:spPr>
          <a:xfrm>
            <a:off x="283103" y="712141"/>
            <a:ext cx="6244200" cy="38355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47" name="Google Shape;47;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0" name="Google Shape;50;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51" name="Google Shape;51;p9"/>
          <p:cNvSpPr txBox="1">
            <a:spLocks noGrp="1"/>
          </p:cNvSpPr>
          <p:nvPr>
            <p:ph type="title"/>
          </p:nvPr>
        </p:nvSpPr>
        <p:spPr>
          <a:xfrm>
            <a:off x="265500" y="1397350"/>
            <a:ext cx="4045200" cy="1318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1"/>
              </a:buClr>
              <a:buSzPts val="3600"/>
              <a:buNone/>
              <a:defRPr sz="3600">
                <a:solidFill>
                  <a:schemeClr val="dk1"/>
                </a:solidFill>
              </a:defRPr>
            </a:lvl1pPr>
            <a:lvl2pPr lvl="1" algn="ctr" rtl="0">
              <a:spcBef>
                <a:spcPts val="0"/>
              </a:spcBef>
              <a:spcAft>
                <a:spcPts val="0"/>
              </a:spcAft>
              <a:buClr>
                <a:schemeClr val="dk1"/>
              </a:buClr>
              <a:buSzPts val="3600"/>
              <a:buNone/>
              <a:defRPr sz="3600">
                <a:solidFill>
                  <a:schemeClr val="dk1"/>
                </a:solidFill>
              </a:defRPr>
            </a:lvl2pPr>
            <a:lvl3pPr lvl="2" algn="ctr" rtl="0">
              <a:spcBef>
                <a:spcPts val="0"/>
              </a:spcBef>
              <a:spcAft>
                <a:spcPts val="0"/>
              </a:spcAft>
              <a:buClr>
                <a:schemeClr val="dk1"/>
              </a:buClr>
              <a:buSzPts val="3600"/>
              <a:buNone/>
              <a:defRPr sz="3600">
                <a:solidFill>
                  <a:schemeClr val="dk1"/>
                </a:solidFill>
              </a:defRPr>
            </a:lvl3pPr>
            <a:lvl4pPr lvl="3" algn="ctr" rtl="0">
              <a:spcBef>
                <a:spcPts val="0"/>
              </a:spcBef>
              <a:spcAft>
                <a:spcPts val="0"/>
              </a:spcAft>
              <a:buClr>
                <a:schemeClr val="dk1"/>
              </a:buClr>
              <a:buSzPts val="3600"/>
              <a:buNone/>
              <a:defRPr sz="3600">
                <a:solidFill>
                  <a:schemeClr val="dk1"/>
                </a:solidFill>
              </a:defRPr>
            </a:lvl4pPr>
            <a:lvl5pPr lvl="4" algn="ctr" rtl="0">
              <a:spcBef>
                <a:spcPts val="0"/>
              </a:spcBef>
              <a:spcAft>
                <a:spcPts val="0"/>
              </a:spcAft>
              <a:buClr>
                <a:schemeClr val="dk1"/>
              </a:buClr>
              <a:buSzPts val="3600"/>
              <a:buNone/>
              <a:defRPr sz="3600">
                <a:solidFill>
                  <a:schemeClr val="dk1"/>
                </a:solidFill>
              </a:defRPr>
            </a:lvl5pPr>
            <a:lvl6pPr lvl="5" algn="ctr" rtl="0">
              <a:spcBef>
                <a:spcPts val="0"/>
              </a:spcBef>
              <a:spcAft>
                <a:spcPts val="0"/>
              </a:spcAft>
              <a:buClr>
                <a:schemeClr val="dk1"/>
              </a:buClr>
              <a:buSzPts val="3600"/>
              <a:buNone/>
              <a:defRPr sz="3600">
                <a:solidFill>
                  <a:schemeClr val="dk1"/>
                </a:solidFill>
              </a:defRPr>
            </a:lvl6pPr>
            <a:lvl7pPr lvl="6" algn="ctr" rtl="0">
              <a:spcBef>
                <a:spcPts val="0"/>
              </a:spcBef>
              <a:spcAft>
                <a:spcPts val="0"/>
              </a:spcAft>
              <a:buClr>
                <a:schemeClr val="dk1"/>
              </a:buClr>
              <a:buSzPts val="3600"/>
              <a:buNone/>
              <a:defRPr sz="3600">
                <a:solidFill>
                  <a:schemeClr val="dk1"/>
                </a:solidFill>
              </a:defRPr>
            </a:lvl7pPr>
            <a:lvl8pPr lvl="7" algn="ctr" rtl="0">
              <a:spcBef>
                <a:spcPts val="0"/>
              </a:spcBef>
              <a:spcAft>
                <a:spcPts val="0"/>
              </a:spcAft>
              <a:buClr>
                <a:schemeClr val="dk1"/>
              </a:buClr>
              <a:buSzPts val="3600"/>
              <a:buNone/>
              <a:defRPr sz="3600">
                <a:solidFill>
                  <a:schemeClr val="dk1"/>
                </a:solidFill>
              </a:defRPr>
            </a:lvl8pPr>
            <a:lvl9pPr lvl="8" algn="ctr" rtl="0">
              <a:spcBef>
                <a:spcPts val="0"/>
              </a:spcBef>
              <a:spcAft>
                <a:spcPts val="0"/>
              </a:spcAft>
              <a:buClr>
                <a:schemeClr val="dk1"/>
              </a:buClr>
              <a:buSzPts val="3600"/>
              <a:buNone/>
              <a:defRPr sz="3600">
                <a:solidFill>
                  <a:schemeClr val="dk1"/>
                </a:solidFill>
              </a:defRPr>
            </a:lvl9pPr>
          </a:lstStyle>
          <a:p>
            <a:endParaRPr/>
          </a:p>
        </p:txBody>
      </p:sp>
      <p:sp>
        <p:nvSpPr>
          <p:cNvPr id="52" name="Google Shape;52;p9"/>
          <p:cNvSpPr txBox="1">
            <a:spLocks noGrp="1"/>
          </p:cNvSpPr>
          <p:nvPr>
            <p:ph type="subTitle" idx="1"/>
          </p:nvPr>
        </p:nvSpPr>
        <p:spPr>
          <a:xfrm>
            <a:off x="265500" y="2735371"/>
            <a:ext cx="4045200" cy="1345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53" name="Google Shape;5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Clr>
                <a:schemeClr val="lt1"/>
              </a:buClr>
              <a:buSzPts val="1800"/>
              <a:buChar char="●"/>
              <a:defRPr>
                <a:solidFill>
                  <a:schemeClr val="lt1"/>
                </a:solidFill>
              </a:defRPr>
            </a:lvl1pPr>
            <a:lvl2pPr marL="914400" lvl="1" indent="-317500" rtl="0">
              <a:spcBef>
                <a:spcPts val="1600"/>
              </a:spcBef>
              <a:spcAft>
                <a:spcPts val="0"/>
              </a:spcAft>
              <a:buClr>
                <a:schemeClr val="lt1"/>
              </a:buClr>
              <a:buSzPts val="1400"/>
              <a:buChar char="○"/>
              <a:defRPr>
                <a:solidFill>
                  <a:schemeClr val="lt1"/>
                </a:solidFill>
              </a:defRPr>
            </a:lvl2pPr>
            <a:lvl3pPr marL="1371600" lvl="2" indent="-317500" rtl="0">
              <a:spcBef>
                <a:spcPts val="1600"/>
              </a:spcBef>
              <a:spcAft>
                <a:spcPts val="0"/>
              </a:spcAft>
              <a:buClr>
                <a:schemeClr val="lt1"/>
              </a:buClr>
              <a:buSzPts val="1400"/>
              <a:buChar char="■"/>
              <a:defRPr>
                <a:solidFill>
                  <a:schemeClr val="lt1"/>
                </a:solidFill>
              </a:defRPr>
            </a:lvl3pPr>
            <a:lvl4pPr marL="1828800" lvl="3" indent="-317500" rtl="0">
              <a:spcBef>
                <a:spcPts val="1600"/>
              </a:spcBef>
              <a:spcAft>
                <a:spcPts val="0"/>
              </a:spcAft>
              <a:buClr>
                <a:schemeClr val="lt1"/>
              </a:buClr>
              <a:buSzPts val="1400"/>
              <a:buChar char="●"/>
              <a:defRPr>
                <a:solidFill>
                  <a:schemeClr val="lt1"/>
                </a:solidFill>
              </a:defRPr>
            </a:lvl4pPr>
            <a:lvl5pPr marL="2286000" lvl="4" indent="-317500" rtl="0">
              <a:spcBef>
                <a:spcPts val="1600"/>
              </a:spcBef>
              <a:spcAft>
                <a:spcPts val="0"/>
              </a:spcAft>
              <a:buClr>
                <a:schemeClr val="lt1"/>
              </a:buClr>
              <a:buSzPts val="1400"/>
              <a:buChar char="○"/>
              <a:defRPr>
                <a:solidFill>
                  <a:schemeClr val="lt1"/>
                </a:solidFill>
              </a:defRPr>
            </a:lvl5pPr>
            <a:lvl6pPr marL="2743200" lvl="5" indent="-317500" rtl="0">
              <a:spcBef>
                <a:spcPts val="1600"/>
              </a:spcBef>
              <a:spcAft>
                <a:spcPts val="0"/>
              </a:spcAft>
              <a:buClr>
                <a:schemeClr val="lt1"/>
              </a:buClr>
              <a:buSzPts val="1400"/>
              <a:buChar char="■"/>
              <a:defRPr>
                <a:solidFill>
                  <a:schemeClr val="lt1"/>
                </a:solidFill>
              </a:defRPr>
            </a:lvl6pPr>
            <a:lvl7pPr marL="3200400" lvl="6" indent="-317500" rtl="0">
              <a:spcBef>
                <a:spcPts val="1600"/>
              </a:spcBef>
              <a:spcAft>
                <a:spcPts val="0"/>
              </a:spcAft>
              <a:buClr>
                <a:schemeClr val="lt1"/>
              </a:buClr>
              <a:buSzPts val="1400"/>
              <a:buChar char="●"/>
              <a:defRPr>
                <a:solidFill>
                  <a:schemeClr val="lt1"/>
                </a:solidFill>
              </a:defRPr>
            </a:lvl7pPr>
            <a:lvl8pPr marL="3657600" lvl="7" indent="-317500" rtl="0">
              <a:spcBef>
                <a:spcPts val="1600"/>
              </a:spcBef>
              <a:spcAft>
                <a:spcPts val="0"/>
              </a:spcAft>
              <a:buClr>
                <a:schemeClr val="lt1"/>
              </a:buClr>
              <a:buSzPts val="1400"/>
              <a:buChar char="○"/>
              <a:defRPr>
                <a:solidFill>
                  <a:schemeClr val="lt1"/>
                </a:solidFill>
              </a:defRPr>
            </a:lvl8pPr>
            <a:lvl9pPr marL="4114800" lvl="8" indent="-317500" rtl="0">
              <a:spcBef>
                <a:spcPts val="1600"/>
              </a:spcBef>
              <a:spcAft>
                <a:spcPts val="1600"/>
              </a:spcAft>
              <a:buClr>
                <a:schemeClr val="lt1"/>
              </a:buClr>
              <a:buSzPts val="1400"/>
              <a:buChar char="■"/>
              <a:defRPr>
                <a:solidFill>
                  <a:schemeClr val="lt1"/>
                </a:solidFill>
              </a:defRPr>
            </a:lvl9pPr>
          </a:lstStyle>
          <a:p>
            <a:endParaRPr/>
          </a:p>
        </p:txBody>
      </p:sp>
      <p:sp>
        <p:nvSpPr>
          <p:cNvPr id="54" name="Google Shape;54;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57" name="Google Shape;57;p10"/>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58" name="Google Shape;58;p10"/>
          <p:cNvSpPr txBox="1">
            <a:spLocks noGrp="1"/>
          </p:cNvSpPr>
          <p:nvPr>
            <p:ph type="body" idx="1"/>
          </p:nvPr>
        </p:nvSpPr>
        <p:spPr>
          <a:xfrm>
            <a:off x="328017" y="4226025"/>
            <a:ext cx="8388600" cy="3936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59" name="Google Shape;59;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62" name="Google Shape;62;p11"/>
          <p:cNvCxnSpPr/>
          <p:nvPr/>
        </p:nvCxnSpPr>
        <p:spPr>
          <a:xfrm>
            <a:off x="425200" y="415650"/>
            <a:ext cx="8296800" cy="0"/>
          </a:xfrm>
          <a:prstGeom prst="straightConnector1">
            <a:avLst/>
          </a:prstGeom>
          <a:noFill/>
          <a:ln w="38100" cap="flat" cmpd="sng">
            <a:solidFill>
              <a:schemeClr val="dk2"/>
            </a:solidFill>
            <a:prstDash val="solid"/>
            <a:round/>
            <a:headEnd type="none" w="sm" len="sm"/>
            <a:tailEnd type="none" w="sm" len="sm"/>
          </a:ln>
        </p:spPr>
      </p:cxnSp>
      <p:sp>
        <p:nvSpPr>
          <p:cNvPr id="63" name="Google Shape;63;p11"/>
          <p:cNvSpPr txBox="1">
            <a:spLocks noGrp="1"/>
          </p:cNvSpPr>
          <p:nvPr>
            <p:ph type="title" hasCustomPrompt="1"/>
          </p:nvPr>
        </p:nvSpPr>
        <p:spPr>
          <a:xfrm>
            <a:off x="853950" y="1304850"/>
            <a:ext cx="7436100" cy="1538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a:spLocks noGrp="1"/>
          </p:cNvSpPr>
          <p:nvPr>
            <p:ph type="body" idx="1"/>
          </p:nvPr>
        </p:nvSpPr>
        <p:spPr>
          <a:xfrm>
            <a:off x="853950" y="2919450"/>
            <a:ext cx="7436100" cy="10716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65" name="Google Shape;65;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wiss-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400250" y="575950"/>
            <a:ext cx="6321600" cy="635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2410112" y="1595776"/>
            <a:ext cx="6321600" cy="3002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latin typeface="Lato"/>
                <a:ea typeface="Lato"/>
                <a:cs typeface="Lato"/>
                <a:sym typeface="Lato"/>
              </a:defRPr>
            </a:lvl1pPr>
            <a:lvl2pPr lvl="1" algn="r" rtl="0">
              <a:buNone/>
              <a:defRPr sz="1000">
                <a:solidFill>
                  <a:schemeClr val="dk2"/>
                </a:solidFill>
                <a:latin typeface="Lato"/>
                <a:ea typeface="Lato"/>
                <a:cs typeface="Lato"/>
                <a:sym typeface="Lato"/>
              </a:defRPr>
            </a:lvl2pPr>
            <a:lvl3pPr lvl="2" algn="r" rtl="0">
              <a:buNone/>
              <a:defRPr sz="1000">
                <a:solidFill>
                  <a:schemeClr val="dk2"/>
                </a:solidFill>
                <a:latin typeface="Lato"/>
                <a:ea typeface="Lato"/>
                <a:cs typeface="Lato"/>
                <a:sym typeface="Lato"/>
              </a:defRPr>
            </a:lvl3pPr>
            <a:lvl4pPr lvl="3" algn="r" rtl="0">
              <a:buNone/>
              <a:defRPr sz="1000">
                <a:solidFill>
                  <a:schemeClr val="dk2"/>
                </a:solidFill>
                <a:latin typeface="Lato"/>
                <a:ea typeface="Lato"/>
                <a:cs typeface="Lato"/>
                <a:sym typeface="Lato"/>
              </a:defRPr>
            </a:lvl4pPr>
            <a:lvl5pPr lvl="4" algn="r" rtl="0">
              <a:buNone/>
              <a:defRPr sz="1000">
                <a:solidFill>
                  <a:schemeClr val="dk2"/>
                </a:solidFill>
                <a:latin typeface="Lato"/>
                <a:ea typeface="Lato"/>
                <a:cs typeface="Lato"/>
                <a:sym typeface="Lato"/>
              </a:defRPr>
            </a:lvl5pPr>
            <a:lvl6pPr lvl="5" algn="r" rtl="0">
              <a:buNone/>
              <a:defRPr sz="1000">
                <a:solidFill>
                  <a:schemeClr val="dk2"/>
                </a:solidFill>
                <a:latin typeface="Lato"/>
                <a:ea typeface="Lato"/>
                <a:cs typeface="Lato"/>
                <a:sym typeface="Lato"/>
              </a:defRPr>
            </a:lvl6pPr>
            <a:lvl7pPr lvl="6" algn="r" rtl="0">
              <a:buNone/>
              <a:defRPr sz="1000">
                <a:solidFill>
                  <a:schemeClr val="dk2"/>
                </a:solidFill>
                <a:latin typeface="Lato"/>
                <a:ea typeface="Lato"/>
                <a:cs typeface="Lato"/>
                <a:sym typeface="Lato"/>
              </a:defRPr>
            </a:lvl7pPr>
            <a:lvl8pPr lvl="7" algn="r" rtl="0">
              <a:buNone/>
              <a:defRPr sz="1000">
                <a:solidFill>
                  <a:schemeClr val="dk2"/>
                </a:solidFill>
                <a:latin typeface="Lato"/>
                <a:ea typeface="Lato"/>
                <a:cs typeface="Lato"/>
                <a:sym typeface="Lato"/>
              </a:defRPr>
            </a:lvl8pPr>
            <a:lvl9pPr lvl="8" algn="r" rtl="0">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mca.johnstone@gmail.com"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0.gi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mailto:mca.johnstone@gmail.com"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8.gif"/><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3"/>
          <p:cNvSpPr txBox="1">
            <a:spLocks noGrp="1"/>
          </p:cNvSpPr>
          <p:nvPr>
            <p:ph type="ctrTitle"/>
          </p:nvPr>
        </p:nvSpPr>
        <p:spPr>
          <a:xfrm>
            <a:off x="2371725" y="630225"/>
            <a:ext cx="6331500" cy="154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Is Repatriation a Library Issue?</a:t>
            </a:r>
            <a:endParaRPr/>
          </a:p>
        </p:txBody>
      </p:sp>
      <p:sp>
        <p:nvSpPr>
          <p:cNvPr id="73" name="Google Shape;73;p13"/>
          <p:cNvSpPr txBox="1">
            <a:spLocks noGrp="1"/>
          </p:cNvSpPr>
          <p:nvPr>
            <p:ph type="subTitle" idx="1"/>
          </p:nvPr>
        </p:nvSpPr>
        <p:spPr>
          <a:xfrm>
            <a:off x="2390267" y="3238450"/>
            <a:ext cx="6331500" cy="1241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a:t>Madison Johnstone </a:t>
            </a:r>
            <a:endParaRPr sz="2400" b="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77"/>
        <p:cNvGrpSpPr/>
        <p:nvPr/>
      </p:nvGrpSpPr>
      <p:grpSpPr>
        <a:xfrm>
          <a:off x="0" y="0"/>
          <a:ext cx="0" cy="0"/>
          <a:chOff x="0" y="0"/>
          <a:chExt cx="0" cy="0"/>
        </a:xfrm>
      </p:grpSpPr>
      <p:sp>
        <p:nvSpPr>
          <p:cNvPr id="78" name="Google Shape;78;p14"/>
          <p:cNvSpPr txBox="1">
            <a:spLocks noGrp="1"/>
          </p:cNvSpPr>
          <p:nvPr>
            <p:ph type="title" idx="4294967295"/>
          </p:nvPr>
        </p:nvSpPr>
        <p:spPr>
          <a:xfrm>
            <a:off x="535775" y="712150"/>
            <a:ext cx="5197200" cy="768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3600">
                <a:solidFill>
                  <a:schemeClr val="dk1"/>
                </a:solidFill>
              </a:rPr>
              <a:t>Introductions</a:t>
            </a:r>
            <a:endParaRPr sz="2400"/>
          </a:p>
        </p:txBody>
      </p:sp>
      <p:sp>
        <p:nvSpPr>
          <p:cNvPr id="79" name="Google Shape;79;p14"/>
          <p:cNvSpPr txBox="1">
            <a:spLocks noGrp="1"/>
          </p:cNvSpPr>
          <p:nvPr>
            <p:ph type="title" idx="4294967295"/>
          </p:nvPr>
        </p:nvSpPr>
        <p:spPr>
          <a:xfrm>
            <a:off x="535775" y="1480150"/>
            <a:ext cx="5197200" cy="30675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800">
                <a:latin typeface="Lato"/>
                <a:ea typeface="Lato"/>
                <a:cs typeface="Lato"/>
                <a:sym typeface="Lato"/>
              </a:rPr>
              <a:t>Madison Johnstone </a:t>
            </a:r>
            <a:endParaRPr sz="1700" b="0">
              <a:latin typeface="Lato"/>
              <a:ea typeface="Lato"/>
              <a:cs typeface="Lato"/>
              <a:sym typeface="Lato"/>
            </a:endParaRPr>
          </a:p>
          <a:p>
            <a:pPr marL="457200" lvl="0" indent="-336550" algn="l" rtl="0">
              <a:lnSpc>
                <a:spcPct val="115000"/>
              </a:lnSpc>
              <a:spcBef>
                <a:spcPts val="1600"/>
              </a:spcBef>
              <a:spcAft>
                <a:spcPts val="0"/>
              </a:spcAft>
              <a:buSzPts val="1700"/>
              <a:buFont typeface="Lato"/>
              <a:buChar char="●"/>
            </a:pPr>
            <a:r>
              <a:rPr lang="en" sz="1700" b="0">
                <a:latin typeface="Lato"/>
                <a:ea typeface="Lato"/>
                <a:cs typeface="Lato"/>
                <a:sym typeface="Lato"/>
              </a:rPr>
              <a:t>Recently graduated with my MLIS from University College Dublin</a:t>
            </a:r>
            <a:endParaRPr sz="1700" b="0">
              <a:latin typeface="Lato"/>
              <a:ea typeface="Lato"/>
              <a:cs typeface="Lato"/>
              <a:sym typeface="Lato"/>
            </a:endParaRPr>
          </a:p>
          <a:p>
            <a:pPr marL="457200" lvl="0" indent="-336550" algn="l" rtl="0">
              <a:lnSpc>
                <a:spcPct val="115000"/>
              </a:lnSpc>
              <a:spcBef>
                <a:spcPts val="0"/>
              </a:spcBef>
              <a:spcAft>
                <a:spcPts val="0"/>
              </a:spcAft>
              <a:buSzPts val="1700"/>
              <a:buFont typeface="Lato"/>
              <a:buChar char="●"/>
            </a:pPr>
            <a:r>
              <a:rPr lang="en" sz="1700" b="0">
                <a:latin typeface="Lato"/>
                <a:ea typeface="Lato"/>
                <a:cs typeface="Lato"/>
                <a:sym typeface="Lato"/>
              </a:rPr>
              <a:t>Undergraduate background in Women and Gender Studies, Political Science, and Anthropology from the University of Toronto</a:t>
            </a:r>
            <a:endParaRPr sz="1700" b="0">
              <a:latin typeface="Lato"/>
              <a:ea typeface="Lato"/>
              <a:cs typeface="Lato"/>
              <a:sym typeface="Lato"/>
            </a:endParaRPr>
          </a:p>
          <a:p>
            <a:pPr marL="457200" lvl="0" indent="-336550" algn="l" rtl="0">
              <a:lnSpc>
                <a:spcPct val="115000"/>
              </a:lnSpc>
              <a:spcBef>
                <a:spcPts val="0"/>
              </a:spcBef>
              <a:spcAft>
                <a:spcPts val="0"/>
              </a:spcAft>
              <a:buSzPts val="1700"/>
              <a:buFont typeface="Lato"/>
              <a:buChar char="●"/>
            </a:pPr>
            <a:r>
              <a:rPr lang="en" sz="1700" b="0">
                <a:latin typeface="Lato"/>
                <a:ea typeface="Lato"/>
                <a:cs typeface="Lato"/>
                <a:sym typeface="Lato"/>
              </a:rPr>
              <a:t>Early-career librarian </a:t>
            </a:r>
            <a:endParaRPr sz="1700" b="0">
              <a:latin typeface="Lato"/>
              <a:ea typeface="Lato"/>
              <a:cs typeface="Lato"/>
              <a:sym typeface="Lato"/>
            </a:endParaRPr>
          </a:p>
          <a:p>
            <a:pPr marL="457200" lvl="0" indent="-336550" algn="l" rtl="0">
              <a:spcBef>
                <a:spcPts val="0"/>
              </a:spcBef>
              <a:spcAft>
                <a:spcPts val="1600"/>
              </a:spcAft>
              <a:buSzPts val="1700"/>
              <a:buFont typeface="Lato"/>
              <a:buChar char="●"/>
            </a:pPr>
            <a:r>
              <a:rPr lang="en" sz="1700" b="0" u="sng">
                <a:solidFill>
                  <a:schemeClr val="hlink"/>
                </a:solidFill>
                <a:latin typeface="Lato"/>
                <a:ea typeface="Lato"/>
                <a:cs typeface="Lato"/>
                <a:sym typeface="Lato"/>
                <a:hlinkClick r:id="rId3"/>
              </a:rPr>
              <a:t>mca.johnstone@gmail.com</a:t>
            </a:r>
            <a:endParaRPr sz="1700" b="0">
              <a:latin typeface="Lato"/>
              <a:ea typeface="Lato"/>
              <a:cs typeface="Lato"/>
              <a:sym typeface="Lato"/>
            </a:endParaRPr>
          </a:p>
        </p:txBody>
      </p:sp>
      <p:pic>
        <p:nvPicPr>
          <p:cNvPr id="80" name="Google Shape;80;p14" title="MJ Polaroid (black).png"/>
          <p:cNvPicPr preferRelativeResize="0"/>
          <p:nvPr/>
        </p:nvPicPr>
        <p:blipFill>
          <a:blip r:embed="rId4">
            <a:alphaModFix/>
          </a:blip>
          <a:stretch>
            <a:fillRect/>
          </a:stretch>
        </p:blipFill>
        <p:spPr>
          <a:xfrm rot="147380">
            <a:off x="6841184" y="1923138"/>
            <a:ext cx="1882211" cy="292917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5"/>
          <p:cNvSpPr txBox="1">
            <a:spLocks noGrp="1"/>
          </p:cNvSpPr>
          <p:nvPr>
            <p:ph type="title"/>
          </p:nvPr>
        </p:nvSpPr>
        <p:spPr>
          <a:xfrm>
            <a:off x="260850" y="1684500"/>
            <a:ext cx="8622300" cy="1774500"/>
          </a:xfrm>
          <a:prstGeom prst="rect">
            <a:avLst/>
          </a:prstGeom>
        </p:spPr>
        <p:txBody>
          <a:bodyPr spcFirstLastPara="1" wrap="square" lIns="91425" tIns="91425" rIns="91425" bIns="91425" anchor="t" anchorCtr="0">
            <a:noAutofit/>
          </a:bodyPr>
          <a:lstStyle/>
          <a:p>
            <a:pPr marL="0" lvl="0" indent="0" algn="ctr" rtl="0">
              <a:spcBef>
                <a:spcPts val="0"/>
              </a:spcBef>
              <a:spcAft>
                <a:spcPts val="1000"/>
              </a:spcAft>
              <a:buNone/>
            </a:pPr>
            <a:r>
              <a:rPr lang="en" sz="4000" dirty="0">
                <a:solidFill>
                  <a:schemeClr val="dk1"/>
                </a:solidFill>
              </a:rPr>
              <a:t>“Is repatriation a library issue?”</a:t>
            </a:r>
            <a:endParaRPr sz="1800" b="0" dirty="0">
              <a:solidFill>
                <a:schemeClr val="dk1"/>
              </a:solidFill>
            </a:endParaRPr>
          </a:p>
        </p:txBody>
      </p:sp>
      <p:pic>
        <p:nvPicPr>
          <p:cNvPr id="86" name="Google Shape;86;p15" title="ROSETTA STONE COPY.png"/>
          <p:cNvPicPr preferRelativeResize="0"/>
          <p:nvPr/>
        </p:nvPicPr>
        <p:blipFill>
          <a:blip r:embed="rId3">
            <a:alphaModFix/>
          </a:blip>
          <a:stretch>
            <a:fillRect/>
          </a:stretch>
        </p:blipFill>
        <p:spPr>
          <a:xfrm rot="397207">
            <a:off x="7217708" y="2350168"/>
            <a:ext cx="1693982" cy="2415964"/>
          </a:xfrm>
          <a:prstGeom prst="rect">
            <a:avLst/>
          </a:prstGeom>
          <a:noFill/>
          <a:ln>
            <a:noFill/>
          </a:ln>
        </p:spPr>
      </p:pic>
      <p:pic>
        <p:nvPicPr>
          <p:cNvPr id="87" name="Google Shape;87;p15" title="Moai-Hava-500.png"/>
          <p:cNvPicPr preferRelativeResize="0"/>
          <p:nvPr/>
        </p:nvPicPr>
        <p:blipFill>
          <a:blip r:embed="rId4">
            <a:alphaModFix/>
          </a:blip>
          <a:stretch>
            <a:fillRect/>
          </a:stretch>
        </p:blipFill>
        <p:spPr>
          <a:xfrm rot="-753836">
            <a:off x="1699201" y="2375286"/>
            <a:ext cx="1965198" cy="2660927"/>
          </a:xfrm>
          <a:prstGeom prst="rect">
            <a:avLst/>
          </a:prstGeom>
          <a:noFill/>
          <a:ln>
            <a:noFill/>
          </a:ln>
        </p:spPr>
      </p:pic>
      <p:pic>
        <p:nvPicPr>
          <p:cNvPr id="88" name="Google Shape;88;p15" title="Mummy tomb (1).png"/>
          <p:cNvPicPr preferRelativeResize="0"/>
          <p:nvPr/>
        </p:nvPicPr>
        <p:blipFill rotWithShape="1">
          <a:blip r:embed="rId5">
            <a:alphaModFix/>
          </a:blip>
          <a:srcRect t="46621"/>
          <a:stretch/>
        </p:blipFill>
        <p:spPr>
          <a:xfrm>
            <a:off x="2253575" y="386000"/>
            <a:ext cx="4238750" cy="1131275"/>
          </a:xfrm>
          <a:prstGeom prst="rect">
            <a:avLst/>
          </a:prstGeom>
          <a:noFill/>
          <a:ln>
            <a:noFill/>
          </a:ln>
        </p:spPr>
      </p:pic>
      <p:pic>
        <p:nvPicPr>
          <p:cNvPr id="89" name="Google Shape;89;p15" title="figure-of-dionysus-parthenon-british-musuem copy.png"/>
          <p:cNvPicPr preferRelativeResize="0"/>
          <p:nvPr/>
        </p:nvPicPr>
        <p:blipFill rotWithShape="1">
          <a:blip r:embed="rId6">
            <a:alphaModFix/>
          </a:blip>
          <a:srcRect l="9706" t="11991" r="17258" b="7694"/>
          <a:stretch/>
        </p:blipFill>
        <p:spPr>
          <a:xfrm>
            <a:off x="3842688" y="2464825"/>
            <a:ext cx="3201623" cy="2481850"/>
          </a:xfrm>
          <a:prstGeom prst="rect">
            <a:avLst/>
          </a:prstGeom>
          <a:noFill/>
          <a:ln>
            <a:noFill/>
          </a:ln>
        </p:spPr>
      </p:pic>
      <p:pic>
        <p:nvPicPr>
          <p:cNvPr id="90" name="Google Shape;90;p15" title="Emperor_Tewodros_shield_1000x1400.png"/>
          <p:cNvPicPr preferRelativeResize="0"/>
          <p:nvPr/>
        </p:nvPicPr>
        <p:blipFill rotWithShape="1">
          <a:blip r:embed="rId7">
            <a:alphaModFix/>
          </a:blip>
          <a:srcRect l="17489" t="13458" r="17495" b="2003"/>
          <a:stretch/>
        </p:blipFill>
        <p:spPr>
          <a:xfrm>
            <a:off x="195025" y="2348100"/>
            <a:ext cx="1470475" cy="2676699"/>
          </a:xfrm>
          <a:prstGeom prst="rect">
            <a:avLst/>
          </a:prstGeom>
          <a:noFill/>
          <a:ln>
            <a:noFill/>
          </a:ln>
        </p:spPr>
      </p:pic>
      <p:pic>
        <p:nvPicPr>
          <p:cNvPr id="91" name="Google Shape;91;p15" title="Maqdala-diptych-1920-1080.png"/>
          <p:cNvPicPr preferRelativeResize="0"/>
          <p:nvPr/>
        </p:nvPicPr>
        <p:blipFill rotWithShape="1">
          <a:blip r:embed="rId8">
            <a:alphaModFix/>
          </a:blip>
          <a:srcRect l="22524" t="20409" r="22617" b="17517"/>
          <a:stretch/>
        </p:blipFill>
        <p:spPr>
          <a:xfrm rot="562920">
            <a:off x="6746075" y="456351"/>
            <a:ext cx="2044683" cy="1301450"/>
          </a:xfrm>
          <a:prstGeom prst="rect">
            <a:avLst/>
          </a:prstGeom>
          <a:noFill/>
          <a:ln>
            <a:noFill/>
          </a:ln>
        </p:spPr>
      </p:pic>
      <p:pic>
        <p:nvPicPr>
          <p:cNvPr id="92" name="Google Shape;92;p15" title="The Aboriginal shield. From Botany Bay, New South Wales, Australia_2.png"/>
          <p:cNvPicPr preferRelativeResize="0"/>
          <p:nvPr/>
        </p:nvPicPr>
        <p:blipFill rotWithShape="1">
          <a:blip r:embed="rId9">
            <a:alphaModFix/>
          </a:blip>
          <a:srcRect l="9395" t="4159" r="9395" b="7345"/>
          <a:stretch/>
        </p:blipFill>
        <p:spPr>
          <a:xfrm rot="-811077">
            <a:off x="87150" y="466350"/>
            <a:ext cx="2050899" cy="15287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96"/>
        <p:cNvGrpSpPr/>
        <p:nvPr/>
      </p:nvGrpSpPr>
      <p:grpSpPr>
        <a:xfrm>
          <a:off x="0" y="0"/>
          <a:ext cx="0" cy="0"/>
          <a:chOff x="0" y="0"/>
          <a:chExt cx="0" cy="0"/>
        </a:xfrm>
      </p:grpSpPr>
      <p:sp>
        <p:nvSpPr>
          <p:cNvPr id="97" name="Google Shape;97;p16"/>
          <p:cNvSpPr txBox="1">
            <a:spLocks noGrp="1"/>
          </p:cNvSpPr>
          <p:nvPr>
            <p:ph type="title"/>
          </p:nvPr>
        </p:nvSpPr>
        <p:spPr>
          <a:xfrm>
            <a:off x="319500" y="450200"/>
            <a:ext cx="3738300" cy="1242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a:solidFill>
                  <a:schemeClr val="dk1"/>
                </a:solidFill>
              </a:rPr>
              <a:t>The Manuscript and the Internet</a:t>
            </a:r>
            <a:endParaRPr>
              <a:solidFill>
                <a:schemeClr val="dk1"/>
              </a:solidFill>
            </a:endParaRPr>
          </a:p>
        </p:txBody>
      </p:sp>
      <p:sp>
        <p:nvSpPr>
          <p:cNvPr id="98" name="Google Shape;98;p16"/>
          <p:cNvSpPr txBox="1">
            <a:spLocks noGrp="1"/>
          </p:cNvSpPr>
          <p:nvPr>
            <p:ph type="body" idx="1"/>
          </p:nvPr>
        </p:nvSpPr>
        <p:spPr>
          <a:xfrm>
            <a:off x="319500" y="1846800"/>
            <a:ext cx="5053200" cy="2171100"/>
          </a:xfrm>
          <a:prstGeom prst="rect">
            <a:avLst/>
          </a:prstGeom>
        </p:spPr>
        <p:txBody>
          <a:bodyPr spcFirstLastPara="1" wrap="square" lIns="91425" tIns="91425" rIns="91425" bIns="91425" anchor="t" anchorCtr="0">
            <a:noAutofit/>
          </a:bodyPr>
          <a:lstStyle/>
          <a:p>
            <a:pPr marL="457200" lvl="0" indent="-336550" algn="l" rtl="0">
              <a:lnSpc>
                <a:spcPct val="100000"/>
              </a:lnSpc>
              <a:spcBef>
                <a:spcPts val="0"/>
              </a:spcBef>
              <a:spcAft>
                <a:spcPts val="0"/>
              </a:spcAft>
              <a:buSzPts val="1700"/>
              <a:buChar char="●"/>
            </a:pPr>
            <a:r>
              <a:rPr lang="en" sz="1700"/>
              <a:t>Ivan Boserup</a:t>
            </a:r>
            <a:endParaRPr sz="1700"/>
          </a:p>
          <a:p>
            <a:pPr marL="457200" lvl="0" indent="-336550" algn="l" rtl="0">
              <a:lnSpc>
                <a:spcPct val="100000"/>
              </a:lnSpc>
              <a:spcBef>
                <a:spcPts val="0"/>
              </a:spcBef>
              <a:spcAft>
                <a:spcPts val="0"/>
              </a:spcAft>
              <a:buSzPts val="1700"/>
              <a:buChar char="●"/>
            </a:pPr>
            <a:r>
              <a:rPr lang="en" sz="1700"/>
              <a:t>IFLA Journal from 2005</a:t>
            </a:r>
            <a:endParaRPr sz="1700"/>
          </a:p>
          <a:p>
            <a:pPr marL="457200" lvl="0" indent="-336550" algn="l" rtl="0">
              <a:lnSpc>
                <a:spcPct val="100000"/>
              </a:lnSpc>
              <a:spcBef>
                <a:spcPts val="0"/>
              </a:spcBef>
              <a:spcAft>
                <a:spcPts val="0"/>
              </a:spcAft>
              <a:buSzPts val="1700"/>
              <a:buChar char="●"/>
            </a:pPr>
            <a:r>
              <a:rPr lang="en" sz="1700"/>
              <a:t>Shows that librarians were thinking about repatriation 20 years ago</a:t>
            </a:r>
            <a:endParaRPr sz="1700"/>
          </a:p>
        </p:txBody>
      </p:sp>
      <p:sp>
        <p:nvSpPr>
          <p:cNvPr id="99" name="Google Shape;99;p16"/>
          <p:cNvSpPr txBox="1"/>
          <p:nvPr/>
        </p:nvSpPr>
        <p:spPr>
          <a:xfrm>
            <a:off x="4057775" y="4164325"/>
            <a:ext cx="4888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Raleway"/>
              <a:ea typeface="Raleway"/>
              <a:cs typeface="Raleway"/>
              <a:sym typeface="Raleway"/>
            </a:endParaRPr>
          </a:p>
        </p:txBody>
      </p:sp>
      <p:pic>
        <p:nvPicPr>
          <p:cNvPr id="100" name="Google Shape;100;p16" title="Screenshot 2025-05-21 at 9.21.15 AM.png"/>
          <p:cNvPicPr preferRelativeResize="0"/>
          <p:nvPr/>
        </p:nvPicPr>
        <p:blipFill rotWithShape="1">
          <a:blip r:embed="rId3">
            <a:alphaModFix/>
          </a:blip>
          <a:srcRect l="2140" r="2302"/>
          <a:stretch/>
        </p:blipFill>
        <p:spPr>
          <a:xfrm rot="120680">
            <a:off x="5393716" y="464924"/>
            <a:ext cx="2930893" cy="4336131"/>
          </a:xfrm>
          <a:prstGeom prst="rect">
            <a:avLst/>
          </a:prstGeom>
          <a:noFill/>
          <a:ln>
            <a:noFill/>
          </a:ln>
        </p:spPr>
      </p:pic>
      <p:pic>
        <p:nvPicPr>
          <p:cNvPr id="101" name="Google Shape;101;p16" descr="an illustration of an old apple computer with a black screen (Provided by Tenor)"/>
          <p:cNvPicPr preferRelativeResize="0"/>
          <p:nvPr/>
        </p:nvPicPr>
        <p:blipFill>
          <a:blip r:embed="rId4">
            <a:alphaModFix/>
          </a:blip>
          <a:stretch>
            <a:fillRect/>
          </a:stretch>
        </p:blipFill>
        <p:spPr>
          <a:xfrm>
            <a:off x="319499" y="3188549"/>
            <a:ext cx="1588425" cy="1662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1000" fill="hold"/>
                                        <p:tgtEl>
                                          <p:spTgt spid="10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05"/>
        <p:cNvGrpSpPr/>
        <p:nvPr/>
      </p:nvGrpSpPr>
      <p:grpSpPr>
        <a:xfrm>
          <a:off x="0" y="0"/>
          <a:ext cx="0" cy="0"/>
          <a:chOff x="0" y="0"/>
          <a:chExt cx="0" cy="0"/>
        </a:xfrm>
      </p:grpSpPr>
      <p:sp>
        <p:nvSpPr>
          <p:cNvPr id="106" name="Google Shape;106;p17"/>
          <p:cNvSpPr txBox="1">
            <a:spLocks noGrp="1"/>
          </p:cNvSpPr>
          <p:nvPr>
            <p:ph type="title"/>
          </p:nvPr>
        </p:nvSpPr>
        <p:spPr>
          <a:xfrm>
            <a:off x="319500" y="450200"/>
            <a:ext cx="6507600" cy="1242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a:solidFill>
                  <a:schemeClr val="lt1"/>
                </a:solidFill>
              </a:rPr>
              <a:t>Why ask this question? </a:t>
            </a:r>
            <a:endParaRPr sz="3600">
              <a:solidFill>
                <a:schemeClr val="lt1"/>
              </a:solidFill>
            </a:endParaRPr>
          </a:p>
          <a:p>
            <a:pPr marL="0" lvl="0" indent="0" algn="l" rtl="0">
              <a:spcBef>
                <a:spcPts val="0"/>
              </a:spcBef>
              <a:spcAft>
                <a:spcPts val="0"/>
              </a:spcAft>
              <a:buNone/>
            </a:pPr>
            <a:r>
              <a:rPr lang="en" sz="3600">
                <a:solidFill>
                  <a:schemeClr val="lt1"/>
                </a:solidFill>
              </a:rPr>
              <a:t>Why ask it </a:t>
            </a:r>
            <a:r>
              <a:rPr lang="en" sz="3600" u="sng">
                <a:solidFill>
                  <a:schemeClr val="lt1"/>
                </a:solidFill>
              </a:rPr>
              <a:t>now</a:t>
            </a:r>
            <a:r>
              <a:rPr lang="en" sz="3600">
                <a:solidFill>
                  <a:schemeClr val="lt1"/>
                </a:solidFill>
              </a:rPr>
              <a:t>?</a:t>
            </a:r>
            <a:endParaRPr>
              <a:solidFill>
                <a:schemeClr val="lt1"/>
              </a:solidFill>
            </a:endParaRPr>
          </a:p>
        </p:txBody>
      </p:sp>
      <p:sp>
        <p:nvSpPr>
          <p:cNvPr id="107" name="Google Shape;107;p17"/>
          <p:cNvSpPr txBox="1">
            <a:spLocks noGrp="1"/>
          </p:cNvSpPr>
          <p:nvPr>
            <p:ph type="body" idx="1"/>
          </p:nvPr>
        </p:nvSpPr>
        <p:spPr>
          <a:xfrm>
            <a:off x="319500" y="1846800"/>
            <a:ext cx="7311900" cy="2778600"/>
          </a:xfrm>
          <a:prstGeom prst="rect">
            <a:avLst/>
          </a:prstGeom>
        </p:spPr>
        <p:txBody>
          <a:bodyPr spcFirstLastPara="1" wrap="square" lIns="91425" tIns="91425" rIns="91425" bIns="91425" anchor="t" anchorCtr="0">
            <a:noAutofit/>
          </a:bodyPr>
          <a:lstStyle/>
          <a:p>
            <a:pPr marL="457200" lvl="0" indent="-342900" algn="l" rtl="0">
              <a:lnSpc>
                <a:spcPct val="100000"/>
              </a:lnSpc>
              <a:spcBef>
                <a:spcPts val="0"/>
              </a:spcBef>
              <a:spcAft>
                <a:spcPts val="0"/>
              </a:spcAft>
              <a:buSzPts val="1800"/>
              <a:buChar char="●"/>
            </a:pPr>
            <a:r>
              <a:rPr lang="en" sz="1800"/>
              <a:t>Technology </a:t>
            </a:r>
            <a:endParaRPr sz="1800"/>
          </a:p>
          <a:p>
            <a:pPr marL="457200" lvl="0" indent="-342900" algn="l" rtl="0">
              <a:lnSpc>
                <a:spcPct val="100000"/>
              </a:lnSpc>
              <a:spcBef>
                <a:spcPts val="0"/>
              </a:spcBef>
              <a:spcAft>
                <a:spcPts val="0"/>
              </a:spcAft>
              <a:buSzPts val="1800"/>
              <a:buChar char="●"/>
            </a:pPr>
            <a:r>
              <a:rPr lang="en" sz="1800"/>
              <a:t>Present sociopolitical contexts &amp; current research </a:t>
            </a:r>
            <a:endParaRPr sz="1800"/>
          </a:p>
          <a:p>
            <a:pPr marL="914400" lvl="1" indent="-342900" algn="l" rtl="0">
              <a:lnSpc>
                <a:spcPct val="100000"/>
              </a:lnSpc>
              <a:spcBef>
                <a:spcPts val="0"/>
              </a:spcBef>
              <a:spcAft>
                <a:spcPts val="0"/>
              </a:spcAft>
              <a:buSzPts val="1800"/>
              <a:buChar char="○"/>
            </a:pPr>
            <a:r>
              <a:rPr lang="en" sz="1800"/>
              <a:t>Decolonial indigenization: “the wholesale </a:t>
            </a:r>
            <a:r>
              <a:rPr lang="en" sz="1800" b="1"/>
              <a:t>overhaul of the academy</a:t>
            </a:r>
            <a:r>
              <a:rPr lang="en" sz="1800"/>
              <a:t> to fundamentally </a:t>
            </a:r>
            <a:r>
              <a:rPr lang="en" sz="1800" b="1"/>
              <a:t>reorient knowledge production </a:t>
            </a:r>
            <a:r>
              <a:rPr lang="en" sz="1800"/>
              <a:t>based on </a:t>
            </a:r>
            <a:r>
              <a:rPr lang="en" sz="1800" b="1"/>
              <a:t>balancing power relations between Indigenous peoples and Canadians</a:t>
            </a:r>
            <a:r>
              <a:rPr lang="en" sz="1800"/>
              <a:t>, transforming the academy into something dynamic and new.” (Gaudry &amp; Lorenz, 2018, p. 219)</a:t>
            </a:r>
            <a:endParaRPr sz="18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111"/>
        <p:cNvGrpSpPr/>
        <p:nvPr/>
      </p:nvGrpSpPr>
      <p:grpSpPr>
        <a:xfrm>
          <a:off x="0" y="0"/>
          <a:ext cx="0" cy="0"/>
          <a:chOff x="0" y="0"/>
          <a:chExt cx="0" cy="0"/>
        </a:xfrm>
      </p:grpSpPr>
      <p:sp>
        <p:nvSpPr>
          <p:cNvPr id="112" name="Google Shape;112;p18"/>
          <p:cNvSpPr txBox="1">
            <a:spLocks noGrp="1"/>
          </p:cNvSpPr>
          <p:nvPr>
            <p:ph type="title"/>
          </p:nvPr>
        </p:nvSpPr>
        <p:spPr>
          <a:xfrm>
            <a:off x="319500" y="450200"/>
            <a:ext cx="4888800" cy="675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dirty="0">
                <a:solidFill>
                  <a:srgbClr val="1155CC"/>
                </a:solidFill>
              </a:rPr>
              <a:t>Scope and Positionality</a:t>
            </a:r>
            <a:endParaRPr dirty="0">
              <a:solidFill>
                <a:srgbClr val="1155CC"/>
              </a:solidFill>
            </a:endParaRPr>
          </a:p>
        </p:txBody>
      </p:sp>
      <p:sp>
        <p:nvSpPr>
          <p:cNvPr id="113" name="Google Shape;113;p18"/>
          <p:cNvSpPr txBox="1">
            <a:spLocks noGrp="1"/>
          </p:cNvSpPr>
          <p:nvPr>
            <p:ph type="body" idx="1"/>
          </p:nvPr>
        </p:nvSpPr>
        <p:spPr>
          <a:xfrm>
            <a:off x="319500" y="1125850"/>
            <a:ext cx="7693800" cy="2171100"/>
          </a:xfrm>
          <a:prstGeom prst="rect">
            <a:avLst/>
          </a:prstGeom>
        </p:spPr>
        <p:txBody>
          <a:bodyPr spcFirstLastPara="1" wrap="square" lIns="91425" tIns="91425" rIns="91425" bIns="91425" anchor="t" anchorCtr="0">
            <a:noAutofit/>
          </a:bodyPr>
          <a:lstStyle/>
          <a:p>
            <a:pPr marL="457200" lvl="0" indent="-336550" algn="l" rtl="0">
              <a:lnSpc>
                <a:spcPct val="100000"/>
              </a:lnSpc>
              <a:spcBef>
                <a:spcPts val="0"/>
              </a:spcBef>
              <a:spcAft>
                <a:spcPts val="0"/>
              </a:spcAft>
              <a:buSzPts val="1700"/>
              <a:buChar char="●"/>
            </a:pPr>
            <a:r>
              <a:rPr lang="en" sz="1700" dirty="0"/>
              <a:t>A Fabric of Experience </a:t>
            </a:r>
            <a:endParaRPr sz="1700" dirty="0"/>
          </a:p>
          <a:p>
            <a:pPr marL="457200" lvl="0" indent="-336550" algn="l" rtl="0">
              <a:lnSpc>
                <a:spcPct val="100000"/>
              </a:lnSpc>
              <a:spcBef>
                <a:spcPts val="0"/>
              </a:spcBef>
              <a:spcAft>
                <a:spcPts val="0"/>
              </a:spcAft>
              <a:buSzPts val="1700"/>
              <a:buChar char="●"/>
            </a:pPr>
            <a:r>
              <a:rPr lang="en" sz="1700" dirty="0"/>
              <a:t>Treaty relationships (Gaudry &amp; Lorenz, 2018; Loft et al., 2022; Coyle, 2017)</a:t>
            </a:r>
            <a:endParaRPr sz="1700" dirty="0"/>
          </a:p>
          <a:p>
            <a:pPr marL="457200" lvl="0" indent="-336550" algn="l" rtl="0">
              <a:lnSpc>
                <a:spcPct val="100000"/>
              </a:lnSpc>
              <a:spcBef>
                <a:spcPts val="0"/>
              </a:spcBef>
              <a:spcAft>
                <a:spcPts val="0"/>
              </a:spcAft>
              <a:buSzPts val="1700"/>
              <a:buChar char="●"/>
            </a:pPr>
            <a:r>
              <a:rPr lang="en" sz="1700" dirty="0"/>
              <a:t>Settler POV</a:t>
            </a:r>
            <a:endParaRPr sz="1700" dirty="0"/>
          </a:p>
          <a:p>
            <a:pPr marL="457200" lvl="0" indent="-336550" algn="l" rtl="0">
              <a:lnSpc>
                <a:spcPct val="100000"/>
              </a:lnSpc>
              <a:spcBef>
                <a:spcPts val="0"/>
              </a:spcBef>
              <a:spcAft>
                <a:spcPts val="0"/>
              </a:spcAft>
              <a:buSzPts val="1700"/>
              <a:buChar char="●"/>
            </a:pPr>
            <a:r>
              <a:rPr lang="en" sz="1700" dirty="0"/>
              <a:t>Making explicit the connections between library repatriations, decolonial indigenization, and librarians’ responsibilities as treaty people</a:t>
            </a:r>
            <a:endParaRPr sz="1700" dirty="0"/>
          </a:p>
          <a:p>
            <a:pPr marL="457200" lvl="0" indent="-336550" algn="l" rtl="0">
              <a:lnSpc>
                <a:spcPct val="100000"/>
              </a:lnSpc>
              <a:spcBef>
                <a:spcPts val="0"/>
              </a:spcBef>
              <a:spcAft>
                <a:spcPts val="0"/>
              </a:spcAft>
              <a:buSzPts val="1700"/>
              <a:buChar char="●"/>
            </a:pPr>
            <a:r>
              <a:rPr lang="en" sz="1700" dirty="0"/>
              <a:t>Just future relations</a:t>
            </a:r>
            <a:endParaRPr sz="1700" dirty="0"/>
          </a:p>
        </p:txBody>
      </p:sp>
      <p:pic>
        <p:nvPicPr>
          <p:cNvPr id="114" name="Google Shape;114;p18" title="16_24Nations1764_Final copy.png"/>
          <p:cNvPicPr preferRelativeResize="0"/>
          <p:nvPr/>
        </p:nvPicPr>
        <p:blipFill>
          <a:blip r:embed="rId3">
            <a:alphaModFix/>
          </a:blip>
          <a:stretch>
            <a:fillRect/>
          </a:stretch>
        </p:blipFill>
        <p:spPr>
          <a:xfrm>
            <a:off x="1678875" y="3402782"/>
            <a:ext cx="5786250" cy="867375"/>
          </a:xfrm>
          <a:prstGeom prst="rect">
            <a:avLst/>
          </a:prstGeom>
          <a:noFill/>
          <a:ln>
            <a:noFill/>
          </a:ln>
        </p:spPr>
      </p:pic>
      <p:sp>
        <p:nvSpPr>
          <p:cNvPr id="115" name="Google Shape;115;p18"/>
          <p:cNvSpPr txBox="1"/>
          <p:nvPr/>
        </p:nvSpPr>
        <p:spPr>
          <a:xfrm>
            <a:off x="2308950" y="4375989"/>
            <a:ext cx="4526100" cy="400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2"/>
              </a:buClr>
              <a:buSzPts val="1100"/>
              <a:buFont typeface="Arial"/>
              <a:buNone/>
            </a:pPr>
            <a:r>
              <a:rPr lang="en" sz="1600" b="1" dirty="0">
                <a:solidFill>
                  <a:schemeClr val="dk1"/>
                </a:solidFill>
                <a:latin typeface="Lato"/>
                <a:ea typeface="Lato"/>
                <a:cs typeface="Lato"/>
                <a:sym typeface="Lato"/>
              </a:rPr>
              <a:t>The 1764 Great Covenant Chain Wampum Belt</a:t>
            </a:r>
            <a:endParaRPr sz="1600" b="1" dirty="0">
              <a:solidFill>
                <a:schemeClr val="dk1"/>
              </a:solidFill>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9"/>
          <p:cNvSpPr txBox="1">
            <a:spLocks noGrp="1"/>
          </p:cNvSpPr>
          <p:nvPr>
            <p:ph type="title"/>
          </p:nvPr>
        </p:nvSpPr>
        <p:spPr>
          <a:xfrm>
            <a:off x="283100" y="712150"/>
            <a:ext cx="8620500" cy="101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Terminology</a:t>
            </a:r>
            <a:endParaRPr sz="3600"/>
          </a:p>
        </p:txBody>
      </p:sp>
      <p:sp>
        <p:nvSpPr>
          <p:cNvPr id="121" name="Google Shape;121;p19"/>
          <p:cNvSpPr/>
          <p:nvPr/>
        </p:nvSpPr>
        <p:spPr>
          <a:xfrm>
            <a:off x="371775" y="1988900"/>
            <a:ext cx="2629500" cy="2244900"/>
          </a:xfrm>
          <a:prstGeom prst="wedgeRectCallout">
            <a:avLst>
              <a:gd name="adj1" fmla="val -20833"/>
              <a:gd name="adj2" fmla="val 62500"/>
            </a:avLst>
          </a:prstGeom>
          <a:solidFill>
            <a:srgbClr val="1155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9"/>
          <p:cNvSpPr/>
          <p:nvPr/>
        </p:nvSpPr>
        <p:spPr>
          <a:xfrm>
            <a:off x="3210432" y="1988900"/>
            <a:ext cx="2629500" cy="2244900"/>
          </a:xfrm>
          <a:prstGeom prst="wedgeRectCallout">
            <a:avLst>
              <a:gd name="adj1" fmla="val -20833"/>
              <a:gd name="adj2" fmla="val 62500"/>
            </a:avLst>
          </a:prstGeom>
          <a:solidFill>
            <a:srgbClr val="FFDD1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9"/>
          <p:cNvSpPr/>
          <p:nvPr/>
        </p:nvSpPr>
        <p:spPr>
          <a:xfrm>
            <a:off x="6049089" y="1988900"/>
            <a:ext cx="2629500" cy="2244900"/>
          </a:xfrm>
          <a:prstGeom prst="wedgeRectCallout">
            <a:avLst>
              <a:gd name="adj1" fmla="val -20833"/>
              <a:gd name="adj2" fmla="val 625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9"/>
          <p:cNvSpPr txBox="1">
            <a:spLocks noGrp="1"/>
          </p:cNvSpPr>
          <p:nvPr>
            <p:ph type="title"/>
          </p:nvPr>
        </p:nvSpPr>
        <p:spPr>
          <a:xfrm>
            <a:off x="6125275" y="2061900"/>
            <a:ext cx="2481600" cy="2005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100"/>
              <a:t>Repatriation (expansive)</a:t>
            </a:r>
            <a:endParaRPr sz="2100"/>
          </a:p>
          <a:p>
            <a:pPr marL="0" lvl="0" indent="0" algn="l" rtl="0">
              <a:spcBef>
                <a:spcPts val="500"/>
              </a:spcBef>
              <a:spcAft>
                <a:spcPts val="500"/>
              </a:spcAft>
              <a:buNone/>
            </a:pPr>
            <a:r>
              <a:rPr lang="en" sz="1600" b="0"/>
              <a:t>A process of return to address ongoing legacies from the extensive violence of colonial projects.</a:t>
            </a:r>
            <a:r>
              <a:rPr lang="en" sz="1600" b="0" baseline="30000"/>
              <a:t>3</a:t>
            </a:r>
            <a:endParaRPr sz="1600" b="0" baseline="30000"/>
          </a:p>
        </p:txBody>
      </p:sp>
      <p:sp>
        <p:nvSpPr>
          <p:cNvPr id="125" name="Google Shape;125;p19"/>
          <p:cNvSpPr txBox="1">
            <a:spLocks noGrp="1"/>
          </p:cNvSpPr>
          <p:nvPr>
            <p:ph type="title"/>
          </p:nvPr>
        </p:nvSpPr>
        <p:spPr>
          <a:xfrm>
            <a:off x="447975" y="2061900"/>
            <a:ext cx="2481600" cy="2005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100"/>
              <a:t>Repatriation (limited)</a:t>
            </a:r>
            <a:endParaRPr sz="2100"/>
          </a:p>
          <a:p>
            <a:pPr marL="0" lvl="0" indent="0" algn="l" rtl="0">
              <a:spcBef>
                <a:spcPts val="500"/>
              </a:spcBef>
              <a:spcAft>
                <a:spcPts val="500"/>
              </a:spcAft>
              <a:buNone/>
            </a:pPr>
            <a:r>
              <a:rPr lang="en" sz="1700" b="0"/>
              <a:t>The transactional return of cultural objects to their nation or state of origin.</a:t>
            </a:r>
            <a:r>
              <a:rPr lang="en" sz="1700" b="0" baseline="30000"/>
              <a:t>1</a:t>
            </a:r>
            <a:endParaRPr sz="1700" b="0" baseline="30000"/>
          </a:p>
        </p:txBody>
      </p:sp>
      <p:sp>
        <p:nvSpPr>
          <p:cNvPr id="126" name="Google Shape;126;p19"/>
          <p:cNvSpPr txBox="1">
            <a:spLocks noGrp="1"/>
          </p:cNvSpPr>
          <p:nvPr>
            <p:ph type="title"/>
          </p:nvPr>
        </p:nvSpPr>
        <p:spPr>
          <a:xfrm>
            <a:off x="3286625" y="2061900"/>
            <a:ext cx="2481600" cy="2005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rgbClr val="37474F"/>
                </a:solidFill>
              </a:rPr>
              <a:t>Restitution</a:t>
            </a:r>
            <a:endParaRPr sz="2100">
              <a:solidFill>
                <a:srgbClr val="37474F"/>
              </a:solidFill>
            </a:endParaRPr>
          </a:p>
          <a:p>
            <a:pPr marL="0" lvl="0" indent="0" algn="l" rtl="0">
              <a:spcBef>
                <a:spcPts val="500"/>
              </a:spcBef>
              <a:spcAft>
                <a:spcPts val="500"/>
              </a:spcAft>
              <a:buNone/>
            </a:pPr>
            <a:r>
              <a:rPr lang="en" sz="1700" b="0">
                <a:solidFill>
                  <a:srgbClr val="37474F"/>
                </a:solidFill>
              </a:rPr>
              <a:t>The project of social justice enacted through object return and critique of colonialism.</a:t>
            </a:r>
            <a:r>
              <a:rPr lang="en" sz="1700" b="0" baseline="30000">
                <a:solidFill>
                  <a:srgbClr val="37474F"/>
                </a:solidFill>
              </a:rPr>
              <a:t>2</a:t>
            </a:r>
            <a:endParaRPr sz="1700" b="0" baseline="30000">
              <a:solidFill>
                <a:srgbClr val="37474F"/>
              </a:solidFill>
            </a:endParaRPr>
          </a:p>
        </p:txBody>
      </p:sp>
      <p:sp>
        <p:nvSpPr>
          <p:cNvPr id="127" name="Google Shape;127;p19"/>
          <p:cNvSpPr txBox="1"/>
          <p:nvPr/>
        </p:nvSpPr>
        <p:spPr>
          <a:xfrm>
            <a:off x="283100" y="4654975"/>
            <a:ext cx="6244200" cy="257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i="1">
              <a:solidFill>
                <a:schemeClr val="lt1"/>
              </a:solidFill>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131"/>
        <p:cNvGrpSpPr/>
        <p:nvPr/>
      </p:nvGrpSpPr>
      <p:grpSpPr>
        <a:xfrm>
          <a:off x="0" y="0"/>
          <a:ext cx="0" cy="0"/>
          <a:chOff x="0" y="0"/>
          <a:chExt cx="0" cy="0"/>
        </a:xfrm>
      </p:grpSpPr>
      <p:sp>
        <p:nvSpPr>
          <p:cNvPr id="132" name="Google Shape;132;p20"/>
          <p:cNvSpPr txBox="1">
            <a:spLocks noGrp="1"/>
          </p:cNvSpPr>
          <p:nvPr>
            <p:ph type="title"/>
          </p:nvPr>
        </p:nvSpPr>
        <p:spPr>
          <a:xfrm>
            <a:off x="319500" y="450200"/>
            <a:ext cx="7550700" cy="1242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a:solidFill>
                  <a:srgbClr val="1155CC"/>
                </a:solidFill>
              </a:rPr>
              <a:t>A Brief Introduction to Colonialism and Museums</a:t>
            </a:r>
            <a:endParaRPr sz="3600">
              <a:solidFill>
                <a:srgbClr val="1155CC"/>
              </a:solidFill>
            </a:endParaRPr>
          </a:p>
        </p:txBody>
      </p:sp>
      <p:sp>
        <p:nvSpPr>
          <p:cNvPr id="133" name="Google Shape;133;p20"/>
          <p:cNvSpPr txBox="1">
            <a:spLocks noGrp="1"/>
          </p:cNvSpPr>
          <p:nvPr>
            <p:ph type="body" idx="1"/>
          </p:nvPr>
        </p:nvSpPr>
        <p:spPr>
          <a:xfrm>
            <a:off x="319500" y="1846800"/>
            <a:ext cx="4488600" cy="2171100"/>
          </a:xfrm>
          <a:prstGeom prst="rect">
            <a:avLst/>
          </a:prstGeom>
        </p:spPr>
        <p:txBody>
          <a:bodyPr spcFirstLastPara="1" wrap="square" lIns="91425" tIns="91425" rIns="91425" bIns="91425" anchor="t" anchorCtr="0">
            <a:noAutofit/>
          </a:bodyPr>
          <a:lstStyle/>
          <a:p>
            <a:pPr marL="457200" lvl="0" indent="-336550" algn="l" rtl="0">
              <a:lnSpc>
                <a:spcPct val="100000"/>
              </a:lnSpc>
              <a:spcBef>
                <a:spcPts val="0"/>
              </a:spcBef>
              <a:spcAft>
                <a:spcPts val="0"/>
              </a:spcAft>
              <a:buSzPts val="1700"/>
              <a:buChar char="●"/>
            </a:pPr>
            <a:r>
              <a:rPr lang="en" sz="1700"/>
              <a:t>“Spoils of war” attitude towards the looting of cultural objects (Roehrenbeck, 2010)</a:t>
            </a:r>
            <a:endParaRPr sz="1700"/>
          </a:p>
          <a:p>
            <a:pPr marL="457200" lvl="0" indent="-336550" algn="l" rtl="0">
              <a:lnSpc>
                <a:spcPct val="100000"/>
              </a:lnSpc>
              <a:spcBef>
                <a:spcPts val="0"/>
              </a:spcBef>
              <a:spcAft>
                <a:spcPts val="0"/>
              </a:spcAft>
              <a:buSzPts val="1700"/>
              <a:buChar char="●"/>
            </a:pPr>
            <a:r>
              <a:rPr lang="en" sz="1700"/>
              <a:t>Museums shape memory and identity (Procter, 2020)</a:t>
            </a:r>
            <a:endParaRPr sz="1700"/>
          </a:p>
          <a:p>
            <a:pPr marL="457200" lvl="0" indent="-336550" algn="l" rtl="0">
              <a:lnSpc>
                <a:spcPct val="100000"/>
              </a:lnSpc>
              <a:spcBef>
                <a:spcPts val="0"/>
              </a:spcBef>
              <a:spcAft>
                <a:spcPts val="0"/>
              </a:spcAft>
              <a:buSzPts val="1700"/>
              <a:buChar char="●"/>
            </a:pPr>
            <a:r>
              <a:rPr lang="en" sz="1700"/>
              <a:t>Construct worldviews and normalize power relations</a:t>
            </a:r>
            <a:endParaRPr sz="1700"/>
          </a:p>
        </p:txBody>
      </p:sp>
      <p:sp>
        <p:nvSpPr>
          <p:cNvPr id="134" name="Google Shape;134;p20"/>
          <p:cNvSpPr txBox="1"/>
          <p:nvPr/>
        </p:nvSpPr>
        <p:spPr>
          <a:xfrm>
            <a:off x="4057775" y="4164325"/>
            <a:ext cx="4888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Raleway"/>
              <a:ea typeface="Raleway"/>
              <a:cs typeface="Raleway"/>
              <a:sym typeface="Raleway"/>
            </a:endParaRPr>
          </a:p>
        </p:txBody>
      </p:sp>
      <p:pic>
        <p:nvPicPr>
          <p:cNvPr id="135" name="Google Shape;135;p20" title="Royal_Ontario_Museum,_south_facade,_1922.jpg"/>
          <p:cNvPicPr preferRelativeResize="0"/>
          <p:nvPr/>
        </p:nvPicPr>
        <p:blipFill>
          <a:blip r:embed="rId3">
            <a:alphaModFix/>
          </a:blip>
          <a:stretch>
            <a:fillRect/>
          </a:stretch>
        </p:blipFill>
        <p:spPr>
          <a:xfrm>
            <a:off x="5070950" y="2256875"/>
            <a:ext cx="3717785" cy="2409125"/>
          </a:xfrm>
          <a:prstGeom prst="rect">
            <a:avLst/>
          </a:prstGeom>
          <a:noFill/>
          <a:ln>
            <a:noFill/>
          </a:ln>
        </p:spPr>
      </p:pic>
      <p:sp>
        <p:nvSpPr>
          <p:cNvPr id="136" name="Google Shape;136;p20"/>
          <p:cNvSpPr txBox="1"/>
          <p:nvPr/>
        </p:nvSpPr>
        <p:spPr>
          <a:xfrm>
            <a:off x="2530650" y="4099075"/>
            <a:ext cx="2435400" cy="5307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500" b="1">
                <a:solidFill>
                  <a:schemeClr val="dk1"/>
                </a:solidFill>
                <a:latin typeface="Lato"/>
                <a:ea typeface="Lato"/>
                <a:cs typeface="Lato"/>
                <a:sym typeface="Lato"/>
              </a:rPr>
              <a:t>The ROM, 1922, facing “Philosopher’s Walk”</a:t>
            </a:r>
            <a:endParaRPr sz="1500" b="1">
              <a:solidFill>
                <a:schemeClr val="dk1"/>
              </a:solidFill>
              <a:latin typeface="Lato"/>
              <a:ea typeface="Lato"/>
              <a:cs typeface="Lato"/>
              <a:sym typeface="La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40"/>
        <p:cNvGrpSpPr/>
        <p:nvPr/>
      </p:nvGrpSpPr>
      <p:grpSpPr>
        <a:xfrm>
          <a:off x="0" y="0"/>
          <a:ext cx="0" cy="0"/>
          <a:chOff x="0" y="0"/>
          <a:chExt cx="0" cy="0"/>
        </a:xfrm>
      </p:grpSpPr>
      <p:sp>
        <p:nvSpPr>
          <p:cNvPr id="141" name="Google Shape;141;p21"/>
          <p:cNvSpPr txBox="1">
            <a:spLocks noGrp="1"/>
          </p:cNvSpPr>
          <p:nvPr>
            <p:ph type="title"/>
          </p:nvPr>
        </p:nvSpPr>
        <p:spPr>
          <a:xfrm>
            <a:off x="319500" y="450200"/>
            <a:ext cx="6507600" cy="744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a:solidFill>
                  <a:schemeClr val="lt1"/>
                </a:solidFill>
              </a:rPr>
              <a:t>Libraries and Colonialism</a:t>
            </a:r>
            <a:endParaRPr>
              <a:solidFill>
                <a:schemeClr val="lt1"/>
              </a:solidFill>
            </a:endParaRPr>
          </a:p>
        </p:txBody>
      </p:sp>
      <p:sp>
        <p:nvSpPr>
          <p:cNvPr id="142" name="Google Shape;142;p21"/>
          <p:cNvSpPr txBox="1">
            <a:spLocks noGrp="1"/>
          </p:cNvSpPr>
          <p:nvPr>
            <p:ph type="body" idx="1"/>
          </p:nvPr>
        </p:nvSpPr>
        <p:spPr>
          <a:xfrm>
            <a:off x="319500" y="1250575"/>
            <a:ext cx="7059300" cy="1377600"/>
          </a:xfrm>
          <a:prstGeom prst="rect">
            <a:avLst/>
          </a:prstGeom>
        </p:spPr>
        <p:txBody>
          <a:bodyPr spcFirstLastPara="1" wrap="square" lIns="91425" tIns="91425" rIns="91425" bIns="91425" anchor="t" anchorCtr="0">
            <a:noAutofit/>
          </a:bodyPr>
          <a:lstStyle/>
          <a:p>
            <a:pPr marL="457200" marR="0" lvl="0" indent="-342900" algn="l" rtl="0">
              <a:lnSpc>
                <a:spcPct val="100000"/>
              </a:lnSpc>
              <a:spcBef>
                <a:spcPts val="0"/>
              </a:spcBef>
              <a:spcAft>
                <a:spcPts val="0"/>
              </a:spcAft>
              <a:buSzPts val="1800"/>
              <a:buChar char="●"/>
            </a:pPr>
            <a:r>
              <a:rPr lang="en" sz="1800"/>
              <a:t>Universalist knowledge systems, classification schemes, and cataloguing vocabularies (Crilly &amp; Everett, 2022)</a:t>
            </a:r>
            <a:endParaRPr sz="1800"/>
          </a:p>
          <a:p>
            <a:pPr marL="457200" marR="0" lvl="0" indent="-342900" algn="l" rtl="0">
              <a:lnSpc>
                <a:spcPct val="100000"/>
              </a:lnSpc>
              <a:spcBef>
                <a:spcPts val="0"/>
              </a:spcBef>
              <a:spcAft>
                <a:spcPts val="0"/>
              </a:spcAft>
              <a:buSzPts val="1800"/>
              <a:buChar char="●"/>
            </a:pPr>
            <a:r>
              <a:rPr lang="en" sz="1800"/>
              <a:t>Displacing Indigenous information systems with colonial ones </a:t>
            </a:r>
            <a:endParaRPr sz="1800"/>
          </a:p>
          <a:p>
            <a:pPr marL="457200" marR="0" lvl="0" indent="-342900" algn="l" rtl="0">
              <a:lnSpc>
                <a:spcPct val="100000"/>
              </a:lnSpc>
              <a:spcBef>
                <a:spcPts val="0"/>
              </a:spcBef>
              <a:spcAft>
                <a:spcPts val="0"/>
              </a:spcAft>
              <a:buSzPts val="1800"/>
              <a:buChar char="●"/>
            </a:pPr>
            <a:r>
              <a:rPr lang="en" sz="1800"/>
              <a:t>Extraction</a:t>
            </a:r>
            <a:endParaRPr sz="1800"/>
          </a:p>
          <a:p>
            <a:pPr marL="0" lvl="0" indent="0" algn="l" rtl="0">
              <a:lnSpc>
                <a:spcPct val="100000"/>
              </a:lnSpc>
              <a:spcBef>
                <a:spcPts val="0"/>
              </a:spcBef>
              <a:spcAft>
                <a:spcPts val="0"/>
              </a:spcAft>
              <a:buNone/>
            </a:pPr>
            <a:endParaRPr sz="1700"/>
          </a:p>
          <a:p>
            <a:pPr marL="0" lvl="0" indent="0" algn="l" rtl="0">
              <a:spcBef>
                <a:spcPts val="0"/>
              </a:spcBef>
              <a:spcAft>
                <a:spcPts val="0"/>
              </a:spcAft>
              <a:buNone/>
            </a:pPr>
            <a:endParaRPr sz="1700" b="1">
              <a:solidFill>
                <a:schemeClr val="lt1"/>
              </a:solidFill>
            </a:endParaRPr>
          </a:p>
        </p:txBody>
      </p:sp>
      <p:sp>
        <p:nvSpPr>
          <p:cNvPr id="143" name="Google Shape;143;p21"/>
          <p:cNvSpPr txBox="1"/>
          <p:nvPr/>
        </p:nvSpPr>
        <p:spPr>
          <a:xfrm>
            <a:off x="319500" y="2723075"/>
            <a:ext cx="5549700" cy="2164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2"/>
              </a:buClr>
              <a:buSzPts val="1100"/>
              <a:buFont typeface="Arial"/>
              <a:buNone/>
            </a:pPr>
            <a:r>
              <a:rPr lang="en" sz="1500" b="1">
                <a:solidFill>
                  <a:schemeClr val="lt1"/>
                </a:solidFill>
                <a:latin typeface="Lato"/>
                <a:ea typeface="Lato"/>
                <a:cs typeface="Lato"/>
                <a:sym typeface="Lato"/>
              </a:rPr>
              <a:t>“Within our research institutions, there have been and continue to be countless histories of researchers… who have engaged with Indigenous communities, only to take Indigenous Knowledges, important objects, tissue samples, and the literal bodies of ancestors, and return to their institutions to store these Knowledges, materials, and people in libraries, archives, and museums.” (Wong, 2024, p. 2) </a:t>
            </a:r>
            <a:endParaRPr sz="1500" b="1">
              <a:solidFill>
                <a:schemeClr val="lt1"/>
              </a:solidFill>
              <a:latin typeface="Lato"/>
              <a:ea typeface="Lato"/>
              <a:cs typeface="Lato"/>
              <a:sym typeface="Lato"/>
            </a:endParaRPr>
          </a:p>
          <a:p>
            <a:pPr marL="0" lvl="0" indent="0" algn="ctr" rtl="0">
              <a:spcBef>
                <a:spcPts val="0"/>
              </a:spcBef>
              <a:spcAft>
                <a:spcPts val="0"/>
              </a:spcAft>
              <a:buNone/>
            </a:pPr>
            <a:endParaRPr sz="1600">
              <a:solidFill>
                <a:schemeClr val="dk2"/>
              </a:solidFill>
              <a:latin typeface="Lato"/>
              <a:ea typeface="Lato"/>
              <a:cs typeface="Lato"/>
              <a:sym typeface="Lato"/>
            </a:endParaRPr>
          </a:p>
        </p:txBody>
      </p:sp>
      <p:pic>
        <p:nvPicPr>
          <p:cNvPr id="144" name="Google Shape;144;p21"/>
          <p:cNvPicPr preferRelativeResize="0"/>
          <p:nvPr/>
        </p:nvPicPr>
        <p:blipFill rotWithShape="1">
          <a:blip r:embed="rId3">
            <a:alphaModFix/>
          </a:blip>
          <a:srcRect b="9974"/>
          <a:stretch/>
        </p:blipFill>
        <p:spPr>
          <a:xfrm>
            <a:off x="5693975" y="2047375"/>
            <a:ext cx="3252600" cy="29282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148"/>
        <p:cNvGrpSpPr/>
        <p:nvPr/>
      </p:nvGrpSpPr>
      <p:grpSpPr>
        <a:xfrm>
          <a:off x="0" y="0"/>
          <a:ext cx="0" cy="0"/>
          <a:chOff x="0" y="0"/>
          <a:chExt cx="0" cy="0"/>
        </a:xfrm>
      </p:grpSpPr>
      <p:sp>
        <p:nvSpPr>
          <p:cNvPr id="149" name="Google Shape;149;p22"/>
          <p:cNvSpPr txBox="1">
            <a:spLocks noGrp="1"/>
          </p:cNvSpPr>
          <p:nvPr>
            <p:ph type="title"/>
          </p:nvPr>
        </p:nvSpPr>
        <p:spPr>
          <a:xfrm>
            <a:off x="260850" y="1684500"/>
            <a:ext cx="8622300" cy="1774500"/>
          </a:xfrm>
          <a:prstGeom prst="rect">
            <a:avLst/>
          </a:prstGeom>
        </p:spPr>
        <p:txBody>
          <a:bodyPr spcFirstLastPara="1" wrap="square" lIns="91425" tIns="91425" rIns="91425" bIns="91425" anchor="t" anchorCtr="0">
            <a:noAutofit/>
          </a:bodyPr>
          <a:lstStyle/>
          <a:p>
            <a:pPr marL="0" lvl="0" indent="0" algn="ctr" rtl="0">
              <a:spcBef>
                <a:spcPts val="0"/>
              </a:spcBef>
              <a:spcAft>
                <a:spcPts val="1000"/>
              </a:spcAft>
              <a:buNone/>
            </a:pPr>
            <a:r>
              <a:rPr lang="en" sz="4700">
                <a:solidFill>
                  <a:schemeClr val="dk1"/>
                </a:solidFill>
              </a:rPr>
              <a:t>“But repatriation concerns </a:t>
            </a:r>
            <a:r>
              <a:rPr lang="en" sz="4700" i="1">
                <a:solidFill>
                  <a:schemeClr val="dk1"/>
                </a:solidFill>
              </a:rPr>
              <a:t>(rare)</a:t>
            </a:r>
            <a:r>
              <a:rPr lang="en" sz="4700">
                <a:solidFill>
                  <a:schemeClr val="dk1"/>
                </a:solidFill>
              </a:rPr>
              <a:t> </a:t>
            </a:r>
            <a:r>
              <a:rPr lang="en" sz="4700" i="1">
                <a:solidFill>
                  <a:schemeClr val="dk1"/>
                </a:solidFill>
              </a:rPr>
              <a:t>object</a:t>
            </a:r>
            <a:r>
              <a:rPr lang="en" sz="4700">
                <a:solidFill>
                  <a:schemeClr val="dk1"/>
                </a:solidFill>
              </a:rPr>
              <a:t> return…”</a:t>
            </a:r>
            <a:endParaRPr sz="2300" b="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153"/>
        <p:cNvGrpSpPr/>
        <p:nvPr/>
      </p:nvGrpSpPr>
      <p:grpSpPr>
        <a:xfrm>
          <a:off x="0" y="0"/>
          <a:ext cx="0" cy="0"/>
          <a:chOff x="0" y="0"/>
          <a:chExt cx="0" cy="0"/>
        </a:xfrm>
      </p:grpSpPr>
      <p:sp>
        <p:nvSpPr>
          <p:cNvPr id="154" name="Google Shape;154;p23"/>
          <p:cNvSpPr txBox="1">
            <a:spLocks noGrp="1"/>
          </p:cNvSpPr>
          <p:nvPr>
            <p:ph type="title"/>
          </p:nvPr>
        </p:nvSpPr>
        <p:spPr>
          <a:xfrm>
            <a:off x="319500" y="450200"/>
            <a:ext cx="7042200" cy="1242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a:solidFill>
                  <a:srgbClr val="1155CC"/>
                </a:solidFill>
              </a:rPr>
              <a:t>UCLA’s repatriation to the Jewish Museum Prague (JMP)</a:t>
            </a:r>
            <a:endParaRPr>
              <a:solidFill>
                <a:srgbClr val="1155CC"/>
              </a:solidFill>
            </a:endParaRPr>
          </a:p>
        </p:txBody>
      </p:sp>
      <p:sp>
        <p:nvSpPr>
          <p:cNvPr id="155" name="Google Shape;155;p23"/>
          <p:cNvSpPr txBox="1">
            <a:spLocks noGrp="1"/>
          </p:cNvSpPr>
          <p:nvPr>
            <p:ph type="body" idx="1"/>
          </p:nvPr>
        </p:nvSpPr>
        <p:spPr>
          <a:xfrm>
            <a:off x="319500" y="1846800"/>
            <a:ext cx="5267100" cy="2171100"/>
          </a:xfrm>
          <a:prstGeom prst="rect">
            <a:avLst/>
          </a:prstGeom>
        </p:spPr>
        <p:txBody>
          <a:bodyPr spcFirstLastPara="1" wrap="square" lIns="91425" tIns="91425" rIns="91425" bIns="91425" anchor="t" anchorCtr="0">
            <a:noAutofit/>
          </a:bodyPr>
          <a:lstStyle/>
          <a:p>
            <a:pPr marL="457200" lvl="0" indent="-336550" algn="l" rtl="0">
              <a:lnSpc>
                <a:spcPct val="100000"/>
              </a:lnSpc>
              <a:spcBef>
                <a:spcPts val="0"/>
              </a:spcBef>
              <a:spcAft>
                <a:spcPts val="0"/>
              </a:spcAft>
              <a:buSzPts val="1700"/>
              <a:buChar char="●"/>
            </a:pPr>
            <a:r>
              <a:rPr lang="en" sz="1700"/>
              <a:t>Jewish Religious Community Library (JRCLP) → JMP after WWII</a:t>
            </a:r>
            <a:endParaRPr sz="1700"/>
          </a:p>
          <a:p>
            <a:pPr marL="457200" lvl="0" indent="-336550" algn="l" rtl="0">
              <a:lnSpc>
                <a:spcPct val="100000"/>
              </a:lnSpc>
              <a:spcBef>
                <a:spcPts val="0"/>
              </a:spcBef>
              <a:spcAft>
                <a:spcPts val="0"/>
              </a:spcAft>
              <a:buSzPts val="1700"/>
              <a:buChar char="●"/>
            </a:pPr>
            <a:r>
              <a:rPr lang="en" sz="1700"/>
              <a:t>UCLA’s Jewish Studies Library receives repatriation request from JMP in 2021</a:t>
            </a:r>
            <a:endParaRPr sz="1700"/>
          </a:p>
          <a:p>
            <a:pPr marL="457200" lvl="0" indent="-336550" algn="l" rtl="0">
              <a:lnSpc>
                <a:spcPct val="100000"/>
              </a:lnSpc>
              <a:spcBef>
                <a:spcPts val="0"/>
              </a:spcBef>
              <a:spcAft>
                <a:spcPts val="0"/>
              </a:spcAft>
              <a:buSzPts val="1700"/>
              <a:buChar char="●"/>
            </a:pPr>
            <a:r>
              <a:rPr lang="en" sz="1700"/>
              <a:t>Returns 6 manuscripts from its collection</a:t>
            </a:r>
            <a:endParaRPr sz="1700"/>
          </a:p>
          <a:p>
            <a:pPr marL="0" lvl="0" indent="0" algn="l" rtl="0">
              <a:lnSpc>
                <a:spcPct val="100000"/>
              </a:lnSpc>
              <a:spcBef>
                <a:spcPts val="0"/>
              </a:spcBef>
              <a:spcAft>
                <a:spcPts val="0"/>
              </a:spcAft>
              <a:buNone/>
            </a:pPr>
            <a:endParaRPr sz="1700"/>
          </a:p>
          <a:p>
            <a:pPr marL="0" lvl="0" indent="0" algn="l" rtl="0">
              <a:lnSpc>
                <a:spcPct val="100000"/>
              </a:lnSpc>
              <a:spcBef>
                <a:spcPts val="0"/>
              </a:spcBef>
              <a:spcAft>
                <a:spcPts val="0"/>
              </a:spcAft>
              <a:buNone/>
            </a:pPr>
            <a:r>
              <a:rPr lang="en" sz="1700"/>
              <a:t>Source: Mizrachi &amp; Bušek, 2023</a:t>
            </a:r>
            <a:endParaRPr sz="1700"/>
          </a:p>
        </p:txBody>
      </p:sp>
      <p:pic>
        <p:nvPicPr>
          <p:cNvPr id="156" name="Google Shape;156;p23" title="Screenshot 2025-05-29 at 1.33.19 PM.png"/>
          <p:cNvPicPr preferRelativeResize="0"/>
          <p:nvPr/>
        </p:nvPicPr>
        <p:blipFill>
          <a:blip r:embed="rId3">
            <a:alphaModFix/>
          </a:blip>
          <a:stretch>
            <a:fillRect/>
          </a:stretch>
        </p:blipFill>
        <p:spPr>
          <a:xfrm>
            <a:off x="5913126" y="1846800"/>
            <a:ext cx="2681800" cy="2548275"/>
          </a:xfrm>
          <a:prstGeom prst="rect">
            <a:avLst/>
          </a:prstGeom>
          <a:noFill/>
          <a:ln>
            <a:noFill/>
          </a:ln>
        </p:spPr>
      </p:pic>
      <p:sp>
        <p:nvSpPr>
          <p:cNvPr id="157" name="Google Shape;157;p23"/>
          <p:cNvSpPr txBox="1"/>
          <p:nvPr/>
        </p:nvSpPr>
        <p:spPr>
          <a:xfrm>
            <a:off x="5410525" y="4395075"/>
            <a:ext cx="3687000" cy="642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 sz="1500" b="1">
                <a:solidFill>
                  <a:schemeClr val="dk1"/>
                </a:solidFill>
                <a:latin typeface="Lato"/>
                <a:ea typeface="Lato"/>
                <a:cs typeface="Lato"/>
                <a:sym typeface="Lato"/>
              </a:rPr>
              <a:t>A Pre-WWII Ownership Stamp of the</a:t>
            </a:r>
            <a:endParaRPr sz="1500" b="1">
              <a:solidFill>
                <a:schemeClr val="dk1"/>
              </a:solidFill>
              <a:latin typeface="Lato"/>
              <a:ea typeface="Lato"/>
              <a:cs typeface="Lato"/>
              <a:sym typeface="Lato"/>
            </a:endParaRPr>
          </a:p>
          <a:p>
            <a:pPr marL="0" lvl="0" indent="0" algn="ctr" rtl="0">
              <a:lnSpc>
                <a:spcPct val="115000"/>
              </a:lnSpc>
              <a:spcBef>
                <a:spcPts val="0"/>
              </a:spcBef>
              <a:spcAft>
                <a:spcPts val="0"/>
              </a:spcAft>
              <a:buNone/>
            </a:pPr>
            <a:r>
              <a:rPr lang="en" sz="1500" b="1">
                <a:solidFill>
                  <a:schemeClr val="dk1"/>
                </a:solidFill>
                <a:latin typeface="Lato"/>
                <a:ea typeface="Lato"/>
                <a:cs typeface="Lato"/>
                <a:sym typeface="Lato"/>
              </a:rPr>
              <a:t>Jewish Community Library in Prague</a:t>
            </a:r>
            <a:endParaRPr sz="1500" b="1">
              <a:solidFill>
                <a:schemeClr val="dk1"/>
              </a:solidFill>
              <a:latin typeface="Lato"/>
              <a:ea typeface="Lato"/>
              <a:cs typeface="Lato"/>
              <a:sym typeface="La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161"/>
        <p:cNvGrpSpPr/>
        <p:nvPr/>
      </p:nvGrpSpPr>
      <p:grpSpPr>
        <a:xfrm>
          <a:off x="0" y="0"/>
          <a:ext cx="0" cy="0"/>
          <a:chOff x="0" y="0"/>
          <a:chExt cx="0" cy="0"/>
        </a:xfrm>
      </p:grpSpPr>
      <p:sp>
        <p:nvSpPr>
          <p:cNvPr id="162" name="Google Shape;162;p24"/>
          <p:cNvSpPr txBox="1">
            <a:spLocks noGrp="1"/>
          </p:cNvSpPr>
          <p:nvPr>
            <p:ph type="title"/>
          </p:nvPr>
        </p:nvSpPr>
        <p:spPr>
          <a:xfrm>
            <a:off x="319500" y="450200"/>
            <a:ext cx="8333100" cy="1861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a:solidFill>
                  <a:schemeClr val="dk1"/>
                </a:solidFill>
              </a:rPr>
              <a:t>The British Library’s digital repatriation of the Yogyakarta Kraton Manuscript Collection (YKMC)</a:t>
            </a:r>
            <a:endParaRPr>
              <a:solidFill>
                <a:schemeClr val="dk1"/>
              </a:solidFill>
            </a:endParaRPr>
          </a:p>
        </p:txBody>
      </p:sp>
      <p:sp>
        <p:nvSpPr>
          <p:cNvPr id="163" name="Google Shape;163;p24"/>
          <p:cNvSpPr txBox="1">
            <a:spLocks noGrp="1"/>
          </p:cNvSpPr>
          <p:nvPr>
            <p:ph type="body" idx="1"/>
          </p:nvPr>
        </p:nvSpPr>
        <p:spPr>
          <a:xfrm>
            <a:off x="319500" y="2393425"/>
            <a:ext cx="4161600" cy="2171100"/>
          </a:xfrm>
          <a:prstGeom prst="rect">
            <a:avLst/>
          </a:prstGeom>
        </p:spPr>
        <p:txBody>
          <a:bodyPr spcFirstLastPara="1" wrap="square" lIns="91425" tIns="91425" rIns="91425" bIns="91425" anchor="t" anchorCtr="0">
            <a:noAutofit/>
          </a:bodyPr>
          <a:lstStyle/>
          <a:p>
            <a:pPr marL="457200" lvl="0" indent="-336550" algn="l" rtl="0">
              <a:lnSpc>
                <a:spcPct val="100000"/>
              </a:lnSpc>
              <a:spcBef>
                <a:spcPts val="0"/>
              </a:spcBef>
              <a:spcAft>
                <a:spcPts val="0"/>
              </a:spcAft>
              <a:buSzPts val="1700"/>
              <a:buChar char="●"/>
            </a:pPr>
            <a:r>
              <a:rPr lang="en" sz="1700"/>
              <a:t>Taken during the British assault of the palace of Yogyakarta  in June 1812 </a:t>
            </a:r>
            <a:endParaRPr sz="1700"/>
          </a:p>
          <a:p>
            <a:pPr marL="457200" lvl="0" indent="-336550" algn="l" rtl="0">
              <a:lnSpc>
                <a:spcPct val="100000"/>
              </a:lnSpc>
              <a:spcBef>
                <a:spcPts val="0"/>
              </a:spcBef>
              <a:spcAft>
                <a:spcPts val="0"/>
              </a:spcAft>
              <a:buSzPts val="1700"/>
              <a:buChar char="●"/>
            </a:pPr>
            <a:r>
              <a:rPr lang="en" sz="1700"/>
              <a:t>Celebrated as “digital return”</a:t>
            </a:r>
            <a:endParaRPr sz="1700"/>
          </a:p>
          <a:p>
            <a:pPr marL="457200" lvl="0" indent="-336550" algn="l" rtl="0">
              <a:lnSpc>
                <a:spcPct val="100000"/>
              </a:lnSpc>
              <a:spcBef>
                <a:spcPts val="0"/>
              </a:spcBef>
              <a:spcAft>
                <a:spcPts val="0"/>
              </a:spcAft>
              <a:buSzPts val="1700"/>
              <a:buChar char="●"/>
            </a:pPr>
            <a:r>
              <a:rPr lang="en" sz="1700"/>
              <a:t>Physical manuscripts remain in possession of BL</a:t>
            </a:r>
            <a:endParaRPr sz="1700"/>
          </a:p>
          <a:p>
            <a:pPr marL="0" lvl="0" indent="0" algn="l" rtl="0">
              <a:lnSpc>
                <a:spcPct val="100000"/>
              </a:lnSpc>
              <a:spcBef>
                <a:spcPts val="0"/>
              </a:spcBef>
              <a:spcAft>
                <a:spcPts val="0"/>
              </a:spcAft>
              <a:buNone/>
            </a:pPr>
            <a:endParaRPr sz="1700"/>
          </a:p>
          <a:p>
            <a:pPr marL="0" lvl="0" indent="0" algn="l" rtl="0">
              <a:lnSpc>
                <a:spcPct val="100000"/>
              </a:lnSpc>
              <a:spcBef>
                <a:spcPts val="0"/>
              </a:spcBef>
              <a:spcAft>
                <a:spcPts val="0"/>
              </a:spcAft>
              <a:buNone/>
            </a:pPr>
            <a:r>
              <a:rPr lang="en" sz="1700"/>
              <a:t>Sources: Gallop, 2018; Valluri, 2024</a:t>
            </a:r>
            <a:endParaRPr sz="1700"/>
          </a:p>
        </p:txBody>
      </p:sp>
      <p:sp>
        <p:nvSpPr>
          <p:cNvPr id="164" name="Google Shape;164;p24"/>
          <p:cNvSpPr txBox="1"/>
          <p:nvPr/>
        </p:nvSpPr>
        <p:spPr>
          <a:xfrm>
            <a:off x="4097525" y="4332900"/>
            <a:ext cx="4903500" cy="594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b="1">
                <a:solidFill>
                  <a:srgbClr val="1155CC"/>
                </a:solidFill>
                <a:latin typeface="Lato"/>
                <a:ea typeface="Lato"/>
                <a:cs typeface="Lato"/>
                <a:sym typeface="Lato"/>
              </a:rPr>
              <a:t>March 7, 2019: British Ambassador to Indonesia presents digital images to Sri Sultan Hamengku Buwono X</a:t>
            </a:r>
            <a:endParaRPr b="1">
              <a:solidFill>
                <a:srgbClr val="1155CC"/>
              </a:solidFill>
              <a:latin typeface="Lato"/>
              <a:ea typeface="Lato"/>
              <a:cs typeface="Lato"/>
              <a:sym typeface="Lato"/>
            </a:endParaRPr>
          </a:p>
        </p:txBody>
      </p:sp>
      <p:pic>
        <p:nvPicPr>
          <p:cNvPr id="165" name="Google Shape;165;p24" title="6a00d8341c464853ef0240a44ad782200c-580wi.jpg"/>
          <p:cNvPicPr preferRelativeResize="0"/>
          <p:nvPr/>
        </p:nvPicPr>
        <p:blipFill>
          <a:blip r:embed="rId3">
            <a:alphaModFix/>
          </a:blip>
          <a:stretch>
            <a:fillRect/>
          </a:stretch>
        </p:blipFill>
        <p:spPr>
          <a:xfrm>
            <a:off x="4874038" y="2351500"/>
            <a:ext cx="3350473" cy="19814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53535"/>
        </a:solidFill>
        <a:effectLst/>
      </p:bgPr>
    </p:bg>
    <p:spTree>
      <p:nvGrpSpPr>
        <p:cNvPr id="1" name="Shape 169"/>
        <p:cNvGrpSpPr/>
        <p:nvPr/>
      </p:nvGrpSpPr>
      <p:grpSpPr>
        <a:xfrm>
          <a:off x="0" y="0"/>
          <a:ext cx="0" cy="0"/>
          <a:chOff x="0" y="0"/>
          <a:chExt cx="0" cy="0"/>
        </a:xfrm>
      </p:grpSpPr>
      <p:sp>
        <p:nvSpPr>
          <p:cNvPr id="170" name="Google Shape;170;p25"/>
          <p:cNvSpPr txBox="1">
            <a:spLocks noGrp="1"/>
          </p:cNvSpPr>
          <p:nvPr>
            <p:ph type="title" idx="4294967295"/>
          </p:nvPr>
        </p:nvSpPr>
        <p:spPr>
          <a:xfrm>
            <a:off x="535775" y="712150"/>
            <a:ext cx="5197200" cy="768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3600">
                <a:solidFill>
                  <a:schemeClr val="dk1"/>
                </a:solidFill>
              </a:rPr>
              <a:t>So what?</a:t>
            </a:r>
            <a:endParaRPr sz="2400"/>
          </a:p>
        </p:txBody>
      </p:sp>
      <p:sp>
        <p:nvSpPr>
          <p:cNvPr id="171" name="Google Shape;171;p25"/>
          <p:cNvSpPr txBox="1">
            <a:spLocks noGrp="1"/>
          </p:cNvSpPr>
          <p:nvPr>
            <p:ph type="title" idx="4294967295"/>
          </p:nvPr>
        </p:nvSpPr>
        <p:spPr>
          <a:xfrm>
            <a:off x="535775" y="1480150"/>
            <a:ext cx="6786600" cy="1878900"/>
          </a:xfrm>
          <a:prstGeom prst="rect">
            <a:avLst/>
          </a:prstGeom>
        </p:spPr>
        <p:txBody>
          <a:bodyPr spcFirstLastPara="1" wrap="square" lIns="91425" tIns="91425" rIns="91425" bIns="91425" anchor="t" anchorCtr="0">
            <a:noAutofit/>
          </a:bodyPr>
          <a:lstStyle/>
          <a:p>
            <a:pPr marL="457200" lvl="0" indent="-336550" algn="l" rtl="0">
              <a:spcBef>
                <a:spcPts val="0"/>
              </a:spcBef>
              <a:spcAft>
                <a:spcPts val="0"/>
              </a:spcAft>
              <a:buClr>
                <a:schemeClr val="lt1"/>
              </a:buClr>
              <a:buSzPts val="1700"/>
              <a:buFont typeface="Lato"/>
              <a:buChar char="●"/>
            </a:pPr>
            <a:r>
              <a:rPr lang="en" sz="1800" b="0">
                <a:solidFill>
                  <a:schemeClr val="lt1"/>
                </a:solidFill>
                <a:latin typeface="Lato"/>
                <a:ea typeface="Lato"/>
                <a:cs typeface="Lato"/>
                <a:sym typeface="Lato"/>
              </a:rPr>
              <a:t>Outside of the Canadian context</a:t>
            </a:r>
            <a:endParaRPr sz="1800" b="0">
              <a:solidFill>
                <a:schemeClr val="lt1"/>
              </a:solidFill>
              <a:latin typeface="Lato"/>
              <a:ea typeface="Lato"/>
              <a:cs typeface="Lato"/>
              <a:sym typeface="Lato"/>
            </a:endParaRPr>
          </a:p>
          <a:p>
            <a:pPr marL="457200" lvl="0" indent="-336550" algn="l" rtl="0">
              <a:spcBef>
                <a:spcPts val="0"/>
              </a:spcBef>
              <a:spcAft>
                <a:spcPts val="0"/>
              </a:spcAft>
              <a:buClr>
                <a:schemeClr val="lt1"/>
              </a:buClr>
              <a:buSzPts val="1700"/>
              <a:buFont typeface="Lato"/>
              <a:buChar char="●"/>
            </a:pPr>
            <a:r>
              <a:rPr lang="en" sz="1800" b="0">
                <a:solidFill>
                  <a:schemeClr val="lt1"/>
                </a:solidFill>
                <a:latin typeface="Lato"/>
                <a:ea typeface="Lato"/>
                <a:cs typeface="Lato"/>
                <a:sym typeface="Lato"/>
              </a:rPr>
              <a:t>Technology: digitization will lead to more repatriations (Mizrachi &amp; Bušek, 2023)</a:t>
            </a:r>
            <a:endParaRPr sz="1800" b="0">
              <a:solidFill>
                <a:schemeClr val="lt1"/>
              </a:solidFill>
              <a:latin typeface="Lato"/>
              <a:ea typeface="Lato"/>
              <a:cs typeface="Lato"/>
              <a:sym typeface="Lato"/>
            </a:endParaRPr>
          </a:p>
          <a:p>
            <a:pPr marL="457200" lvl="0" indent="-342900" algn="l" rtl="0">
              <a:spcBef>
                <a:spcPts val="0"/>
              </a:spcBef>
              <a:spcAft>
                <a:spcPts val="0"/>
              </a:spcAft>
              <a:buClr>
                <a:schemeClr val="lt1"/>
              </a:buClr>
              <a:buSzPts val="1800"/>
              <a:buFont typeface="Lato"/>
              <a:buChar char="●"/>
            </a:pPr>
            <a:r>
              <a:rPr lang="en" sz="1800" b="0">
                <a:solidFill>
                  <a:schemeClr val="lt1"/>
                </a:solidFill>
                <a:latin typeface="Lato"/>
                <a:ea typeface="Lato"/>
                <a:cs typeface="Lato"/>
                <a:sym typeface="Lato"/>
              </a:rPr>
              <a:t>Varying levels of restitution </a:t>
            </a:r>
            <a:endParaRPr sz="1800" b="0">
              <a:solidFill>
                <a:schemeClr val="lt1"/>
              </a:solidFill>
              <a:latin typeface="Lato"/>
              <a:ea typeface="Lato"/>
              <a:cs typeface="Lato"/>
              <a:sym typeface="Lato"/>
            </a:endParaRPr>
          </a:p>
          <a:p>
            <a:pPr marL="457200" lvl="0" indent="-342900" algn="l" rtl="0">
              <a:spcBef>
                <a:spcPts val="0"/>
              </a:spcBef>
              <a:spcAft>
                <a:spcPts val="0"/>
              </a:spcAft>
              <a:buClr>
                <a:schemeClr val="lt1"/>
              </a:buClr>
              <a:buSzPts val="1800"/>
              <a:buFont typeface="Lato"/>
              <a:buChar char="●"/>
            </a:pPr>
            <a:r>
              <a:rPr lang="en" sz="1800" b="0">
                <a:solidFill>
                  <a:schemeClr val="lt1"/>
                </a:solidFill>
                <a:latin typeface="Lato"/>
                <a:ea typeface="Lato"/>
                <a:cs typeface="Lato"/>
                <a:sym typeface="Lato"/>
              </a:rPr>
              <a:t>Rare book repatriations happening in libraries around the world</a:t>
            </a:r>
            <a:endParaRPr sz="1800" b="0">
              <a:solidFill>
                <a:schemeClr val="lt1"/>
              </a:solidFill>
              <a:latin typeface="Lato"/>
              <a:ea typeface="Lato"/>
              <a:cs typeface="Lato"/>
              <a:sym typeface="Lato"/>
            </a:endParaRPr>
          </a:p>
          <a:p>
            <a:pPr marL="0" lvl="0" indent="0" algn="l" rtl="0">
              <a:spcBef>
                <a:spcPts val="0"/>
              </a:spcBef>
              <a:spcAft>
                <a:spcPts val="0"/>
              </a:spcAft>
              <a:buNone/>
            </a:pPr>
            <a:endParaRPr sz="1800" b="0">
              <a:solidFill>
                <a:schemeClr val="lt1"/>
              </a:solidFill>
              <a:latin typeface="Lato"/>
              <a:ea typeface="Lato"/>
              <a:cs typeface="Lato"/>
              <a:sym typeface="Lato"/>
            </a:endParaRPr>
          </a:p>
          <a:p>
            <a:pPr marL="0" lvl="0" indent="0" algn="l" rtl="0">
              <a:spcBef>
                <a:spcPts val="0"/>
              </a:spcBef>
              <a:spcAft>
                <a:spcPts val="0"/>
              </a:spcAft>
              <a:buNone/>
            </a:pPr>
            <a:endParaRPr sz="1900">
              <a:solidFill>
                <a:schemeClr val="dk1"/>
              </a:solidFill>
              <a:latin typeface="Lato"/>
              <a:ea typeface="Lato"/>
              <a:cs typeface="Lato"/>
              <a:sym typeface="Lato"/>
            </a:endParaRPr>
          </a:p>
        </p:txBody>
      </p:sp>
      <p:sp>
        <p:nvSpPr>
          <p:cNvPr id="172" name="Google Shape;172;p25"/>
          <p:cNvSpPr txBox="1"/>
          <p:nvPr/>
        </p:nvSpPr>
        <p:spPr>
          <a:xfrm>
            <a:off x="1301675" y="3573125"/>
            <a:ext cx="6584700" cy="1048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2"/>
              </a:buClr>
              <a:buSzPts val="1100"/>
              <a:buFont typeface="Arial"/>
              <a:buNone/>
            </a:pPr>
            <a:r>
              <a:rPr lang="en" sz="2100" b="1">
                <a:solidFill>
                  <a:schemeClr val="dk1"/>
                </a:solidFill>
                <a:latin typeface="Lato"/>
                <a:ea typeface="Lato"/>
                <a:cs typeface="Lato"/>
                <a:sym typeface="Lato"/>
              </a:rPr>
              <a:t>But what about when the book isn’t rare or the information isn’t a book at all?</a:t>
            </a:r>
            <a:endParaRPr sz="2000">
              <a:solidFill>
                <a:schemeClr val="dk1"/>
              </a:solidFill>
              <a:latin typeface="Lato"/>
              <a:ea typeface="Lato"/>
              <a:cs typeface="Lato"/>
              <a:sym typeface="La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176"/>
        <p:cNvGrpSpPr/>
        <p:nvPr/>
      </p:nvGrpSpPr>
      <p:grpSpPr>
        <a:xfrm>
          <a:off x="0" y="0"/>
          <a:ext cx="0" cy="0"/>
          <a:chOff x="0" y="0"/>
          <a:chExt cx="0" cy="0"/>
        </a:xfrm>
      </p:grpSpPr>
      <p:sp>
        <p:nvSpPr>
          <p:cNvPr id="177" name="Google Shape;177;p26"/>
          <p:cNvSpPr txBox="1">
            <a:spLocks noGrp="1"/>
          </p:cNvSpPr>
          <p:nvPr>
            <p:ph type="title"/>
          </p:nvPr>
        </p:nvSpPr>
        <p:spPr>
          <a:xfrm>
            <a:off x="319500" y="450200"/>
            <a:ext cx="7042200" cy="180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dirty="0">
                <a:solidFill>
                  <a:schemeClr val="dk1"/>
                </a:solidFill>
              </a:rPr>
              <a:t>Simon Fraser University Library’s repatriation to the Dane-zaa First Nations</a:t>
            </a:r>
            <a:endParaRPr dirty="0">
              <a:solidFill>
                <a:schemeClr val="dk1"/>
              </a:solidFill>
            </a:endParaRPr>
          </a:p>
        </p:txBody>
      </p:sp>
      <p:sp>
        <p:nvSpPr>
          <p:cNvPr id="178" name="Google Shape;178;p26"/>
          <p:cNvSpPr txBox="1">
            <a:spLocks noGrp="1"/>
          </p:cNvSpPr>
          <p:nvPr>
            <p:ph type="body" idx="1"/>
          </p:nvPr>
        </p:nvSpPr>
        <p:spPr>
          <a:xfrm>
            <a:off x="319500" y="2154500"/>
            <a:ext cx="5392800" cy="2736900"/>
          </a:xfrm>
          <a:prstGeom prst="rect">
            <a:avLst/>
          </a:prstGeom>
        </p:spPr>
        <p:txBody>
          <a:bodyPr spcFirstLastPara="1" wrap="square" lIns="91425" tIns="91425" rIns="91425" bIns="91425" anchor="t" anchorCtr="0">
            <a:noAutofit/>
          </a:bodyPr>
          <a:lstStyle/>
          <a:p>
            <a:pPr marL="457200" lvl="0" indent="-336550" algn="l" rtl="0">
              <a:lnSpc>
                <a:spcPct val="100000"/>
              </a:lnSpc>
              <a:spcBef>
                <a:spcPts val="0"/>
              </a:spcBef>
              <a:spcAft>
                <a:spcPts val="0"/>
              </a:spcAft>
              <a:buSzPts val="1700"/>
              <a:buChar char="●"/>
            </a:pPr>
            <a:r>
              <a:rPr lang="en" sz="1700" dirty="0"/>
              <a:t>Tse’k’wa is a sacred cave near the Peace Valley</a:t>
            </a:r>
            <a:endParaRPr sz="1700" dirty="0"/>
          </a:p>
          <a:p>
            <a:pPr marL="457200" lvl="0" indent="-336550" algn="l" rtl="0">
              <a:lnSpc>
                <a:spcPct val="100000"/>
              </a:lnSpc>
              <a:spcBef>
                <a:spcPts val="0"/>
              </a:spcBef>
              <a:spcAft>
                <a:spcPts val="0"/>
              </a:spcAft>
              <a:buSzPts val="1700"/>
              <a:buChar char="●"/>
            </a:pPr>
            <a:r>
              <a:rPr lang="en" sz="1700" dirty="0"/>
              <a:t>1974-1991: teams of archaeologists from SFU excavate Tse’k’wa</a:t>
            </a:r>
            <a:endParaRPr sz="1700" dirty="0"/>
          </a:p>
          <a:p>
            <a:pPr marL="457200" lvl="0" indent="-336550" algn="l" rtl="0">
              <a:lnSpc>
                <a:spcPct val="100000"/>
              </a:lnSpc>
              <a:spcBef>
                <a:spcPts val="0"/>
              </a:spcBef>
              <a:spcAft>
                <a:spcPts val="0"/>
              </a:spcAft>
              <a:buSzPts val="1700"/>
              <a:buChar char="●"/>
            </a:pPr>
            <a:r>
              <a:rPr lang="en" sz="1700" dirty="0"/>
              <a:t>Record were kept at SFU Library</a:t>
            </a:r>
            <a:endParaRPr sz="1700" dirty="0"/>
          </a:p>
          <a:p>
            <a:pPr marL="457200" lvl="0" indent="-336550" algn="l" rtl="0">
              <a:lnSpc>
                <a:spcPct val="100000"/>
              </a:lnSpc>
              <a:spcBef>
                <a:spcPts val="0"/>
              </a:spcBef>
              <a:spcAft>
                <a:spcPts val="0"/>
              </a:spcAft>
              <a:buSzPts val="1700"/>
              <a:buChar char="●"/>
            </a:pPr>
            <a:r>
              <a:rPr lang="en" sz="1700" dirty="0"/>
              <a:t>Dane-zaa First Nations established the Tse’k’wa Historic Site in 2012</a:t>
            </a:r>
            <a:endParaRPr sz="1700" dirty="0"/>
          </a:p>
          <a:p>
            <a:pPr marL="457200" lvl="0" indent="-336550" algn="l" rtl="0">
              <a:lnSpc>
                <a:spcPct val="100000"/>
              </a:lnSpc>
              <a:spcBef>
                <a:spcPts val="0"/>
              </a:spcBef>
              <a:spcAft>
                <a:spcPts val="0"/>
              </a:spcAft>
              <a:buSzPts val="1700"/>
              <a:buChar char="●"/>
            </a:pPr>
            <a:r>
              <a:rPr lang="en" sz="1700" dirty="0"/>
              <a:t>SFU digitally repatriated the research and physically repatriated the artifacts in 2024</a:t>
            </a:r>
            <a:endParaRPr sz="1700" dirty="0"/>
          </a:p>
          <a:p>
            <a:pPr marL="0" lvl="0" indent="0" algn="l" rtl="0">
              <a:lnSpc>
                <a:spcPct val="100000"/>
              </a:lnSpc>
              <a:spcBef>
                <a:spcPts val="0"/>
              </a:spcBef>
              <a:spcAft>
                <a:spcPts val="0"/>
              </a:spcAft>
              <a:buNone/>
            </a:pPr>
            <a:endParaRPr sz="1700" dirty="0"/>
          </a:p>
          <a:p>
            <a:pPr marL="0" lvl="0" indent="0" algn="l" rtl="0">
              <a:lnSpc>
                <a:spcPct val="100000"/>
              </a:lnSpc>
              <a:spcBef>
                <a:spcPts val="0"/>
              </a:spcBef>
              <a:spcAft>
                <a:spcPts val="0"/>
              </a:spcAft>
              <a:buNone/>
            </a:pPr>
            <a:r>
              <a:rPr lang="en" sz="1700" dirty="0"/>
              <a:t>Sources: SFU News, 2024; Tse’k’wa, 2024</a:t>
            </a:r>
            <a:endParaRPr sz="1700" dirty="0"/>
          </a:p>
        </p:txBody>
      </p:sp>
      <p:pic>
        <p:nvPicPr>
          <p:cNvPr id="179" name="Google Shape;179;p26" title="1708629033485.jpg"/>
          <p:cNvPicPr preferRelativeResize="0"/>
          <p:nvPr/>
        </p:nvPicPr>
        <p:blipFill>
          <a:blip r:embed="rId3">
            <a:alphaModFix/>
          </a:blip>
          <a:stretch>
            <a:fillRect/>
          </a:stretch>
        </p:blipFill>
        <p:spPr>
          <a:xfrm>
            <a:off x="5896450" y="2154500"/>
            <a:ext cx="2674499" cy="1781278"/>
          </a:xfrm>
          <a:prstGeom prst="rect">
            <a:avLst/>
          </a:prstGeom>
          <a:noFill/>
          <a:ln>
            <a:noFill/>
          </a:ln>
        </p:spPr>
      </p:pic>
      <p:sp>
        <p:nvSpPr>
          <p:cNvPr id="180" name="Google Shape;180;p26"/>
          <p:cNvSpPr txBox="1"/>
          <p:nvPr/>
        </p:nvSpPr>
        <p:spPr>
          <a:xfrm>
            <a:off x="5896450" y="3935775"/>
            <a:ext cx="2674500" cy="861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b="1">
                <a:solidFill>
                  <a:srgbClr val="1155CC"/>
                </a:solidFill>
                <a:latin typeface="Lato"/>
                <a:ea typeface="Lato"/>
                <a:cs typeface="Lato"/>
                <a:sym typeface="Lato"/>
              </a:rPr>
              <a:t>An image of the SFU excavation of Tse’k’wa in 1991.</a:t>
            </a:r>
            <a:endParaRPr b="1">
              <a:solidFill>
                <a:srgbClr val="1155CC"/>
              </a:solidFill>
              <a:latin typeface="Lato"/>
              <a:ea typeface="Lato"/>
              <a:cs typeface="Lato"/>
              <a:sym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184"/>
        <p:cNvGrpSpPr/>
        <p:nvPr/>
      </p:nvGrpSpPr>
      <p:grpSpPr>
        <a:xfrm>
          <a:off x="0" y="0"/>
          <a:ext cx="0" cy="0"/>
          <a:chOff x="0" y="0"/>
          <a:chExt cx="0" cy="0"/>
        </a:xfrm>
      </p:grpSpPr>
      <p:sp>
        <p:nvSpPr>
          <p:cNvPr id="185" name="Google Shape;185;p27"/>
          <p:cNvSpPr txBox="1">
            <a:spLocks noGrp="1"/>
          </p:cNvSpPr>
          <p:nvPr>
            <p:ph type="title"/>
          </p:nvPr>
        </p:nvSpPr>
        <p:spPr>
          <a:xfrm>
            <a:off x="319500" y="450200"/>
            <a:ext cx="8333100" cy="1861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a:solidFill>
                  <a:schemeClr val="dk1"/>
                </a:solidFill>
              </a:rPr>
              <a:t>The University of Toronto’s repatriation of </a:t>
            </a:r>
            <a:r>
              <a:rPr lang="en" sz="3600" i="1">
                <a:solidFill>
                  <a:schemeClr val="dk1"/>
                </a:solidFill>
              </a:rPr>
              <a:t>The Sacred Scrolls of the Southern Ojibwe </a:t>
            </a:r>
            <a:r>
              <a:rPr lang="en" sz="3600">
                <a:solidFill>
                  <a:schemeClr val="dk1"/>
                </a:solidFill>
              </a:rPr>
              <a:t>(1975)</a:t>
            </a:r>
            <a:endParaRPr>
              <a:solidFill>
                <a:schemeClr val="dk1"/>
              </a:solidFill>
            </a:endParaRPr>
          </a:p>
        </p:txBody>
      </p:sp>
      <p:sp>
        <p:nvSpPr>
          <p:cNvPr id="186" name="Google Shape;186;p27"/>
          <p:cNvSpPr txBox="1">
            <a:spLocks noGrp="1"/>
          </p:cNvSpPr>
          <p:nvPr>
            <p:ph type="body" idx="1"/>
          </p:nvPr>
        </p:nvSpPr>
        <p:spPr>
          <a:xfrm>
            <a:off x="319500" y="2393425"/>
            <a:ext cx="7080900" cy="2171100"/>
          </a:xfrm>
          <a:prstGeom prst="rect">
            <a:avLst/>
          </a:prstGeom>
        </p:spPr>
        <p:txBody>
          <a:bodyPr spcFirstLastPara="1" wrap="square" lIns="91425" tIns="91425" rIns="91425" bIns="91425" anchor="t" anchorCtr="0">
            <a:noAutofit/>
          </a:bodyPr>
          <a:lstStyle/>
          <a:p>
            <a:pPr marL="457200" lvl="0" indent="-336550" algn="l" rtl="0">
              <a:lnSpc>
                <a:spcPct val="100000"/>
              </a:lnSpc>
              <a:spcBef>
                <a:spcPts val="0"/>
              </a:spcBef>
              <a:spcAft>
                <a:spcPts val="0"/>
              </a:spcAft>
              <a:buSzPts val="1700"/>
              <a:buChar char="●"/>
            </a:pPr>
            <a:r>
              <a:rPr lang="en" sz="1700"/>
              <a:t>A settler-written book containing “lifesaving and sustaining” Anishinaabe cultural information (Wong, 2024, p. 10)</a:t>
            </a:r>
            <a:endParaRPr sz="1700"/>
          </a:p>
          <a:p>
            <a:pPr marL="457200" lvl="0" indent="-336550" algn="l" rtl="0">
              <a:lnSpc>
                <a:spcPct val="100000"/>
              </a:lnSpc>
              <a:spcBef>
                <a:spcPts val="0"/>
              </a:spcBef>
              <a:spcAft>
                <a:spcPts val="0"/>
              </a:spcAft>
              <a:buSzPts val="1700"/>
              <a:buChar char="●"/>
            </a:pPr>
            <a:r>
              <a:rPr lang="en" sz="1700"/>
              <a:t>Widely purchased worldwide</a:t>
            </a:r>
            <a:endParaRPr sz="1700"/>
          </a:p>
          <a:p>
            <a:pPr marL="457200" lvl="0" indent="-336550" algn="l" rtl="0">
              <a:lnSpc>
                <a:spcPct val="100000"/>
              </a:lnSpc>
              <a:spcBef>
                <a:spcPts val="0"/>
              </a:spcBef>
              <a:spcAft>
                <a:spcPts val="0"/>
              </a:spcAft>
              <a:buSzPts val="1700"/>
              <a:buChar char="●"/>
            </a:pPr>
            <a:r>
              <a:rPr lang="en" sz="1700"/>
              <a:t>After consulting with Dr. Debby Wilson Danard, Wong determined having the text stored and publicly available at the library was inappropriate</a:t>
            </a:r>
            <a:endParaRPr sz="1700"/>
          </a:p>
          <a:p>
            <a:pPr marL="457200" lvl="0" indent="-336550" algn="l" rtl="0">
              <a:lnSpc>
                <a:spcPct val="100000"/>
              </a:lnSpc>
              <a:spcBef>
                <a:spcPts val="0"/>
              </a:spcBef>
              <a:spcAft>
                <a:spcPts val="0"/>
              </a:spcAft>
              <a:buSzPts val="1700"/>
              <a:buChar char="●"/>
            </a:pPr>
            <a:r>
              <a:rPr lang="en" sz="1700"/>
              <a:t>Uses “restitution” in the text (p. 16)</a:t>
            </a:r>
            <a:endParaRPr sz="1700"/>
          </a:p>
          <a:p>
            <a:pPr marL="0" lvl="0" indent="0" algn="l" rtl="0">
              <a:lnSpc>
                <a:spcPct val="100000"/>
              </a:lnSpc>
              <a:spcBef>
                <a:spcPts val="0"/>
              </a:spcBef>
              <a:spcAft>
                <a:spcPts val="0"/>
              </a:spcAft>
              <a:buNone/>
            </a:pPr>
            <a:endParaRPr sz="1700"/>
          </a:p>
          <a:p>
            <a:pPr marL="0" lvl="0" indent="0" algn="l" rtl="0">
              <a:lnSpc>
                <a:spcPct val="100000"/>
              </a:lnSpc>
              <a:spcBef>
                <a:spcPts val="0"/>
              </a:spcBef>
              <a:spcAft>
                <a:spcPts val="0"/>
              </a:spcAft>
              <a:buNone/>
            </a:pPr>
            <a:r>
              <a:rPr lang="en" sz="1700"/>
              <a:t>Source: Wong, 2024</a:t>
            </a:r>
            <a:endParaRPr sz="17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353535"/>
        </a:solidFill>
        <a:effectLst/>
      </p:bgPr>
    </p:bg>
    <p:spTree>
      <p:nvGrpSpPr>
        <p:cNvPr id="1" name="Shape 190"/>
        <p:cNvGrpSpPr/>
        <p:nvPr/>
      </p:nvGrpSpPr>
      <p:grpSpPr>
        <a:xfrm>
          <a:off x="0" y="0"/>
          <a:ext cx="0" cy="0"/>
          <a:chOff x="0" y="0"/>
          <a:chExt cx="0" cy="0"/>
        </a:xfrm>
      </p:grpSpPr>
      <p:sp>
        <p:nvSpPr>
          <p:cNvPr id="191" name="Google Shape;191;p28"/>
          <p:cNvSpPr txBox="1">
            <a:spLocks noGrp="1"/>
          </p:cNvSpPr>
          <p:nvPr>
            <p:ph type="title" idx="4294967295"/>
          </p:nvPr>
        </p:nvSpPr>
        <p:spPr>
          <a:xfrm>
            <a:off x="535775" y="712150"/>
            <a:ext cx="5197200" cy="768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3600">
                <a:solidFill>
                  <a:schemeClr val="dk1"/>
                </a:solidFill>
              </a:rPr>
              <a:t>So what?</a:t>
            </a:r>
            <a:endParaRPr sz="2400"/>
          </a:p>
        </p:txBody>
      </p:sp>
      <p:sp>
        <p:nvSpPr>
          <p:cNvPr id="192" name="Google Shape;192;p28"/>
          <p:cNvSpPr txBox="1">
            <a:spLocks noGrp="1"/>
          </p:cNvSpPr>
          <p:nvPr>
            <p:ph type="title" idx="4294967295"/>
          </p:nvPr>
        </p:nvSpPr>
        <p:spPr>
          <a:xfrm>
            <a:off x="535775" y="1480150"/>
            <a:ext cx="7692600" cy="3067500"/>
          </a:xfrm>
          <a:prstGeom prst="rect">
            <a:avLst/>
          </a:prstGeom>
        </p:spPr>
        <p:txBody>
          <a:bodyPr spcFirstLastPara="1" wrap="square" lIns="91425" tIns="91425" rIns="91425" bIns="91425" anchor="t" anchorCtr="0">
            <a:noAutofit/>
          </a:bodyPr>
          <a:lstStyle/>
          <a:p>
            <a:pPr marL="457200" lvl="0" indent="-342900" algn="l" rtl="0">
              <a:lnSpc>
                <a:spcPct val="100000"/>
              </a:lnSpc>
              <a:spcBef>
                <a:spcPts val="0"/>
              </a:spcBef>
              <a:spcAft>
                <a:spcPts val="0"/>
              </a:spcAft>
              <a:buClr>
                <a:schemeClr val="lt1"/>
              </a:buClr>
              <a:buSzPts val="1800"/>
              <a:buFont typeface="Lato"/>
              <a:buChar char="●"/>
            </a:pPr>
            <a:r>
              <a:rPr lang="en" sz="1800" b="0">
                <a:solidFill>
                  <a:schemeClr val="lt1"/>
                </a:solidFill>
                <a:latin typeface="Lato"/>
                <a:ea typeface="Lato"/>
                <a:cs typeface="Lato"/>
                <a:sym typeface="Lato"/>
              </a:rPr>
              <a:t>Expansive definitions of repatriation include types of information beyond rare objects</a:t>
            </a:r>
            <a:endParaRPr sz="1800" b="0">
              <a:solidFill>
                <a:schemeClr val="lt1"/>
              </a:solidFill>
              <a:latin typeface="Lato"/>
              <a:ea typeface="Lato"/>
              <a:cs typeface="Lato"/>
              <a:sym typeface="Lato"/>
            </a:endParaRPr>
          </a:p>
          <a:p>
            <a:pPr marL="914400" lvl="1" indent="-342900" algn="l" rtl="0">
              <a:spcBef>
                <a:spcPts val="0"/>
              </a:spcBef>
              <a:spcAft>
                <a:spcPts val="0"/>
              </a:spcAft>
              <a:buClr>
                <a:schemeClr val="lt1"/>
              </a:buClr>
              <a:buSzPts val="1800"/>
              <a:buFont typeface="Lato"/>
              <a:buChar char="○"/>
            </a:pPr>
            <a:r>
              <a:rPr lang="en" sz="1800" b="0">
                <a:solidFill>
                  <a:schemeClr val="lt1"/>
                </a:solidFill>
                <a:latin typeface="Lato"/>
                <a:ea typeface="Lato"/>
                <a:cs typeface="Lato"/>
                <a:sym typeface="Lato"/>
              </a:rPr>
              <a:t>Data</a:t>
            </a:r>
            <a:endParaRPr sz="1800" b="0">
              <a:solidFill>
                <a:schemeClr val="lt1"/>
              </a:solidFill>
              <a:latin typeface="Lato"/>
              <a:ea typeface="Lato"/>
              <a:cs typeface="Lato"/>
              <a:sym typeface="Lato"/>
            </a:endParaRPr>
          </a:p>
          <a:p>
            <a:pPr marL="914400" lvl="1" indent="-342900" algn="l" rtl="0">
              <a:spcBef>
                <a:spcPts val="0"/>
              </a:spcBef>
              <a:spcAft>
                <a:spcPts val="0"/>
              </a:spcAft>
              <a:buClr>
                <a:schemeClr val="lt1"/>
              </a:buClr>
              <a:buSzPts val="1800"/>
              <a:buFont typeface="Lato"/>
              <a:buChar char="○"/>
            </a:pPr>
            <a:r>
              <a:rPr lang="en" sz="1800" b="0">
                <a:solidFill>
                  <a:schemeClr val="lt1"/>
                </a:solidFill>
                <a:latin typeface="Lato"/>
                <a:ea typeface="Lato"/>
                <a:cs typeface="Lato"/>
                <a:sym typeface="Lato"/>
              </a:rPr>
              <a:t>Knowledge</a:t>
            </a:r>
            <a:endParaRPr sz="1800" b="0">
              <a:solidFill>
                <a:schemeClr val="lt1"/>
              </a:solidFill>
              <a:latin typeface="Lato"/>
              <a:ea typeface="Lato"/>
              <a:cs typeface="Lato"/>
              <a:sym typeface="Lato"/>
            </a:endParaRPr>
          </a:p>
          <a:p>
            <a:pPr marL="914400" lvl="1" indent="-342900" algn="l" rtl="0">
              <a:spcBef>
                <a:spcPts val="0"/>
              </a:spcBef>
              <a:spcAft>
                <a:spcPts val="0"/>
              </a:spcAft>
              <a:buClr>
                <a:schemeClr val="lt1"/>
              </a:buClr>
              <a:buSzPts val="1800"/>
              <a:buFont typeface="Lato"/>
              <a:buChar char="○"/>
            </a:pPr>
            <a:r>
              <a:rPr lang="en" sz="1800" b="0">
                <a:solidFill>
                  <a:schemeClr val="lt1"/>
                </a:solidFill>
                <a:latin typeface="Lato"/>
                <a:ea typeface="Lato"/>
                <a:cs typeface="Lato"/>
                <a:sym typeface="Lato"/>
              </a:rPr>
              <a:t>“Representations of culture” (Anderson &amp; Atalay,  2023, p. 1)</a:t>
            </a:r>
            <a:endParaRPr sz="1800" b="0">
              <a:solidFill>
                <a:schemeClr val="lt1"/>
              </a:solidFill>
              <a:latin typeface="Lato"/>
              <a:ea typeface="Lato"/>
              <a:cs typeface="Lato"/>
              <a:sym typeface="Lato"/>
            </a:endParaRPr>
          </a:p>
          <a:p>
            <a:pPr marL="457200" lvl="0" indent="-342900" algn="l" rtl="0">
              <a:spcBef>
                <a:spcPts val="0"/>
              </a:spcBef>
              <a:spcAft>
                <a:spcPts val="0"/>
              </a:spcAft>
              <a:buClr>
                <a:schemeClr val="lt1"/>
              </a:buClr>
              <a:buSzPts val="1800"/>
              <a:buFont typeface="Lato"/>
              <a:buChar char="●"/>
            </a:pPr>
            <a:r>
              <a:rPr lang="en" sz="1800" b="0">
                <a:solidFill>
                  <a:schemeClr val="lt1"/>
                </a:solidFill>
                <a:latin typeface="Lato"/>
                <a:ea typeface="Lato"/>
                <a:cs typeface="Lato"/>
                <a:sym typeface="Lato"/>
              </a:rPr>
              <a:t>The library is not always the </a:t>
            </a:r>
            <a:r>
              <a:rPr lang="en" sz="1800" b="0" i="1">
                <a:solidFill>
                  <a:schemeClr val="lt1"/>
                </a:solidFill>
                <a:latin typeface="Lato"/>
                <a:ea typeface="Lato"/>
                <a:cs typeface="Lato"/>
                <a:sym typeface="Lato"/>
              </a:rPr>
              <a:t>right</a:t>
            </a:r>
            <a:r>
              <a:rPr lang="en" sz="1800" b="0">
                <a:solidFill>
                  <a:schemeClr val="lt1"/>
                </a:solidFill>
                <a:latin typeface="Lato"/>
                <a:ea typeface="Lato"/>
                <a:cs typeface="Lato"/>
                <a:sym typeface="Lato"/>
              </a:rPr>
              <a:t> institution to store and disseminate certain information (Wong, 2024)</a:t>
            </a:r>
            <a:endParaRPr sz="1800" b="0">
              <a:solidFill>
                <a:schemeClr val="lt1"/>
              </a:solidFill>
              <a:latin typeface="Lato"/>
              <a:ea typeface="Lato"/>
              <a:cs typeface="Lato"/>
              <a:sym typeface="Lato"/>
            </a:endParaRPr>
          </a:p>
          <a:p>
            <a:pPr marL="457200" lvl="0" indent="-342900" algn="l" rtl="0">
              <a:spcBef>
                <a:spcPts val="0"/>
              </a:spcBef>
              <a:spcAft>
                <a:spcPts val="0"/>
              </a:spcAft>
              <a:buClr>
                <a:schemeClr val="lt1"/>
              </a:buClr>
              <a:buSzPts val="1800"/>
              <a:buFont typeface="Lato"/>
              <a:buChar char="●"/>
            </a:pPr>
            <a:r>
              <a:rPr lang="en" sz="1800" b="0">
                <a:solidFill>
                  <a:schemeClr val="lt1"/>
                </a:solidFill>
                <a:latin typeface="Lato"/>
                <a:ea typeface="Lato"/>
                <a:cs typeface="Lato"/>
                <a:sym typeface="Lato"/>
              </a:rPr>
              <a:t>The library is not neutral</a:t>
            </a:r>
            <a:endParaRPr sz="1800" b="0">
              <a:solidFill>
                <a:schemeClr val="lt1"/>
              </a:solidFill>
              <a:latin typeface="Lato"/>
              <a:ea typeface="Lato"/>
              <a:cs typeface="Lato"/>
              <a:sym typeface="Lat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96"/>
        <p:cNvGrpSpPr/>
        <p:nvPr/>
      </p:nvGrpSpPr>
      <p:grpSpPr>
        <a:xfrm>
          <a:off x="0" y="0"/>
          <a:ext cx="0" cy="0"/>
          <a:chOff x="0" y="0"/>
          <a:chExt cx="0" cy="0"/>
        </a:xfrm>
      </p:grpSpPr>
      <p:sp>
        <p:nvSpPr>
          <p:cNvPr id="197" name="Google Shape;197;p29"/>
          <p:cNvSpPr txBox="1">
            <a:spLocks noGrp="1"/>
          </p:cNvSpPr>
          <p:nvPr>
            <p:ph type="title"/>
          </p:nvPr>
        </p:nvSpPr>
        <p:spPr>
          <a:xfrm>
            <a:off x="319500" y="499400"/>
            <a:ext cx="7908900" cy="1242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a:solidFill>
                  <a:schemeClr val="lt1"/>
                </a:solidFill>
              </a:rPr>
              <a:t>Looking to the Future: Canadian Libraries and Repatriation</a:t>
            </a:r>
            <a:endParaRPr>
              <a:solidFill>
                <a:schemeClr val="lt1"/>
              </a:solidFill>
            </a:endParaRPr>
          </a:p>
        </p:txBody>
      </p:sp>
      <p:sp>
        <p:nvSpPr>
          <p:cNvPr id="198" name="Google Shape;198;p29"/>
          <p:cNvSpPr txBox="1">
            <a:spLocks noGrp="1"/>
          </p:cNvSpPr>
          <p:nvPr>
            <p:ph type="body" idx="1"/>
          </p:nvPr>
        </p:nvSpPr>
        <p:spPr>
          <a:xfrm>
            <a:off x="319500" y="1741400"/>
            <a:ext cx="6658800" cy="2171100"/>
          </a:xfrm>
          <a:prstGeom prst="rect">
            <a:avLst/>
          </a:prstGeom>
        </p:spPr>
        <p:txBody>
          <a:bodyPr spcFirstLastPara="1" wrap="square" lIns="91425" tIns="91425" rIns="91425" bIns="91425" anchor="t" anchorCtr="0">
            <a:noAutofit/>
          </a:bodyPr>
          <a:lstStyle/>
          <a:p>
            <a:pPr marL="457200" lvl="0" indent="-336550" algn="l" rtl="0">
              <a:lnSpc>
                <a:spcPct val="100000"/>
              </a:lnSpc>
              <a:spcBef>
                <a:spcPts val="0"/>
              </a:spcBef>
              <a:spcAft>
                <a:spcPts val="0"/>
              </a:spcAft>
              <a:buSzPts val="1700"/>
              <a:buChar char="●"/>
            </a:pPr>
            <a:r>
              <a:rPr lang="en" sz="1700"/>
              <a:t>Treaty-based decolonial indigenization (Gaudry &amp; Lorenz, 2018)</a:t>
            </a:r>
            <a:endParaRPr sz="1700"/>
          </a:p>
          <a:p>
            <a:pPr marL="914400" lvl="1" indent="-336550" algn="l" rtl="0">
              <a:lnSpc>
                <a:spcPct val="100000"/>
              </a:lnSpc>
              <a:spcBef>
                <a:spcPts val="0"/>
              </a:spcBef>
              <a:spcAft>
                <a:spcPts val="0"/>
              </a:spcAft>
              <a:buSzPts val="1700"/>
              <a:buChar char="○"/>
            </a:pPr>
            <a:r>
              <a:rPr lang="en" sz="1700"/>
              <a:t>What is included </a:t>
            </a:r>
            <a:endParaRPr sz="1700"/>
          </a:p>
          <a:p>
            <a:pPr marL="914400" lvl="1" indent="-336550" algn="l" rtl="0">
              <a:lnSpc>
                <a:spcPct val="100000"/>
              </a:lnSpc>
              <a:spcBef>
                <a:spcPts val="0"/>
              </a:spcBef>
              <a:spcAft>
                <a:spcPts val="0"/>
              </a:spcAft>
              <a:buSzPts val="1700"/>
              <a:buChar char="○"/>
            </a:pPr>
            <a:r>
              <a:rPr lang="en" sz="1700"/>
              <a:t>What is excluded</a:t>
            </a:r>
            <a:endParaRPr sz="1700"/>
          </a:p>
          <a:p>
            <a:pPr marL="914400" lvl="1" indent="-336550" algn="l" rtl="0">
              <a:lnSpc>
                <a:spcPct val="100000"/>
              </a:lnSpc>
              <a:spcBef>
                <a:spcPts val="0"/>
              </a:spcBef>
              <a:spcAft>
                <a:spcPts val="0"/>
              </a:spcAft>
              <a:buSzPts val="1700"/>
              <a:buChar char="○"/>
            </a:pPr>
            <a:r>
              <a:rPr lang="en" sz="1700"/>
              <a:t>Indigenous nations should always have “the capacity to sustain their lives and flourish as nations” according to the Treaty of Niagara, 1764 (Loft et al. 86-97).</a:t>
            </a:r>
            <a:endParaRPr sz="1700"/>
          </a:p>
          <a:p>
            <a:pPr marL="457200" lvl="0" indent="-336550" algn="l" rtl="0">
              <a:lnSpc>
                <a:spcPct val="100000"/>
              </a:lnSpc>
              <a:spcBef>
                <a:spcPts val="0"/>
              </a:spcBef>
              <a:spcAft>
                <a:spcPts val="0"/>
              </a:spcAft>
              <a:buSzPts val="1700"/>
              <a:buChar char="●"/>
            </a:pPr>
            <a:r>
              <a:rPr lang="en" sz="1700"/>
              <a:t>Proactive approach to repatriation (established workflows)</a:t>
            </a:r>
            <a:endParaRPr sz="1700"/>
          </a:p>
          <a:p>
            <a:pPr marL="457200" lvl="0" indent="-336550" algn="l" rtl="0">
              <a:lnSpc>
                <a:spcPct val="100000"/>
              </a:lnSpc>
              <a:spcBef>
                <a:spcPts val="0"/>
              </a:spcBef>
              <a:spcAft>
                <a:spcPts val="0"/>
              </a:spcAft>
              <a:buSzPts val="1700"/>
              <a:buChar char="●"/>
            </a:pPr>
            <a:r>
              <a:rPr lang="en" sz="1700"/>
              <a:t>Generous response to repatriation requests</a:t>
            </a:r>
            <a:endParaRPr sz="1700"/>
          </a:p>
          <a:p>
            <a:pPr marL="457200" lvl="0" indent="-336550" algn="l" rtl="0">
              <a:lnSpc>
                <a:spcPct val="100000"/>
              </a:lnSpc>
              <a:spcBef>
                <a:spcPts val="0"/>
              </a:spcBef>
              <a:spcAft>
                <a:spcPts val="0"/>
              </a:spcAft>
              <a:buSzPts val="1700"/>
              <a:buChar char="●"/>
            </a:pPr>
            <a:r>
              <a:rPr lang="en" sz="1700"/>
              <a:t>MLIS education </a:t>
            </a:r>
            <a:endParaRPr sz="17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202"/>
        <p:cNvGrpSpPr/>
        <p:nvPr/>
      </p:nvGrpSpPr>
      <p:grpSpPr>
        <a:xfrm>
          <a:off x="0" y="0"/>
          <a:ext cx="0" cy="0"/>
          <a:chOff x="0" y="0"/>
          <a:chExt cx="0" cy="0"/>
        </a:xfrm>
      </p:grpSpPr>
      <p:sp>
        <p:nvSpPr>
          <p:cNvPr id="203" name="Google Shape;203;p30"/>
          <p:cNvSpPr txBox="1">
            <a:spLocks noGrp="1"/>
          </p:cNvSpPr>
          <p:nvPr>
            <p:ph type="title"/>
          </p:nvPr>
        </p:nvSpPr>
        <p:spPr>
          <a:xfrm>
            <a:off x="260850" y="2084700"/>
            <a:ext cx="8622300" cy="974100"/>
          </a:xfrm>
          <a:prstGeom prst="rect">
            <a:avLst/>
          </a:prstGeom>
        </p:spPr>
        <p:txBody>
          <a:bodyPr spcFirstLastPara="1" wrap="square" lIns="91425" tIns="91425" rIns="91425" bIns="91425" anchor="ctr" anchorCtr="0">
            <a:noAutofit/>
          </a:bodyPr>
          <a:lstStyle/>
          <a:p>
            <a:pPr marL="0" lvl="0" indent="0" algn="ctr" rtl="0">
              <a:spcBef>
                <a:spcPts val="0"/>
              </a:spcBef>
              <a:spcAft>
                <a:spcPts val="1000"/>
              </a:spcAft>
              <a:buNone/>
            </a:pPr>
            <a:r>
              <a:rPr lang="en" sz="4700">
                <a:solidFill>
                  <a:schemeClr val="dk1"/>
                </a:solidFill>
              </a:rPr>
              <a:t>What do you think?</a:t>
            </a:r>
            <a:endParaRPr sz="2300" b="0">
              <a:solidFill>
                <a:schemeClr val="dk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155CC"/>
        </a:solidFill>
        <a:effectLst/>
      </p:bgPr>
    </p:bg>
    <p:spTree>
      <p:nvGrpSpPr>
        <p:cNvPr id="1" name="Shape 207"/>
        <p:cNvGrpSpPr/>
        <p:nvPr/>
      </p:nvGrpSpPr>
      <p:grpSpPr>
        <a:xfrm>
          <a:off x="0" y="0"/>
          <a:ext cx="0" cy="0"/>
          <a:chOff x="0" y="0"/>
          <a:chExt cx="0" cy="0"/>
        </a:xfrm>
      </p:grpSpPr>
      <p:sp>
        <p:nvSpPr>
          <p:cNvPr id="208" name="Google Shape;208;p31"/>
          <p:cNvSpPr txBox="1">
            <a:spLocks noGrp="1"/>
          </p:cNvSpPr>
          <p:nvPr>
            <p:ph type="ctrTitle"/>
          </p:nvPr>
        </p:nvSpPr>
        <p:spPr>
          <a:xfrm>
            <a:off x="2371725" y="630225"/>
            <a:ext cx="6331500" cy="154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Thank you!</a:t>
            </a:r>
            <a:endParaRPr/>
          </a:p>
        </p:txBody>
      </p:sp>
      <p:sp>
        <p:nvSpPr>
          <p:cNvPr id="209" name="Google Shape;209;p31"/>
          <p:cNvSpPr txBox="1">
            <a:spLocks noGrp="1"/>
          </p:cNvSpPr>
          <p:nvPr>
            <p:ph type="subTitle" idx="1"/>
          </p:nvPr>
        </p:nvSpPr>
        <p:spPr>
          <a:xfrm>
            <a:off x="2390267" y="3238450"/>
            <a:ext cx="6331500" cy="1241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a:t>Madison Johnstone </a:t>
            </a:r>
            <a:endParaRPr sz="2400"/>
          </a:p>
          <a:p>
            <a:pPr marL="0" lvl="0" indent="0" algn="l" rtl="0">
              <a:spcBef>
                <a:spcPts val="0"/>
              </a:spcBef>
              <a:spcAft>
                <a:spcPts val="0"/>
              </a:spcAft>
              <a:buNone/>
            </a:pPr>
            <a:r>
              <a:rPr lang="en" sz="2400" u="sng">
                <a:solidFill>
                  <a:srgbClr val="FFDD1F"/>
                </a:solidFill>
                <a:hlinkClick r:id="rId3">
                  <a:extLst>
                    <a:ext uri="{A12FA001-AC4F-418D-AE19-62706E023703}">
                      <ahyp:hlinkClr xmlns:ahyp="http://schemas.microsoft.com/office/drawing/2018/hyperlinkcolor" val="tx"/>
                    </a:ext>
                  </a:extLst>
                </a:hlinkClick>
              </a:rPr>
              <a:t>m</a:t>
            </a:r>
            <a:r>
              <a:rPr lang="en" sz="2400" u="sng">
                <a:solidFill>
                  <a:srgbClr val="FFDD1F"/>
                </a:solidFill>
                <a:hlinkClick r:id="rId3">
                  <a:extLst>
                    <a:ext uri="{A12FA001-AC4F-418D-AE19-62706E023703}">
                      <ahyp:hlinkClr xmlns:ahyp="http://schemas.microsoft.com/office/drawing/2018/hyperlinkcolor" val="tx"/>
                    </a:ext>
                  </a:extLst>
                </a:hlinkClick>
              </a:rPr>
              <a:t>ca.johnstone@gmail.com</a:t>
            </a:r>
            <a:r>
              <a:rPr lang="en" sz="2400">
                <a:solidFill>
                  <a:schemeClr val="dk1"/>
                </a:solidFill>
              </a:rPr>
              <a:t> </a:t>
            </a:r>
            <a:endParaRPr sz="2400">
              <a:solidFill>
                <a:schemeClr val="dk1"/>
              </a:solidFill>
            </a:endParaRPr>
          </a:p>
        </p:txBody>
      </p:sp>
      <p:pic>
        <p:nvPicPr>
          <p:cNvPr id="210" name="Google Shape;210;p31" title="frame.png"/>
          <p:cNvPicPr preferRelativeResize="0"/>
          <p:nvPr/>
        </p:nvPicPr>
        <p:blipFill>
          <a:blip r:embed="rId4">
            <a:alphaModFix/>
          </a:blip>
          <a:stretch>
            <a:fillRect/>
          </a:stretch>
        </p:blipFill>
        <p:spPr>
          <a:xfrm>
            <a:off x="6337425" y="1529013"/>
            <a:ext cx="2085467" cy="2085467"/>
          </a:xfrm>
          <a:prstGeom prst="rect">
            <a:avLst/>
          </a:prstGeom>
          <a:noFill/>
          <a:ln>
            <a:noFill/>
          </a:ln>
        </p:spPr>
      </p:pic>
      <p:sp>
        <p:nvSpPr>
          <p:cNvPr id="211" name="Google Shape;211;p31"/>
          <p:cNvSpPr txBox="1"/>
          <p:nvPr/>
        </p:nvSpPr>
        <p:spPr>
          <a:xfrm>
            <a:off x="4010875" y="2340900"/>
            <a:ext cx="1417200" cy="46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lt1"/>
                </a:solidFill>
                <a:latin typeface="Lato"/>
                <a:ea typeface="Lato"/>
                <a:cs typeface="Lato"/>
                <a:sym typeface="Lato"/>
              </a:rPr>
              <a:t>References!</a:t>
            </a:r>
            <a:endParaRPr sz="1800">
              <a:solidFill>
                <a:schemeClr val="lt1"/>
              </a:solidFill>
              <a:latin typeface="Lato"/>
              <a:ea typeface="Lato"/>
              <a:cs typeface="Lato"/>
              <a:sym typeface="Lato"/>
            </a:endParaRPr>
          </a:p>
        </p:txBody>
      </p:sp>
      <p:pic>
        <p:nvPicPr>
          <p:cNvPr id="212" name="Google Shape;212;p31" descr="a white background with a gray border and a gray border (Provided by Tenor)"/>
          <p:cNvPicPr preferRelativeResize="0"/>
          <p:nvPr/>
        </p:nvPicPr>
        <p:blipFill>
          <a:blip r:embed="rId5">
            <a:alphaModFix/>
          </a:blip>
          <a:stretch>
            <a:fillRect/>
          </a:stretch>
        </p:blipFill>
        <p:spPr>
          <a:xfrm>
            <a:off x="4572000" y="2726546"/>
            <a:ext cx="1544200" cy="887929"/>
          </a:xfrm>
          <a:prstGeom prst="rect">
            <a:avLst/>
          </a:prstGeom>
          <a:noFill/>
          <a:ln>
            <a:noFill/>
          </a:ln>
        </p:spPr>
      </p:pic>
    </p:spTree>
  </p:cSld>
  <p:clrMapOvr>
    <a:masterClrMapping/>
  </p:clrMapOvr>
</p:sld>
</file>

<file path=ppt/theme/theme1.xml><?xml version="1.0" encoding="utf-8"?>
<a:theme xmlns:a="http://schemas.openxmlformats.org/drawingml/2006/main"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3901</Words>
  <Application>Microsoft Macintosh PowerPoint</Application>
  <PresentationFormat>On-screen Show (16:9)</PresentationFormat>
  <Paragraphs>192</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Lato</vt:lpstr>
      <vt:lpstr>Raleway</vt:lpstr>
      <vt:lpstr>Swiss</vt:lpstr>
      <vt:lpstr>Is Repatriation a Library Issue?</vt:lpstr>
      <vt:lpstr>Introductions</vt:lpstr>
      <vt:lpstr>“Is repatriation a library issue?”</vt:lpstr>
      <vt:lpstr>The Manuscript and the Internet</vt:lpstr>
      <vt:lpstr>Why ask this question?  Why ask it now?</vt:lpstr>
      <vt:lpstr>Scope and Positionality</vt:lpstr>
      <vt:lpstr>Terminology</vt:lpstr>
      <vt:lpstr>A Brief Introduction to Colonialism and Museums</vt:lpstr>
      <vt:lpstr>Libraries and Colonialism</vt:lpstr>
      <vt:lpstr>“But repatriation concerns (rare) object return…”</vt:lpstr>
      <vt:lpstr>UCLA’s repatriation to the Jewish Museum Prague (JMP)</vt:lpstr>
      <vt:lpstr>The British Library’s digital repatriation of the Yogyakarta Kraton Manuscript Collection (YKMC)</vt:lpstr>
      <vt:lpstr>So what?</vt:lpstr>
      <vt:lpstr>Simon Fraser University Library’s repatriation to the Dane-zaa First Nations</vt:lpstr>
      <vt:lpstr>The University of Toronto’s repatriation of The Sacred Scrolls of the Southern Ojibwe (1975)</vt:lpstr>
      <vt:lpstr>So what?</vt:lpstr>
      <vt:lpstr>Looking to the Future: Canadian Libraries and Repatriation</vt:lpstr>
      <vt:lpstr>What do you think?</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Madison Johnstone</cp:lastModifiedBy>
  <cp:revision>1</cp:revision>
  <dcterms:modified xsi:type="dcterms:W3CDTF">2025-05-30T14:22:16Z</dcterms:modified>
</cp:coreProperties>
</file>