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5" r:id="rId6"/>
    <p:sldId id="260" r:id="rId7"/>
    <p:sldId id="262" r:id="rId8"/>
    <p:sldId id="261" r:id="rId9"/>
    <p:sldId id="263"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68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99A421-9344-422F-82CC-CCA986B6FDD2}" v="40" dt="2025-05-27T17:55:15.2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5/27/2025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5544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5/27/2025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11019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5/27/2025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51286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5/27/2025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43471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5/27/2025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4128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5/27/2025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28939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5/27/2025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46045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5/27/2025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9303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5/27/2025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98469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5/27/2025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08962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5/27/2025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9389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5/27/2025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58759299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5E5473D2-DD46-DFAF-84EC-264D6CE5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04739-ACE1-D3BC-5F6B-FEF7CBA310F9}"/>
              </a:ext>
            </a:extLst>
          </p:cNvPr>
          <p:cNvSpPr>
            <a:spLocks noGrp="1"/>
          </p:cNvSpPr>
          <p:nvPr>
            <p:ph type="ctrTitle"/>
          </p:nvPr>
        </p:nvSpPr>
        <p:spPr>
          <a:xfrm>
            <a:off x="7843394" y="1585762"/>
            <a:ext cx="3788767" cy="2811737"/>
          </a:xfrm>
        </p:spPr>
        <p:txBody>
          <a:bodyPr>
            <a:normAutofit/>
          </a:bodyPr>
          <a:lstStyle/>
          <a:p>
            <a:pPr algn="l"/>
            <a:r>
              <a:rPr lang="en-CA" sz="2800" dirty="0"/>
              <a:t>What is the problem with academic libraries?</a:t>
            </a:r>
            <a:br>
              <a:rPr lang="en-CA" sz="2800" dirty="0"/>
            </a:br>
            <a:br>
              <a:rPr lang="en-CA" sz="2800" dirty="0"/>
            </a:br>
            <a:r>
              <a:rPr lang="en-CA" sz="2400" dirty="0"/>
              <a:t>Problematization as political construct</a:t>
            </a:r>
          </a:p>
        </p:txBody>
      </p:sp>
      <p:sp>
        <p:nvSpPr>
          <p:cNvPr id="3" name="Subtitle 2">
            <a:extLst>
              <a:ext uri="{FF2B5EF4-FFF2-40B4-BE49-F238E27FC236}">
                <a16:creationId xmlns:a16="http://schemas.microsoft.com/office/drawing/2014/main" id="{5BBA9FFF-542E-B021-F4D3-6E2F9B0C88FA}"/>
              </a:ext>
            </a:extLst>
          </p:cNvPr>
          <p:cNvSpPr>
            <a:spLocks noGrp="1"/>
          </p:cNvSpPr>
          <p:nvPr>
            <p:ph type="subTitle" idx="1"/>
          </p:nvPr>
        </p:nvSpPr>
        <p:spPr>
          <a:xfrm>
            <a:off x="7972448" y="5323285"/>
            <a:ext cx="3971902" cy="1319951"/>
          </a:xfrm>
        </p:spPr>
        <p:txBody>
          <a:bodyPr>
            <a:normAutofit/>
          </a:bodyPr>
          <a:lstStyle/>
          <a:p>
            <a:pPr algn="l"/>
            <a:r>
              <a:rPr lang="en-CA" b="1" dirty="0"/>
              <a:t>Jennifer Dekker</a:t>
            </a:r>
          </a:p>
          <a:p>
            <a:pPr algn="l"/>
            <a:r>
              <a:rPr lang="en-CA" b="1" dirty="0"/>
              <a:t>CAPAL 2025</a:t>
            </a:r>
          </a:p>
          <a:p>
            <a:pPr algn="l"/>
            <a:r>
              <a:rPr lang="en-CA" b="1" dirty="0"/>
              <a:t>June 2, 2025</a:t>
            </a:r>
          </a:p>
        </p:txBody>
      </p:sp>
      <p:pic>
        <p:nvPicPr>
          <p:cNvPr id="4" name="Picture 3" descr="A mosaic of colorful geometric shapes">
            <a:extLst>
              <a:ext uri="{FF2B5EF4-FFF2-40B4-BE49-F238E27FC236}">
                <a16:creationId xmlns:a16="http://schemas.microsoft.com/office/drawing/2014/main" id="{BEE8A577-EECB-1403-6F20-14CCF98FF1C7}"/>
              </a:ext>
            </a:extLst>
          </p:cNvPr>
          <p:cNvPicPr>
            <a:picLocks noChangeAspect="1"/>
          </p:cNvPicPr>
          <p:nvPr/>
        </p:nvPicPr>
        <p:blipFill>
          <a:blip r:embed="rId2"/>
          <a:srcRect r="23185"/>
          <a:stretch>
            <a:fillRect/>
          </a:stretch>
        </p:blipFill>
        <p:spPr>
          <a:xfrm>
            <a:off x="2" y="10"/>
            <a:ext cx="7367752" cy="6857990"/>
          </a:xfrm>
          <a:prstGeom prst="rect">
            <a:avLst/>
          </a:prstGeom>
        </p:spPr>
      </p:pic>
    </p:spTree>
    <p:extLst>
      <p:ext uri="{BB962C8B-B14F-4D97-AF65-F5344CB8AC3E}">
        <p14:creationId xmlns:p14="http://schemas.microsoft.com/office/powerpoint/2010/main" val="72075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DE271AA-B13D-127B-31C2-070146FFF0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DB0466-AB1B-C0A8-A865-2391BE9910EC}"/>
              </a:ext>
            </a:extLst>
          </p:cNvPr>
          <p:cNvSpPr>
            <a:spLocks noGrp="1"/>
          </p:cNvSpPr>
          <p:nvPr>
            <p:ph type="title"/>
          </p:nvPr>
        </p:nvSpPr>
        <p:spPr>
          <a:xfrm>
            <a:off x="1017431" y="2264921"/>
            <a:ext cx="3817036" cy="3534717"/>
          </a:xfrm>
        </p:spPr>
        <p:txBody>
          <a:bodyPr anchor="t">
            <a:normAutofit/>
          </a:bodyPr>
          <a:lstStyle/>
          <a:p>
            <a:r>
              <a:rPr lang="en-CA"/>
              <a:t>Why I wrote this chapter</a:t>
            </a:r>
            <a:endParaRPr lang="en-CA" dirty="0"/>
          </a:p>
        </p:txBody>
      </p:sp>
      <p:sp>
        <p:nvSpPr>
          <p:cNvPr id="25" name="Content Placeholder 2">
            <a:extLst>
              <a:ext uri="{FF2B5EF4-FFF2-40B4-BE49-F238E27FC236}">
                <a16:creationId xmlns:a16="http://schemas.microsoft.com/office/drawing/2014/main" id="{0FCF52EA-F886-79A9-5875-2FB9F04B5593}"/>
              </a:ext>
            </a:extLst>
          </p:cNvPr>
          <p:cNvSpPr>
            <a:spLocks noGrp="1"/>
          </p:cNvSpPr>
          <p:nvPr>
            <p:ph idx="1"/>
          </p:nvPr>
        </p:nvSpPr>
        <p:spPr>
          <a:xfrm>
            <a:off x="5520268" y="2242189"/>
            <a:ext cx="4954900" cy="3556000"/>
          </a:xfrm>
        </p:spPr>
        <p:txBody>
          <a:bodyPr>
            <a:normAutofit/>
          </a:bodyPr>
          <a:lstStyle/>
          <a:p>
            <a:r>
              <a:rPr lang="en-CA"/>
              <a:t>The policy solution seemed to come out of nowhere.</a:t>
            </a:r>
          </a:p>
          <a:p>
            <a:r>
              <a:rPr lang="en-CA"/>
              <a:t>There was great effort to make this re-org appear to be worker-led.</a:t>
            </a:r>
          </a:p>
          <a:p>
            <a:r>
              <a:rPr lang="en-CA"/>
              <a:t>I wanted to understand the real goals of the re-org.</a:t>
            </a:r>
          </a:p>
        </p:txBody>
      </p:sp>
    </p:spTree>
    <p:extLst>
      <p:ext uri="{BB962C8B-B14F-4D97-AF65-F5344CB8AC3E}">
        <p14:creationId xmlns:p14="http://schemas.microsoft.com/office/powerpoint/2010/main" val="3207047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619165FF-EB0F-6374-332C-748FDCFDD884}"/>
              </a:ext>
            </a:extLst>
          </p:cNvPr>
          <p:cNvSpPr>
            <a:spLocks noGrp="1"/>
          </p:cNvSpPr>
          <p:nvPr>
            <p:ph type="title"/>
          </p:nvPr>
        </p:nvSpPr>
        <p:spPr>
          <a:xfrm>
            <a:off x="614679" y="548639"/>
            <a:ext cx="3977640" cy="5719640"/>
          </a:xfrm>
        </p:spPr>
        <p:txBody>
          <a:bodyPr anchor="t">
            <a:normAutofit/>
          </a:bodyPr>
          <a:lstStyle/>
          <a:p>
            <a:r>
              <a:rPr lang="en-CA" dirty="0"/>
              <a:t>Problem representation disconnect</a:t>
            </a:r>
          </a:p>
        </p:txBody>
      </p:sp>
      <p:sp>
        <p:nvSpPr>
          <p:cNvPr id="3" name="Content Placeholder 2">
            <a:extLst>
              <a:ext uri="{FF2B5EF4-FFF2-40B4-BE49-F238E27FC236}">
                <a16:creationId xmlns:a16="http://schemas.microsoft.com/office/drawing/2014/main" id="{BF9F1485-D85B-7477-2E8E-4AAA51DBAC42}"/>
              </a:ext>
            </a:extLst>
          </p:cNvPr>
          <p:cNvSpPr>
            <a:spLocks noGrp="1"/>
          </p:cNvSpPr>
          <p:nvPr>
            <p:ph idx="1"/>
          </p:nvPr>
        </p:nvSpPr>
        <p:spPr>
          <a:xfrm>
            <a:off x="5387541" y="996696"/>
            <a:ext cx="6189780" cy="5861304"/>
          </a:xfrm>
        </p:spPr>
        <p:txBody>
          <a:bodyPr anchor="t">
            <a:normAutofit/>
          </a:bodyPr>
          <a:lstStyle/>
          <a:p>
            <a:r>
              <a:rPr lang="en-CA" dirty="0"/>
              <a:t>Problem representation: Library was inefficient, sluggish, and not set up for interdisciplinarity.</a:t>
            </a:r>
          </a:p>
          <a:p>
            <a:r>
              <a:rPr lang="en-CA" dirty="0"/>
              <a:t>Policy solution: Re-org.</a:t>
            </a:r>
          </a:p>
          <a:p>
            <a:pPr marL="0" indent="0">
              <a:buNone/>
            </a:pPr>
            <a:r>
              <a:rPr lang="en-CA" dirty="0"/>
              <a:t>BUT</a:t>
            </a:r>
          </a:p>
          <a:p>
            <a:r>
              <a:rPr lang="en-CA" dirty="0"/>
              <a:t>There was no benchmark of how efficient or inefficient the library was before the re-org</a:t>
            </a:r>
          </a:p>
          <a:p>
            <a:r>
              <a:rPr lang="en-CA" dirty="0"/>
              <a:t>The “need” for a re-org was determined before any examination of the previous structure had even taken place. This documentation was all created after the re-org had already begun.</a:t>
            </a:r>
          </a:p>
          <a:p>
            <a:r>
              <a:rPr lang="en-CA" dirty="0"/>
              <a:t>When a librarian suggested an assessment of the re-org, the idea was quickly shut down.</a:t>
            </a:r>
          </a:p>
          <a:p>
            <a:endParaRPr lang="en-CA" dirty="0"/>
          </a:p>
          <a:p>
            <a:endParaRPr lang="en-CA" dirty="0"/>
          </a:p>
        </p:txBody>
      </p:sp>
    </p:spTree>
    <p:extLst>
      <p:ext uri="{BB962C8B-B14F-4D97-AF65-F5344CB8AC3E}">
        <p14:creationId xmlns:p14="http://schemas.microsoft.com/office/powerpoint/2010/main" val="3584365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60C84A88-783E-10AE-DB08-80C938934FCE}"/>
              </a:ext>
            </a:extLst>
          </p:cNvPr>
          <p:cNvSpPr>
            <a:spLocks noGrp="1"/>
          </p:cNvSpPr>
          <p:nvPr>
            <p:ph type="title"/>
          </p:nvPr>
        </p:nvSpPr>
        <p:spPr>
          <a:xfrm>
            <a:off x="614679" y="548639"/>
            <a:ext cx="3977640" cy="5719640"/>
          </a:xfrm>
        </p:spPr>
        <p:txBody>
          <a:bodyPr anchor="t">
            <a:normAutofit/>
          </a:bodyPr>
          <a:lstStyle/>
          <a:p>
            <a:r>
              <a:rPr lang="en-CA" dirty="0"/>
              <a:t>WPR is useful for an internal analysis of a policy solution</a:t>
            </a:r>
          </a:p>
        </p:txBody>
      </p:sp>
      <p:sp>
        <p:nvSpPr>
          <p:cNvPr id="3" name="Content Placeholder 2">
            <a:extLst>
              <a:ext uri="{FF2B5EF4-FFF2-40B4-BE49-F238E27FC236}">
                <a16:creationId xmlns:a16="http://schemas.microsoft.com/office/drawing/2014/main" id="{3F0B097E-4D60-D9D6-24D8-718DF54F5B35}"/>
              </a:ext>
            </a:extLst>
          </p:cNvPr>
          <p:cNvSpPr>
            <a:spLocks noGrp="1"/>
          </p:cNvSpPr>
          <p:nvPr>
            <p:ph idx="1"/>
          </p:nvPr>
        </p:nvSpPr>
        <p:spPr>
          <a:xfrm>
            <a:off x="5387542" y="548639"/>
            <a:ext cx="6189780" cy="5861304"/>
          </a:xfrm>
        </p:spPr>
        <p:txBody>
          <a:bodyPr anchor="t">
            <a:normAutofit fontScale="92500" lnSpcReduction="20000"/>
          </a:bodyPr>
          <a:lstStyle/>
          <a:p>
            <a:r>
              <a:rPr lang="en-CA" dirty="0"/>
              <a:t>Internal analysis: WPR (What’s the Problem Represented to Be?) was helpful for determining the genealogy of the policy solution. </a:t>
            </a:r>
          </a:p>
          <a:p>
            <a:r>
              <a:rPr lang="en-CA" sz="2000" dirty="0"/>
              <a:t>Developed by Carol Bacchi, professor Emeritus of Politics in Adelaide, Australia</a:t>
            </a:r>
          </a:p>
          <a:p>
            <a:pPr lvl="0"/>
            <a:r>
              <a:rPr lang="en-CA" sz="2000" dirty="0"/>
              <a:t>Problems only exist insofar as there are ‘solutions’</a:t>
            </a:r>
          </a:p>
          <a:p>
            <a:pPr lvl="0"/>
            <a:r>
              <a:rPr lang="en-CA" sz="2000" dirty="0"/>
              <a:t>They're shaped by discourse, power, and policy contexts</a:t>
            </a:r>
          </a:p>
          <a:p>
            <a:pPr lvl="0"/>
            <a:r>
              <a:rPr lang="en-CA" sz="2000" dirty="0"/>
              <a:t>Emphasize “problem representations” over “problems”</a:t>
            </a:r>
          </a:p>
          <a:p>
            <a:pPr lvl="0"/>
            <a:r>
              <a:rPr lang="en-CA" sz="2000" dirty="0"/>
              <a:t>Exposes hidden assumptions and power dynamics in policymaking.</a:t>
            </a:r>
            <a:endParaRPr lang="en-CA" dirty="0"/>
          </a:p>
          <a:p>
            <a:r>
              <a:rPr lang="en-CA" dirty="0"/>
              <a:t>I systematically went through the six questions for the chapter. Unfortunately, I was not able to do this work until 2020-2021, more than 18 months after the re-org had completed.</a:t>
            </a:r>
          </a:p>
        </p:txBody>
      </p:sp>
    </p:spTree>
    <p:extLst>
      <p:ext uri="{BB962C8B-B14F-4D97-AF65-F5344CB8AC3E}">
        <p14:creationId xmlns:p14="http://schemas.microsoft.com/office/powerpoint/2010/main" val="106735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CFC0A-A519-B4DE-CEA6-BDB19E05A4E8}"/>
              </a:ext>
            </a:extLst>
          </p:cNvPr>
          <p:cNvSpPr>
            <a:spLocks noGrp="1"/>
          </p:cNvSpPr>
          <p:nvPr>
            <p:ph type="title"/>
          </p:nvPr>
        </p:nvSpPr>
        <p:spPr/>
        <p:txBody>
          <a:bodyPr/>
          <a:lstStyle/>
          <a:p>
            <a:r>
              <a:rPr lang="en-CA" dirty="0"/>
              <a:t>WPR Questions</a:t>
            </a:r>
          </a:p>
        </p:txBody>
      </p:sp>
      <p:sp>
        <p:nvSpPr>
          <p:cNvPr id="3" name="Content Placeholder 2">
            <a:extLst>
              <a:ext uri="{FF2B5EF4-FFF2-40B4-BE49-F238E27FC236}">
                <a16:creationId xmlns:a16="http://schemas.microsoft.com/office/drawing/2014/main" id="{5CCECB39-7F43-90FF-E587-28716DDFC22E}"/>
              </a:ext>
            </a:extLst>
          </p:cNvPr>
          <p:cNvSpPr>
            <a:spLocks noGrp="1"/>
          </p:cNvSpPr>
          <p:nvPr>
            <p:ph idx="1"/>
          </p:nvPr>
        </p:nvSpPr>
        <p:spPr>
          <a:xfrm>
            <a:off x="435863" y="1405890"/>
            <a:ext cx="11320273" cy="5452110"/>
          </a:xfrm>
        </p:spPr>
        <p:txBody>
          <a:bodyPr>
            <a:normAutofit fontScale="47500" lnSpcReduction="20000"/>
          </a:bodyPr>
          <a:lstStyle/>
          <a:p>
            <a:pPr lvl="0"/>
            <a:r>
              <a:rPr lang="en-CA" sz="3200" b="1" dirty="0"/>
              <a:t>What’s the ‘problem’ represented to be? </a:t>
            </a:r>
          </a:p>
          <a:p>
            <a:pPr lvl="1"/>
            <a:r>
              <a:rPr lang="en-CA" sz="2900" dirty="0">
                <a:solidFill>
                  <a:schemeClr val="accent1"/>
                </a:solidFill>
              </a:rPr>
              <a:t>The library was inefficient and sluggish. </a:t>
            </a:r>
          </a:p>
          <a:p>
            <a:pPr lvl="0"/>
            <a:r>
              <a:rPr lang="en-CA" sz="3200" b="1" dirty="0"/>
              <a:t>What assumptions underpin this representation?	</a:t>
            </a:r>
          </a:p>
          <a:p>
            <a:pPr lvl="1"/>
            <a:r>
              <a:rPr lang="en-CA" sz="2900" dirty="0">
                <a:solidFill>
                  <a:schemeClr val="accent1"/>
                </a:solidFill>
              </a:rPr>
              <a:t>Efficiency is desirable, achievable, and dependent on organizational structure. </a:t>
            </a:r>
          </a:p>
          <a:p>
            <a:pPr lvl="1"/>
            <a:r>
              <a:rPr lang="en-CA" sz="2900" dirty="0">
                <a:solidFill>
                  <a:schemeClr val="accent1"/>
                </a:solidFill>
              </a:rPr>
              <a:t>Subject specialist librarians had too much independence, choice, responsibility, and control</a:t>
            </a:r>
          </a:p>
          <a:p>
            <a:pPr lvl="1"/>
            <a:r>
              <a:rPr lang="en-CA" sz="2900" dirty="0">
                <a:solidFill>
                  <a:schemeClr val="accent1"/>
                </a:solidFill>
              </a:rPr>
              <a:t>Subject-based specialized collections, support and centres were not agile.</a:t>
            </a:r>
          </a:p>
          <a:p>
            <a:pPr lvl="0"/>
            <a:r>
              <a:rPr lang="en-CA" sz="3200" b="1" dirty="0"/>
              <a:t>How did this representation arise?</a:t>
            </a:r>
          </a:p>
          <a:p>
            <a:pPr lvl="1"/>
            <a:r>
              <a:rPr lang="en-CA" sz="2900" dirty="0">
                <a:solidFill>
                  <a:schemeClr val="accent1"/>
                </a:solidFill>
              </a:rPr>
              <a:t>Decided by University Librarian as the way to “</a:t>
            </a:r>
            <a:r>
              <a:rPr lang="en-CA" sz="2900" b="0" i="0" dirty="0">
                <a:solidFill>
                  <a:schemeClr val="accent1"/>
                </a:solidFill>
                <a:effectLst/>
              </a:rPr>
              <a:t>strengthen our capabilities and maximize our capacity.”</a:t>
            </a:r>
            <a:endParaRPr lang="en-CA" sz="2900" dirty="0">
              <a:solidFill>
                <a:schemeClr val="accent1"/>
              </a:solidFill>
            </a:endParaRPr>
          </a:p>
          <a:p>
            <a:pPr lvl="0"/>
            <a:r>
              <a:rPr lang="en-CA" sz="3200" b="1" dirty="0"/>
              <a:t>What is left unproblematized? Whose voices are missing?</a:t>
            </a:r>
          </a:p>
          <a:p>
            <a:pPr lvl="1"/>
            <a:r>
              <a:rPr lang="en-CA" sz="2900" dirty="0">
                <a:solidFill>
                  <a:schemeClr val="accent1"/>
                </a:solidFill>
              </a:rPr>
              <a:t>There was no specific or quantifiable goal for efficiency; a select group of workers had opportunity, voice, and influence; no library users were consulted.</a:t>
            </a:r>
          </a:p>
          <a:p>
            <a:pPr lvl="0"/>
            <a:r>
              <a:rPr lang="en-CA" sz="3200" b="1" dirty="0"/>
              <a:t>How is the representation disseminated, defended, and challenged?</a:t>
            </a:r>
          </a:p>
          <a:p>
            <a:pPr lvl="1"/>
            <a:r>
              <a:rPr lang="en-CA" sz="2900" dirty="0">
                <a:solidFill>
                  <a:schemeClr val="accent1"/>
                </a:solidFill>
              </a:rPr>
              <a:t>Administration promoted the re-org in various venues; creation of ORT; website; “suggested” reading; external policies (CARL, </a:t>
            </a:r>
            <a:r>
              <a:rPr lang="en-CA" sz="2900" dirty="0" err="1">
                <a:solidFill>
                  <a:schemeClr val="accent1"/>
                </a:solidFill>
              </a:rPr>
              <a:t>etc</a:t>
            </a:r>
            <a:r>
              <a:rPr lang="en-CA" sz="2900" dirty="0">
                <a:solidFill>
                  <a:schemeClr val="accent1"/>
                </a:solidFill>
              </a:rPr>
              <a:t>).</a:t>
            </a:r>
          </a:p>
          <a:p>
            <a:r>
              <a:rPr lang="en-CA" sz="3200" b="1" dirty="0"/>
              <a:t>What effects are produced?</a:t>
            </a:r>
          </a:p>
          <a:p>
            <a:pPr lvl="1"/>
            <a:r>
              <a:rPr lang="en-CA" sz="2900" dirty="0">
                <a:solidFill>
                  <a:schemeClr val="accent1"/>
                </a:solidFill>
              </a:rPr>
              <a:t>Workers demoralized &amp; overworked; positions rendered more repetitive; librarians emotionally drained; several people left due to their positions being removed from the org chart, etc.</a:t>
            </a:r>
          </a:p>
          <a:p>
            <a:endParaRPr lang="en-CA" dirty="0"/>
          </a:p>
        </p:txBody>
      </p:sp>
    </p:spTree>
    <p:extLst>
      <p:ext uri="{BB962C8B-B14F-4D97-AF65-F5344CB8AC3E}">
        <p14:creationId xmlns:p14="http://schemas.microsoft.com/office/powerpoint/2010/main" val="320357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1DAA-075C-29BA-E9B1-FA1160B6E30A}"/>
              </a:ext>
            </a:extLst>
          </p:cNvPr>
          <p:cNvSpPr>
            <a:spLocks noGrp="1"/>
          </p:cNvSpPr>
          <p:nvPr>
            <p:ph type="title"/>
          </p:nvPr>
        </p:nvSpPr>
        <p:spPr>
          <a:xfrm>
            <a:off x="262890" y="486107"/>
            <a:ext cx="11807190" cy="1132258"/>
          </a:xfrm>
        </p:spPr>
        <p:txBody>
          <a:bodyPr>
            <a:normAutofit/>
          </a:bodyPr>
          <a:lstStyle/>
          <a:p>
            <a:r>
              <a:rPr lang="en-CA" sz="3200" dirty="0"/>
              <a:t>Understanding the re-org as an instance of neoliberalism</a:t>
            </a:r>
          </a:p>
        </p:txBody>
      </p:sp>
      <p:graphicFrame>
        <p:nvGraphicFramePr>
          <p:cNvPr id="8" name="Table 7">
            <a:extLst>
              <a:ext uri="{FF2B5EF4-FFF2-40B4-BE49-F238E27FC236}">
                <a16:creationId xmlns:a16="http://schemas.microsoft.com/office/drawing/2014/main" id="{94F028FA-A400-DC86-60D4-097AD14F68E9}"/>
              </a:ext>
            </a:extLst>
          </p:cNvPr>
          <p:cNvGraphicFramePr>
            <a:graphicFrameLocks noGrp="1"/>
          </p:cNvGraphicFramePr>
          <p:nvPr>
            <p:extLst>
              <p:ext uri="{D42A27DB-BD31-4B8C-83A1-F6EECF244321}">
                <p14:modId xmlns:p14="http://schemas.microsoft.com/office/powerpoint/2010/main" val="2749873913"/>
              </p:ext>
            </p:extLst>
          </p:nvPr>
        </p:nvGraphicFramePr>
        <p:xfrm>
          <a:off x="0" y="1264035"/>
          <a:ext cx="12192000" cy="5721360"/>
        </p:xfrm>
        <a:graphic>
          <a:graphicData uri="http://schemas.openxmlformats.org/drawingml/2006/table">
            <a:tbl>
              <a:tblPr firstRow="1" bandRow="1">
                <a:tableStyleId>{72833802-FEF1-4C79-8D5D-14CF1EAF98D9}</a:tableStyleId>
              </a:tblPr>
              <a:tblGrid>
                <a:gridCol w="5376910">
                  <a:extLst>
                    <a:ext uri="{9D8B030D-6E8A-4147-A177-3AD203B41FA5}">
                      <a16:colId xmlns:a16="http://schemas.microsoft.com/office/drawing/2014/main" val="988381830"/>
                    </a:ext>
                  </a:extLst>
                </a:gridCol>
                <a:gridCol w="6815090">
                  <a:extLst>
                    <a:ext uri="{9D8B030D-6E8A-4147-A177-3AD203B41FA5}">
                      <a16:colId xmlns:a16="http://schemas.microsoft.com/office/drawing/2014/main" val="4231473393"/>
                    </a:ext>
                  </a:extLst>
                </a:gridCol>
              </a:tblGrid>
              <a:tr h="539032">
                <a:tc>
                  <a:txBody>
                    <a:bodyPr/>
                    <a:lstStyle/>
                    <a:p>
                      <a:r>
                        <a:rPr lang="en-CA" dirty="0"/>
                        <a:t>Neoliberal practice (Ross &amp; Savage, 2021)</a:t>
                      </a:r>
                    </a:p>
                  </a:txBody>
                  <a:tcPr>
                    <a:solidFill>
                      <a:srgbClr val="D468C2"/>
                    </a:solidFill>
                  </a:tcPr>
                </a:tc>
                <a:tc>
                  <a:txBody>
                    <a:bodyPr/>
                    <a:lstStyle/>
                    <a:p>
                      <a:r>
                        <a:rPr lang="en-CA" dirty="0"/>
                        <a:t>Evidence in re-org?</a:t>
                      </a:r>
                    </a:p>
                  </a:txBody>
                  <a:tcPr>
                    <a:solidFill>
                      <a:srgbClr val="D468C2"/>
                    </a:solidFill>
                  </a:tcPr>
                </a:tc>
                <a:extLst>
                  <a:ext uri="{0D108BD9-81ED-4DB2-BD59-A6C34878D82A}">
                    <a16:rowId xmlns:a16="http://schemas.microsoft.com/office/drawing/2014/main" val="2757999475"/>
                  </a:ext>
                </a:extLst>
              </a:tr>
              <a:tr h="914764">
                <a:tc>
                  <a:txBody>
                    <a:bodyPr/>
                    <a:lstStyle/>
                    <a:p>
                      <a:r>
                        <a:rPr lang="en-CA" sz="1600" dirty="0"/>
                        <a:t>Neoliberal universities adopt governance structures that replicate top-down corporate structures</a:t>
                      </a:r>
                    </a:p>
                  </a:txBody>
                  <a:tcPr/>
                </a:tc>
                <a:tc>
                  <a:txBody>
                    <a:bodyPr/>
                    <a:lstStyle/>
                    <a:p>
                      <a:pPr marL="285750" indent="-285750">
                        <a:buFont typeface="Arial" panose="020B0604020202020204" pitchFamily="34" charset="0"/>
                        <a:buChar char="•"/>
                      </a:pPr>
                      <a:r>
                        <a:rPr lang="en-CA" sz="1600" dirty="0"/>
                        <a:t>Three new AULs consolidated control over programming in the upper levels of administration. </a:t>
                      </a:r>
                      <a:br>
                        <a:rPr lang="en-CA" sz="1600" dirty="0"/>
                      </a:br>
                      <a:endParaRPr lang="en-CA" sz="16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More meetings to extract and control information.</a:t>
                      </a:r>
                    </a:p>
                    <a:p>
                      <a:pPr marL="0" indent="0">
                        <a:buFont typeface="Arial" panose="020B0604020202020204" pitchFamily="34" charset="0"/>
                        <a:buNone/>
                      </a:pPr>
                      <a:endParaRPr lang="en-CA" sz="1600" dirty="0"/>
                    </a:p>
                  </a:txBody>
                  <a:tcPr/>
                </a:tc>
                <a:extLst>
                  <a:ext uri="{0D108BD9-81ED-4DB2-BD59-A6C34878D82A}">
                    <a16:rowId xmlns:a16="http://schemas.microsoft.com/office/drawing/2014/main" val="2587314370"/>
                  </a:ext>
                </a:extLst>
              </a:tr>
              <a:tr h="914764">
                <a:tc>
                  <a:txBody>
                    <a:bodyPr/>
                    <a:lstStyle/>
                    <a:p>
                      <a:r>
                        <a:rPr lang="en-CA" sz="1600" dirty="0"/>
                        <a:t>Professional administrators lacking backgrounds in higher education are hired more and more often</a:t>
                      </a:r>
                    </a:p>
                  </a:txBody>
                  <a:tcPr/>
                </a:tc>
                <a:tc>
                  <a:txBody>
                    <a:bodyPr/>
                    <a:lstStyle/>
                    <a:p>
                      <a:pPr marL="285750" indent="-285750">
                        <a:buFont typeface="Arial" panose="020B0604020202020204" pitchFamily="34" charset="0"/>
                        <a:buChar char="•"/>
                      </a:pPr>
                      <a:r>
                        <a:rPr lang="en-CA" sz="1600" dirty="0"/>
                        <a:t>Increasing numbers of administrators and managers from the public service where rigid hierarchies are the norm. </a:t>
                      </a:r>
                      <a:br>
                        <a:rPr lang="en-CA" sz="1600" dirty="0"/>
                      </a:br>
                      <a:endParaRPr lang="en-CA" sz="1600" dirty="0"/>
                    </a:p>
                  </a:txBody>
                  <a:tcPr/>
                </a:tc>
                <a:extLst>
                  <a:ext uri="{0D108BD9-81ED-4DB2-BD59-A6C34878D82A}">
                    <a16:rowId xmlns:a16="http://schemas.microsoft.com/office/drawing/2014/main" val="1133598542"/>
                  </a:ext>
                </a:extLst>
              </a:tr>
              <a:tr h="9147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dirty="0"/>
                        <a:t>Pressures to become ‘leaner’ and demonstrate ‘good metrics’ as a matter of survival </a:t>
                      </a:r>
                    </a:p>
                    <a:p>
                      <a:endParaRPr lang="en-CA" sz="1600" dirty="0"/>
                    </a:p>
                  </a:txBody>
                  <a:tcPr/>
                </a:tc>
                <a:tc>
                  <a:txBody>
                    <a:bodyPr/>
                    <a:lstStyle/>
                    <a:p>
                      <a:pPr marL="285750" indent="-285750">
                        <a:buFont typeface="Arial" panose="020B0604020202020204" pitchFamily="34" charset="0"/>
                        <a:buChar char="•"/>
                      </a:pPr>
                      <a:r>
                        <a:rPr lang="en-CA" sz="1600" dirty="0"/>
                        <a:t>Initial attempts to measure librarian tasks in 15-minute increments.</a:t>
                      </a:r>
                      <a:br>
                        <a:rPr lang="en-CA" sz="1600" dirty="0"/>
                      </a:br>
                      <a:endParaRPr lang="en-CA" sz="1600" dirty="0"/>
                    </a:p>
                    <a:p>
                      <a:pPr marL="285750" indent="-285750">
                        <a:buFont typeface="Arial" panose="020B0604020202020204" pitchFamily="34" charset="0"/>
                        <a:buChar char="•"/>
                      </a:pPr>
                      <a:r>
                        <a:rPr lang="en-CA" sz="1600" dirty="0"/>
                        <a:t>Greater focus on annual reports and metrics.</a:t>
                      </a:r>
                    </a:p>
                  </a:txBody>
                  <a:tcPr/>
                </a:tc>
                <a:extLst>
                  <a:ext uri="{0D108BD9-81ED-4DB2-BD59-A6C34878D82A}">
                    <a16:rowId xmlns:a16="http://schemas.microsoft.com/office/drawing/2014/main" val="1000079346"/>
                  </a:ext>
                </a:extLst>
              </a:tr>
              <a:tr h="1509591">
                <a:tc>
                  <a:txBody>
                    <a:bodyPr/>
                    <a:lstStyle/>
                    <a:p>
                      <a:r>
                        <a:rPr lang="en-CA" sz="1600" dirty="0"/>
                        <a:t>Reframing of students as ‘customers’ or ‘consumers’ of education</a:t>
                      </a:r>
                    </a:p>
                  </a:txBody>
                  <a:tcPr/>
                </a:tc>
                <a:tc>
                  <a:txBody>
                    <a:bodyPr/>
                    <a:lstStyle/>
                    <a:p>
                      <a:pPr marL="285750" indent="-285750">
                        <a:buFont typeface="Arial" panose="020B0604020202020204" pitchFamily="34" charset="0"/>
                        <a:buChar char="•"/>
                      </a:pPr>
                      <a:r>
                        <a:rPr lang="en-CA" sz="1600" dirty="0"/>
                        <a:t>Loss of autonomy for librarians in service of the student / customer.</a:t>
                      </a:r>
                      <a:br>
                        <a:rPr lang="en-CA" sz="1600" dirty="0"/>
                      </a:br>
                      <a:endParaRPr lang="en-CA" sz="1600" dirty="0"/>
                    </a:p>
                    <a:p>
                      <a:pPr marL="285750" indent="-285750">
                        <a:buFont typeface="Arial" panose="020B0604020202020204" pitchFamily="34" charset="0"/>
                        <a:buChar char="•"/>
                      </a:pPr>
                      <a:r>
                        <a:rPr lang="en-CA" sz="1600" dirty="0"/>
                        <a:t>Forced collaboration to serve the customer’s needs.</a:t>
                      </a:r>
                      <a:br>
                        <a:rPr lang="en-CA" sz="1600" dirty="0"/>
                      </a:br>
                      <a:endParaRPr lang="en-CA" sz="1600" dirty="0"/>
                    </a:p>
                    <a:p>
                      <a:pPr marL="285750" indent="-285750">
                        <a:buFont typeface="Arial" panose="020B0604020202020204" pitchFamily="34" charset="0"/>
                        <a:buChar char="•"/>
                      </a:pPr>
                      <a:r>
                        <a:rPr lang="en-CA" sz="1600" dirty="0"/>
                        <a:t>Exclusive focus on libraries as services rather than on educational role of libraries.</a:t>
                      </a:r>
                    </a:p>
                    <a:p>
                      <a:pPr marL="0" indent="0">
                        <a:buFont typeface="Arial" panose="020B0604020202020204" pitchFamily="34" charset="0"/>
                        <a:buNone/>
                      </a:pPr>
                      <a:endParaRPr lang="en-CA" sz="1600" dirty="0"/>
                    </a:p>
                  </a:txBody>
                  <a:tcPr/>
                </a:tc>
                <a:extLst>
                  <a:ext uri="{0D108BD9-81ED-4DB2-BD59-A6C34878D82A}">
                    <a16:rowId xmlns:a16="http://schemas.microsoft.com/office/drawing/2014/main" val="732735257"/>
                  </a:ext>
                </a:extLst>
              </a:tr>
            </a:tbl>
          </a:graphicData>
        </a:graphic>
      </p:graphicFrame>
    </p:spTree>
    <p:extLst>
      <p:ext uri="{BB962C8B-B14F-4D97-AF65-F5344CB8AC3E}">
        <p14:creationId xmlns:p14="http://schemas.microsoft.com/office/powerpoint/2010/main" val="378457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54B5C-E0D8-96CF-D5CA-0AD2E952C1E4}"/>
              </a:ext>
            </a:extLst>
          </p:cNvPr>
          <p:cNvSpPr>
            <a:spLocks noGrp="1"/>
          </p:cNvSpPr>
          <p:nvPr>
            <p:ph type="title"/>
          </p:nvPr>
        </p:nvSpPr>
        <p:spPr>
          <a:xfrm>
            <a:off x="243840" y="251460"/>
            <a:ext cx="11704319" cy="1132258"/>
          </a:xfrm>
        </p:spPr>
        <p:txBody>
          <a:bodyPr>
            <a:normAutofit/>
          </a:bodyPr>
          <a:lstStyle/>
          <a:p>
            <a:pPr algn="ctr"/>
            <a:r>
              <a:rPr lang="en-CA" sz="3200" dirty="0"/>
              <a:t>Understanding the re-org as an instance of neoliberalism</a:t>
            </a:r>
          </a:p>
        </p:txBody>
      </p:sp>
      <p:graphicFrame>
        <p:nvGraphicFramePr>
          <p:cNvPr id="4" name="Content Placeholder 3">
            <a:extLst>
              <a:ext uri="{FF2B5EF4-FFF2-40B4-BE49-F238E27FC236}">
                <a16:creationId xmlns:a16="http://schemas.microsoft.com/office/drawing/2014/main" id="{E776FA80-B57A-BFA3-6C8C-A33B1188ABC1}"/>
              </a:ext>
            </a:extLst>
          </p:cNvPr>
          <p:cNvGraphicFramePr>
            <a:graphicFrameLocks noGrp="1"/>
          </p:cNvGraphicFramePr>
          <p:nvPr>
            <p:ph idx="1"/>
            <p:extLst>
              <p:ext uri="{D42A27DB-BD31-4B8C-83A1-F6EECF244321}">
                <p14:modId xmlns:p14="http://schemas.microsoft.com/office/powerpoint/2010/main" val="3122735835"/>
              </p:ext>
            </p:extLst>
          </p:nvPr>
        </p:nvGraphicFramePr>
        <p:xfrm>
          <a:off x="0" y="1044653"/>
          <a:ext cx="12192000" cy="5943600"/>
        </p:xfrm>
        <a:graphic>
          <a:graphicData uri="http://schemas.openxmlformats.org/drawingml/2006/table">
            <a:tbl>
              <a:tblPr firstRow="1" bandRow="1">
                <a:tableStyleId>{72833802-FEF1-4C79-8D5D-14CF1EAF98D9}</a:tableStyleId>
              </a:tblPr>
              <a:tblGrid>
                <a:gridCol w="5486720">
                  <a:extLst>
                    <a:ext uri="{9D8B030D-6E8A-4147-A177-3AD203B41FA5}">
                      <a16:colId xmlns:a16="http://schemas.microsoft.com/office/drawing/2014/main" val="196955749"/>
                    </a:ext>
                  </a:extLst>
                </a:gridCol>
                <a:gridCol w="6705280">
                  <a:extLst>
                    <a:ext uri="{9D8B030D-6E8A-4147-A177-3AD203B41FA5}">
                      <a16:colId xmlns:a16="http://schemas.microsoft.com/office/drawing/2014/main" val="518747608"/>
                    </a:ext>
                  </a:extLst>
                </a:gridCol>
              </a:tblGrid>
              <a:tr h="5098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Neoliberal </a:t>
                      </a:r>
                      <a:r>
                        <a:rPr lang="en-CA" i="0" dirty="0"/>
                        <a:t>practice </a:t>
                      </a:r>
                      <a:r>
                        <a:rPr lang="en-CA" dirty="0"/>
                        <a:t>(Ross &amp; Savage, 2021)</a:t>
                      </a:r>
                    </a:p>
                    <a:p>
                      <a:endParaRPr lang="en-CA" dirty="0"/>
                    </a:p>
                  </a:txBody>
                  <a:tcPr>
                    <a:solidFill>
                      <a:srgbClr val="D468C2"/>
                    </a:solidFill>
                  </a:tcPr>
                </a:tc>
                <a:tc>
                  <a:txBody>
                    <a:bodyPr/>
                    <a:lstStyle/>
                    <a:p>
                      <a:r>
                        <a:rPr lang="en-CA" dirty="0"/>
                        <a:t>Evidence in re-org?</a:t>
                      </a:r>
                    </a:p>
                  </a:txBody>
                  <a:tcPr>
                    <a:solidFill>
                      <a:srgbClr val="D468C2"/>
                    </a:solidFill>
                  </a:tcPr>
                </a:tc>
                <a:extLst>
                  <a:ext uri="{0D108BD9-81ED-4DB2-BD59-A6C34878D82A}">
                    <a16:rowId xmlns:a16="http://schemas.microsoft.com/office/drawing/2014/main" val="2251024295"/>
                  </a:ext>
                </a:extLst>
              </a:tr>
              <a:tr h="649124">
                <a:tc>
                  <a:txBody>
                    <a:bodyPr/>
                    <a:lstStyle/>
                    <a:p>
                      <a:r>
                        <a:rPr lang="en-CA" sz="1600" dirty="0"/>
                        <a:t>“Whole” job of academic librarianship broken down into specific steps or functions to be streamlined</a:t>
                      </a:r>
                    </a:p>
                  </a:txBody>
                  <a:tcPr/>
                </a:tc>
                <a:tc>
                  <a:txBody>
                    <a:bodyPr/>
                    <a:lstStyle/>
                    <a:p>
                      <a:pPr marL="285750" indent="-285750">
                        <a:buFont typeface="Arial" panose="020B0604020202020204" pitchFamily="34" charset="0"/>
                        <a:buChar char="•"/>
                      </a:pPr>
                      <a:r>
                        <a:rPr lang="en-CA" sz="1600" dirty="0"/>
                        <a:t>Creation of function-based units to centralize and standardize library operations.</a:t>
                      </a:r>
                      <a:br>
                        <a:rPr lang="en-CA" sz="1600" dirty="0"/>
                      </a:br>
                      <a:endParaRPr lang="en-CA" sz="1600" dirty="0"/>
                    </a:p>
                    <a:p>
                      <a:pPr marL="285750" indent="-285750">
                        <a:buFont typeface="Arial" panose="020B0604020202020204" pitchFamily="34" charset="0"/>
                        <a:buChar char="•"/>
                      </a:pPr>
                      <a:r>
                        <a:rPr lang="en-CA" sz="1600" dirty="0"/>
                        <a:t>Discipline for going outside of the prescribed function of one’s job or unit.</a:t>
                      </a:r>
                      <a:br>
                        <a:rPr lang="en-CA" sz="1600" dirty="0"/>
                      </a:br>
                      <a:endParaRPr lang="en-CA" sz="1600" dirty="0"/>
                    </a:p>
                  </a:txBody>
                  <a:tcPr/>
                </a:tc>
                <a:extLst>
                  <a:ext uri="{0D108BD9-81ED-4DB2-BD59-A6C34878D82A}">
                    <a16:rowId xmlns:a16="http://schemas.microsoft.com/office/drawing/2014/main" val="3572788081"/>
                  </a:ext>
                </a:extLst>
              </a:tr>
              <a:tr h="649124">
                <a:tc>
                  <a:txBody>
                    <a:bodyPr/>
                    <a:lstStyle/>
                    <a:p>
                      <a:r>
                        <a:rPr lang="en-CA" sz="1600" dirty="0"/>
                        <a:t>Growing ranks of administrators leading strategic planning, internal assessment and rebranding with the purpose of seeking efficiencies. Relentless self-examination experienced as state of permanent “emergency.”</a:t>
                      </a:r>
                    </a:p>
                  </a:txBody>
                  <a:tcPr/>
                </a:tc>
                <a:tc>
                  <a:txBody>
                    <a:bodyPr/>
                    <a:lstStyle/>
                    <a:p>
                      <a:pPr marL="285750" indent="-285750">
                        <a:buFont typeface="Arial" panose="020B0604020202020204" pitchFamily="34" charset="0"/>
                        <a:buChar char="•"/>
                      </a:pPr>
                      <a:r>
                        <a:rPr lang="en-CA" sz="1600" dirty="0"/>
                        <a:t>New librarian position to support ongoing strategic planning in the UL office.</a:t>
                      </a:r>
                      <a:br>
                        <a:rPr lang="en-CA" sz="1600" dirty="0"/>
                      </a:br>
                      <a:endParaRPr lang="en-CA" sz="1600" dirty="0"/>
                    </a:p>
                    <a:p>
                      <a:pPr marL="285750" indent="-285750">
                        <a:buFont typeface="Arial" panose="020B0604020202020204" pitchFamily="34" charset="0"/>
                        <a:buChar char="•"/>
                      </a:pPr>
                      <a:r>
                        <a:rPr lang="en-CA" sz="1600" dirty="0"/>
                        <a:t>Creation of Strategy and Planning Division</a:t>
                      </a:r>
                      <a:br>
                        <a:rPr lang="en-CA" sz="1600" dirty="0"/>
                      </a:br>
                      <a:endParaRPr lang="en-CA" sz="1600" dirty="0"/>
                    </a:p>
                    <a:p>
                      <a:pPr marL="285750" indent="-285750">
                        <a:buFont typeface="Arial" panose="020B0604020202020204" pitchFamily="34" charset="0"/>
                        <a:buChar char="•"/>
                      </a:pPr>
                      <a:r>
                        <a:rPr lang="en-CA" sz="1600" dirty="0"/>
                        <a:t>“</a:t>
                      </a:r>
                      <a:r>
                        <a:rPr lang="en-CA" sz="1600" b="0" i="0" u="none" strike="noStrike" kern="1200" baseline="0" dirty="0">
                          <a:solidFill>
                            <a:schemeClr val="tx1"/>
                          </a:solidFill>
                          <a:latin typeface="+mn-lt"/>
                          <a:ea typeface="+mn-ea"/>
                          <a:cs typeface="+mn-cs"/>
                        </a:rPr>
                        <a:t>Senior Leadership Group could consider reviewing the Library’s organizational design with each strategic planning exercise.” </a:t>
                      </a:r>
                      <a:r>
                        <a:rPr lang="en-CA" sz="1600" dirty="0"/>
                        <a:t>(Cloutier et al., 2016, p. 39).</a:t>
                      </a:r>
                      <a:br>
                        <a:rPr lang="en-CA" sz="1600" dirty="0"/>
                      </a:br>
                      <a:endParaRPr lang="en-CA" sz="1600" dirty="0"/>
                    </a:p>
                    <a:p>
                      <a:pPr marL="285750" indent="-285750">
                        <a:buFontTx/>
                        <a:buChar char="-"/>
                      </a:pPr>
                      <a:r>
                        <a:rPr lang="en-CA" sz="1600" b="0" i="0" u="none" strike="noStrike" kern="1200" baseline="0" dirty="0">
                          <a:solidFill>
                            <a:schemeClr val="tx1"/>
                          </a:solidFill>
                          <a:latin typeface="+mn-lt"/>
                          <a:ea typeface="+mn-ea"/>
                          <a:cs typeface="+mn-cs"/>
                        </a:rPr>
                        <a:t>Library Strategic Plan 2012 </a:t>
                      </a:r>
                    </a:p>
                    <a:p>
                      <a:pPr marL="285750" indent="-285750">
                        <a:buFontTx/>
                        <a:buChar char="-"/>
                      </a:pPr>
                      <a:r>
                        <a:rPr lang="en-CA" sz="1600" b="0" i="0" u="none" strike="noStrike" kern="1200" baseline="0" dirty="0">
                          <a:solidFill>
                            <a:schemeClr val="tx1"/>
                          </a:solidFill>
                          <a:latin typeface="+mn-lt"/>
                          <a:ea typeface="+mn-ea"/>
                          <a:cs typeface="+mn-cs"/>
                        </a:rPr>
                        <a:t>Library Triennial Plan 2014-2017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600" b="0" i="0" u="none" strike="noStrike" kern="1200" baseline="0" dirty="0">
                          <a:solidFill>
                            <a:schemeClr val="tx1"/>
                          </a:solidFill>
                          <a:latin typeface="+mn-lt"/>
                          <a:ea typeface="+mn-ea"/>
                          <a:cs typeface="+mn-cs"/>
                        </a:rPr>
                        <a:t>Strategic evaluation 2016</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600" b="0" i="0" u="none" strike="noStrike" kern="1200" baseline="0" dirty="0">
                          <a:solidFill>
                            <a:schemeClr val="tx1"/>
                          </a:solidFill>
                          <a:latin typeface="+mn-lt"/>
                          <a:ea typeface="+mn-ea"/>
                          <a:cs typeface="+mn-cs"/>
                        </a:rPr>
                        <a:t>Library Strategic Plan 2020-2025</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CA" sz="1600" b="0" i="0" u="none" strike="noStrike" kern="1200" baseline="0" dirty="0">
                          <a:solidFill>
                            <a:schemeClr val="tx1"/>
                          </a:solidFill>
                          <a:latin typeface="+mn-lt"/>
                          <a:ea typeface="+mn-ea"/>
                          <a:cs typeface="+mn-cs"/>
                        </a:rPr>
                        <a:t>Currently developing next strategic plan…</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CA" sz="1600" b="0" i="0" u="none" strike="noStrike" kern="1200" baseline="0" dirty="0">
                        <a:solidFill>
                          <a:schemeClr val="tx1"/>
                        </a:solidFill>
                        <a:latin typeface="+mn-lt"/>
                        <a:ea typeface="+mn-ea"/>
                        <a:cs typeface="+mn-cs"/>
                      </a:endParaRPr>
                    </a:p>
                  </a:txBody>
                  <a:tcPr/>
                </a:tc>
                <a:extLst>
                  <a:ext uri="{0D108BD9-81ED-4DB2-BD59-A6C34878D82A}">
                    <a16:rowId xmlns:a16="http://schemas.microsoft.com/office/drawing/2014/main" val="4264201982"/>
                  </a:ext>
                </a:extLst>
              </a:tr>
            </a:tbl>
          </a:graphicData>
        </a:graphic>
      </p:graphicFrame>
    </p:spTree>
    <p:extLst>
      <p:ext uri="{BB962C8B-B14F-4D97-AF65-F5344CB8AC3E}">
        <p14:creationId xmlns:p14="http://schemas.microsoft.com/office/powerpoint/2010/main" val="20763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5F314C-D51D-BF40-23A8-9A21EC3B6968}"/>
              </a:ext>
            </a:extLst>
          </p:cNvPr>
          <p:cNvSpPr>
            <a:spLocks noGrp="1"/>
          </p:cNvSpPr>
          <p:nvPr>
            <p:ph type="title"/>
          </p:nvPr>
        </p:nvSpPr>
        <p:spPr>
          <a:xfrm>
            <a:off x="978522" y="849085"/>
            <a:ext cx="3602356" cy="5179925"/>
          </a:xfrm>
        </p:spPr>
        <p:txBody>
          <a:bodyPr anchor="ctr">
            <a:normAutofit/>
          </a:bodyPr>
          <a:lstStyle/>
          <a:p>
            <a:r>
              <a:rPr lang="en-CA" dirty="0"/>
              <a:t>Post re-org changes</a:t>
            </a:r>
          </a:p>
        </p:txBody>
      </p:sp>
      <p:sp>
        <p:nvSpPr>
          <p:cNvPr id="3" name="Content Placeholder 2">
            <a:extLst>
              <a:ext uri="{FF2B5EF4-FFF2-40B4-BE49-F238E27FC236}">
                <a16:creationId xmlns:a16="http://schemas.microsoft.com/office/drawing/2014/main" id="{0F60EDC9-62AC-387E-D6B1-26D2B4464D51}"/>
              </a:ext>
            </a:extLst>
          </p:cNvPr>
          <p:cNvSpPr>
            <a:spLocks noGrp="1"/>
          </p:cNvSpPr>
          <p:nvPr>
            <p:ph idx="1"/>
          </p:nvPr>
        </p:nvSpPr>
        <p:spPr>
          <a:xfrm>
            <a:off x="4903470" y="400051"/>
            <a:ext cx="6835140" cy="6457950"/>
          </a:xfrm>
        </p:spPr>
        <p:txBody>
          <a:bodyPr anchor="ctr">
            <a:normAutofit/>
          </a:bodyPr>
          <a:lstStyle/>
          <a:p>
            <a:pPr>
              <a:lnSpc>
                <a:spcPct val="110000"/>
              </a:lnSpc>
            </a:pPr>
            <a:r>
              <a:rPr lang="en-CA" sz="1600" dirty="0"/>
              <a:t>Several middle management positions attached to subject-specialist resource centres, knowledge areas, or services were eliminated from the org chart (e.g. Head of Law Library, Head of IT, Head of Reference).</a:t>
            </a:r>
          </a:p>
          <a:p>
            <a:pPr>
              <a:lnSpc>
                <a:spcPct val="110000"/>
              </a:lnSpc>
            </a:pPr>
            <a:r>
              <a:rPr lang="en-CA" sz="1600" dirty="0"/>
              <a:t>Three new AUL positions created – went from two to five with fewer direct reports for each AUL</a:t>
            </a:r>
          </a:p>
          <a:p>
            <a:pPr>
              <a:lnSpc>
                <a:spcPct val="110000"/>
              </a:lnSpc>
            </a:pPr>
            <a:r>
              <a:rPr lang="en-CA" sz="1600" dirty="0"/>
              <a:t>Remaining middle managers responsible for more direct reports</a:t>
            </a:r>
          </a:p>
          <a:p>
            <a:pPr>
              <a:lnSpc>
                <a:spcPct val="110000"/>
              </a:lnSpc>
            </a:pPr>
            <a:r>
              <a:rPr lang="en-CA" sz="1600" dirty="0"/>
              <a:t>Emphasis on function rather than subject area (e.g. Interdisciplinary Data is a functional team now, whereas the Music library no longer exists)</a:t>
            </a:r>
          </a:p>
          <a:p>
            <a:pPr>
              <a:lnSpc>
                <a:spcPct val="110000"/>
              </a:lnSpc>
            </a:pPr>
            <a:r>
              <a:rPr lang="en-CA" sz="1600" dirty="0"/>
              <a:t>Some librarian positions were transitioned outside of the academic staff bargaining unit (DH librarian and cataloguer now in support staff union and Head, IT is now in the IT professionals union).</a:t>
            </a:r>
          </a:p>
          <a:p>
            <a:pPr>
              <a:lnSpc>
                <a:spcPct val="110000"/>
              </a:lnSpc>
            </a:pPr>
            <a:r>
              <a:rPr lang="en-CA" sz="1600" dirty="0"/>
              <a:t>Summary: AULs have more responsibility for library ‘strategy,’ middle management focused on managing more people, front line librarians are more narrowly focused on services rather than being subject matter specialists, library technicians given some librarian responsibilities and IT is outside of the academic staff union.</a:t>
            </a:r>
          </a:p>
          <a:p>
            <a:pPr>
              <a:lnSpc>
                <a:spcPct val="110000"/>
              </a:lnSpc>
            </a:pPr>
            <a:endParaRPr lang="en-CA" sz="1300" dirty="0"/>
          </a:p>
        </p:txBody>
      </p:sp>
    </p:spTree>
    <p:extLst>
      <p:ext uri="{BB962C8B-B14F-4D97-AF65-F5344CB8AC3E}">
        <p14:creationId xmlns:p14="http://schemas.microsoft.com/office/powerpoint/2010/main" val="296443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183A1E7-414A-07B0-CA9D-E492909789C3}"/>
              </a:ext>
            </a:extLst>
          </p:cNvPr>
          <p:cNvSpPr>
            <a:spLocks noGrp="1"/>
          </p:cNvSpPr>
          <p:nvPr>
            <p:ph type="title"/>
          </p:nvPr>
        </p:nvSpPr>
        <p:spPr>
          <a:xfrm>
            <a:off x="614679" y="548639"/>
            <a:ext cx="3977640" cy="5719640"/>
          </a:xfrm>
        </p:spPr>
        <p:txBody>
          <a:bodyPr anchor="t">
            <a:normAutofit/>
          </a:bodyPr>
          <a:lstStyle/>
          <a:p>
            <a:r>
              <a:rPr lang="en-CA" dirty="0"/>
              <a:t>Conclusion</a:t>
            </a:r>
          </a:p>
        </p:txBody>
      </p:sp>
      <p:sp>
        <p:nvSpPr>
          <p:cNvPr id="3" name="Content Placeholder 2">
            <a:extLst>
              <a:ext uri="{FF2B5EF4-FFF2-40B4-BE49-F238E27FC236}">
                <a16:creationId xmlns:a16="http://schemas.microsoft.com/office/drawing/2014/main" id="{E12C30BA-9937-C798-A1A2-608523B1AC19}"/>
              </a:ext>
            </a:extLst>
          </p:cNvPr>
          <p:cNvSpPr>
            <a:spLocks noGrp="1"/>
          </p:cNvSpPr>
          <p:nvPr>
            <p:ph idx="1"/>
          </p:nvPr>
        </p:nvSpPr>
        <p:spPr>
          <a:xfrm>
            <a:off x="5387542" y="548639"/>
            <a:ext cx="6189780" cy="5861304"/>
          </a:xfrm>
        </p:spPr>
        <p:txBody>
          <a:bodyPr anchor="t">
            <a:normAutofit/>
          </a:bodyPr>
          <a:lstStyle/>
          <a:p>
            <a:pPr marL="0" indent="0">
              <a:buNone/>
            </a:pPr>
            <a:r>
              <a:rPr lang="en-CA" b="1" dirty="0"/>
              <a:t>Suggestions for analyzing problem representations</a:t>
            </a:r>
          </a:p>
          <a:p>
            <a:endParaRPr lang="en-CA" dirty="0"/>
          </a:p>
          <a:p>
            <a:r>
              <a:rPr lang="en-CA" dirty="0"/>
              <a:t>Listen to and examine how problem representations are discussed and written about.</a:t>
            </a:r>
          </a:p>
          <a:p>
            <a:r>
              <a:rPr lang="en-CA" dirty="0"/>
              <a:t>Work through the questions in the WPR framework.</a:t>
            </a:r>
          </a:p>
          <a:p>
            <a:r>
              <a:rPr lang="en-CA" dirty="0"/>
              <a:t>Ask questions. Challenge, if necessary.</a:t>
            </a:r>
          </a:p>
          <a:p>
            <a:r>
              <a:rPr lang="en-CA" dirty="0"/>
              <a:t>Focus on uncovering assumptions in the problem representation, not only to stop something from happening, but to explore it more fully.</a:t>
            </a:r>
          </a:p>
          <a:p>
            <a:r>
              <a:rPr lang="en-CA" dirty="0"/>
              <a:t>Re-orgs are a particularly challenging policy solution – proceed with extreme caution.</a:t>
            </a:r>
          </a:p>
        </p:txBody>
      </p:sp>
    </p:spTree>
    <p:extLst>
      <p:ext uri="{BB962C8B-B14F-4D97-AF65-F5344CB8AC3E}">
        <p14:creationId xmlns:p14="http://schemas.microsoft.com/office/powerpoint/2010/main" val="404747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AD29-C3B1-4217-82B0-E300DC8B5108}"/>
              </a:ext>
            </a:extLst>
          </p:cNvPr>
          <p:cNvSpPr>
            <a:spLocks noGrp="1"/>
          </p:cNvSpPr>
          <p:nvPr>
            <p:ph type="title"/>
          </p:nvPr>
        </p:nvSpPr>
        <p:spPr/>
        <p:txBody>
          <a:bodyPr/>
          <a:lstStyle/>
          <a:p>
            <a:r>
              <a:rPr lang="en-CA" dirty="0"/>
              <a:t>References</a:t>
            </a:r>
          </a:p>
        </p:txBody>
      </p:sp>
      <p:sp>
        <p:nvSpPr>
          <p:cNvPr id="3" name="Content Placeholder 2">
            <a:extLst>
              <a:ext uri="{FF2B5EF4-FFF2-40B4-BE49-F238E27FC236}">
                <a16:creationId xmlns:a16="http://schemas.microsoft.com/office/drawing/2014/main" id="{DD5F7567-3A8A-FF63-0BC4-C0CE4B56F96A}"/>
              </a:ext>
            </a:extLst>
          </p:cNvPr>
          <p:cNvSpPr>
            <a:spLocks noGrp="1"/>
          </p:cNvSpPr>
          <p:nvPr>
            <p:ph idx="1"/>
          </p:nvPr>
        </p:nvSpPr>
        <p:spPr/>
        <p:txBody>
          <a:bodyPr>
            <a:normAutofit/>
          </a:bodyPr>
          <a:lstStyle/>
          <a:p>
            <a:r>
              <a:rPr lang="en-CA" sz="1800" dirty="0">
                <a:effectLst/>
              </a:rPr>
              <a:t>Bacchi, C. (1999). </a:t>
            </a:r>
            <a:r>
              <a:rPr lang="en-CA" sz="1800" i="1" dirty="0">
                <a:effectLst/>
              </a:rPr>
              <a:t>Women, policy and politics: The construction of policy problems</a:t>
            </a:r>
            <a:r>
              <a:rPr lang="en-CA" sz="1800" dirty="0">
                <a:effectLst/>
              </a:rPr>
              <a:t>. Sage.</a:t>
            </a:r>
          </a:p>
          <a:p>
            <a:r>
              <a:rPr lang="en-CA" sz="1800" dirty="0">
                <a:effectLst/>
              </a:rPr>
              <a:t>Bacchi, C. (2012). Introducing the ‘What’s the Problem Represented to be?’ approach. In A. </a:t>
            </a:r>
            <a:r>
              <a:rPr lang="en-CA" sz="1800" dirty="0" err="1">
                <a:effectLst/>
              </a:rPr>
              <a:t>Bletsas</a:t>
            </a:r>
            <a:r>
              <a:rPr lang="en-CA" sz="1800" dirty="0">
                <a:effectLst/>
              </a:rPr>
              <a:t> &amp; C. Beasley (Eds.), </a:t>
            </a:r>
            <a:r>
              <a:rPr lang="en-CA" sz="1800" i="1" dirty="0">
                <a:effectLst/>
              </a:rPr>
              <a:t>Engaging with Carol Bacchi. Strategic Interventions and Exchanges</a:t>
            </a:r>
            <a:r>
              <a:rPr lang="en-CA" sz="1800" dirty="0">
                <a:effectLst/>
              </a:rPr>
              <a:t> (pp. 21–24). University of Adelaide Press. </a:t>
            </a:r>
          </a:p>
          <a:p>
            <a:r>
              <a:rPr lang="en-CA" sz="1800" dirty="0">
                <a:effectLst/>
              </a:rPr>
              <a:t>Cloutier, S., Hayden, L., Jeske, M., </a:t>
            </a:r>
            <a:r>
              <a:rPr lang="en-CA" sz="1800" dirty="0" err="1">
                <a:effectLst/>
              </a:rPr>
              <a:t>Mallan</a:t>
            </a:r>
            <a:r>
              <a:rPr lang="en-CA" sz="1800" dirty="0">
                <a:effectLst/>
              </a:rPr>
              <a:t>, K., </a:t>
            </a:r>
            <a:r>
              <a:rPr lang="en-CA" sz="1800" dirty="0" err="1">
                <a:effectLst/>
              </a:rPr>
              <a:t>McGoveran</a:t>
            </a:r>
            <a:r>
              <a:rPr lang="en-CA" sz="1800" dirty="0">
                <a:effectLst/>
              </a:rPr>
              <a:t>, C., Petryk, A., Rouleau, T., &amp; McKinnon, Christian. (2016). </a:t>
            </a:r>
            <a:r>
              <a:rPr lang="en-CA" sz="1800" i="1" dirty="0">
                <a:effectLst/>
              </a:rPr>
              <a:t>University of Ottawa Library Organizational Renewal Phase I (Research, Analysis, and Recommendations) Final Report</a:t>
            </a:r>
            <a:r>
              <a:rPr lang="en-CA" sz="1800" dirty="0">
                <a:effectLst/>
              </a:rPr>
              <a:t> </a:t>
            </a:r>
            <a:r>
              <a:rPr lang="en-CA" sz="1800" i="1" dirty="0">
                <a:effectLst/>
              </a:rPr>
              <a:t>Phase I </a:t>
            </a:r>
            <a:r>
              <a:rPr lang="en-CA" sz="1800" dirty="0">
                <a:effectLst/>
              </a:rPr>
              <a:t>(p. 107). University of Ottawa. https://apuobibliolib.wordpress.com/2021/11/22/organizational-renewal-final-report-phase-i/</a:t>
            </a:r>
          </a:p>
          <a:p>
            <a:r>
              <a:rPr lang="en-CA" sz="1800" dirty="0">
                <a:effectLst/>
              </a:rPr>
              <a:t>Ross, S., &amp; Savage, L. (2021). Work reorganization in the neoliberal university: A labour process perspective. </a:t>
            </a:r>
            <a:r>
              <a:rPr lang="en-CA" sz="1800" i="1" dirty="0">
                <a:effectLst/>
              </a:rPr>
              <a:t>The Economic and Labour Relations Review</a:t>
            </a:r>
            <a:r>
              <a:rPr lang="en-CA" sz="1800" dirty="0">
                <a:effectLst/>
              </a:rPr>
              <a:t>, </a:t>
            </a:r>
            <a:r>
              <a:rPr lang="en-CA" sz="1800" i="1" dirty="0">
                <a:effectLst/>
              </a:rPr>
              <a:t>32</a:t>
            </a:r>
            <a:r>
              <a:rPr lang="en-CA" sz="1800" dirty="0">
                <a:effectLst/>
              </a:rPr>
              <a:t>(4), 495–512. https://doi.org/10.1177/10353046211003635</a:t>
            </a:r>
          </a:p>
          <a:p>
            <a:endParaRPr lang="en-CA" dirty="0"/>
          </a:p>
        </p:txBody>
      </p:sp>
    </p:spTree>
    <p:extLst>
      <p:ext uri="{BB962C8B-B14F-4D97-AF65-F5344CB8AC3E}">
        <p14:creationId xmlns:p14="http://schemas.microsoft.com/office/powerpoint/2010/main" val="2343230261"/>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303</TotalTime>
  <Words>1246</Words>
  <Application>Microsoft Office PowerPoint</Application>
  <PresentationFormat>Widescreen</PresentationFormat>
  <Paragraphs>88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Neue Haas Grotesk Text Pro</vt:lpstr>
      <vt:lpstr>VanillaVTI</vt:lpstr>
      <vt:lpstr>What is the problem with academic libraries?  Problematization as political construct</vt:lpstr>
      <vt:lpstr>Why I wrote this chapter</vt:lpstr>
      <vt:lpstr>Problem representation disconnect</vt:lpstr>
      <vt:lpstr>WPR is useful for an internal analysis of a policy solution</vt:lpstr>
      <vt:lpstr>WPR Questions</vt:lpstr>
      <vt:lpstr>Understanding the re-org as an instance of neoliberalism</vt:lpstr>
      <vt:lpstr>Understanding the re-org as an instance of neoliberalism</vt:lpstr>
      <vt:lpstr>Post re-org changes</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Dekker</dc:creator>
  <cp:lastModifiedBy>Jennifer Dekker</cp:lastModifiedBy>
  <cp:revision>2</cp:revision>
  <dcterms:created xsi:type="dcterms:W3CDTF">2025-05-27T12:52:07Z</dcterms:created>
  <dcterms:modified xsi:type="dcterms:W3CDTF">2025-05-27T17:56:44Z</dcterms:modified>
</cp:coreProperties>
</file>