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Roboto"/>
      <p:regular r:id="rId18"/>
      <p:bold r:id="rId19"/>
      <p:italic r:id="rId20"/>
      <p:boldItalic r:id="rId21"/>
    </p:embeddedFont>
    <p:embeddedFont>
      <p:font typeface="Merriweather"/>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6" roundtripDataSignature="AMtx7mjBGGse0oZ8HAEw9kOtjvgFJP+g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Merriweather-regular.fntdata"/><Relationship Id="rId21" Type="http://schemas.openxmlformats.org/officeDocument/2006/relationships/font" Target="fonts/Roboto-boldItalic.fntdata"/><Relationship Id="rId24" Type="http://schemas.openxmlformats.org/officeDocument/2006/relationships/font" Target="fonts/Merriweather-italic.fntdata"/><Relationship Id="rId23"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Merriweather-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g35da430e0a8_0_4"/>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g35da430e0a8_0_4"/>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g35da430e0a8_0_4"/>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g35da430e0a8_0_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g35da430e0a8_0_9"/>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g35da430e0a8_0_9"/>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g35da430e0a8_0_9"/>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g35da430e0a8_0_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g35da430e0a8_0_1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g35da430e0a8_0_1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g35da430e0a8_0_1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g35da430e0a8_0_1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g35da430e0a8_0_1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g35da430e0a8_0_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g35da430e0a8_0_21"/>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35da430e0a8_0_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g35da430e0a8_0_21"/>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g35da430e0a8_0_21"/>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g35da430e0a8_0_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g35da430e0a8_0_27"/>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35da430e0a8_0_2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g35da430e0a8_0_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35da430e0a8_0_31"/>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g35da430e0a8_0_31"/>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g35da430e0a8_0_31"/>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g35da430e0a8_0_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g35da430e0a8_0_36"/>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g35da430e0a8_0_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g35da430e0a8_0_3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g35da430e0a8_0_3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g35da430e0a8_0_3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g35da430e0a8_0_3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g35da430e0a8_0_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g35da430e0a8_0_45"/>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g35da430e0a8_0_45"/>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g35da430e0a8_0_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g35da430e0a8_0_49"/>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g35da430e0a8_0_49"/>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g35da430e0a8_0_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g35da430e0a8_0_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g35da430e0a8_0_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g35da430e0a8_0_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g35da430e0a8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northnordsharedprint.c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tug-libraries.on.ca/tug-resources/tug-annex" TargetMode="External"/><Relationship Id="rId4" Type="http://schemas.openxmlformats.org/officeDocument/2006/relationships/hyperlink" Target="https://coppul.ca/programs/shared-print" TargetMode="External"/><Relationship Id="rId5" Type="http://schemas.openxmlformats.org/officeDocument/2006/relationships/hyperlink" Target="https://downsviewkeep.org/" TargetMode="External"/><Relationship Id="rId6" Type="http://schemas.openxmlformats.org/officeDocument/2006/relationships/hyperlink" Target="https://pbuq.ca/actualites/creation-programme-de-conservation-partagee-2/" TargetMode="External"/><Relationship Id="rId7" Type="http://schemas.openxmlformats.org/officeDocument/2006/relationships/hyperlink" Target="https://www.hathitrust.org/shared_print_program" TargetMode="External"/><Relationship Id="rId8" Type="http://schemas.openxmlformats.org/officeDocument/2006/relationships/hyperlink" Target="https://northnordsharedprint.c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northnordsharedprint.c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ocs.google.com/spreadsheets/d/1NhNXMreuozvSnum5oM5NLOQLhudUQtIT/edit?usp=sharing&amp;ouid=107851993095100022882&amp;rtpof=true&amp;sd=true"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borealisdata.ca/dataset.xhtml?persistentId=doi:10.5683/SP3/JGN15S"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bit.ly/4myMq5f" TargetMode="Externa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coppul.ca/collections/shared-print/" TargetMode="External"/><Relationship Id="rId4" Type="http://schemas.openxmlformats.org/officeDocument/2006/relationships/hyperlink" Target="https://northnordsharedprint.ca/" TargetMode="External"/><Relationship Id="rId5" Type="http://schemas.openxmlformats.org/officeDocument/2006/relationships/hyperlink" Target="https://namedrop.io/katyapereyaslavska1" TargetMode="External"/><Relationship Id="rId6"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
          <p:cNvSpPr txBox="1"/>
          <p:nvPr>
            <p:ph type="ctrTitle"/>
          </p:nvPr>
        </p:nvSpPr>
        <p:spPr>
          <a:xfrm>
            <a:off x="263900" y="1543450"/>
            <a:ext cx="8520600" cy="6465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56156"/>
              <a:buNone/>
            </a:pPr>
            <a:r>
              <a:t/>
            </a:r>
            <a:endParaRPr sz="3700"/>
          </a:p>
          <a:p>
            <a:pPr indent="0" lvl="0" marL="0" rtl="0" algn="ctr">
              <a:lnSpc>
                <a:spcPct val="100000"/>
              </a:lnSpc>
              <a:spcBef>
                <a:spcPts val="0"/>
              </a:spcBef>
              <a:spcAft>
                <a:spcPts val="0"/>
              </a:spcAft>
              <a:buSzPct val="156155"/>
              <a:buNone/>
            </a:pPr>
            <a:r>
              <a:t/>
            </a:r>
            <a:endParaRPr sz="3700"/>
          </a:p>
          <a:p>
            <a:pPr indent="0" lvl="0" marL="0" rtl="0" algn="ctr">
              <a:lnSpc>
                <a:spcPct val="100000"/>
              </a:lnSpc>
              <a:spcBef>
                <a:spcPts val="0"/>
              </a:spcBef>
              <a:spcAft>
                <a:spcPts val="0"/>
              </a:spcAft>
              <a:buSzPct val="156155"/>
              <a:buNone/>
            </a:pPr>
            <a:r>
              <a:rPr lang="en" sz="3700"/>
              <a:t>Beyond Boundaries: Advancing Shared Print Across Canada with North/Nord</a:t>
            </a:r>
            <a:endParaRPr sz="3700"/>
          </a:p>
          <a:p>
            <a:pPr indent="0" lvl="0" marL="0" rtl="0" algn="ctr">
              <a:lnSpc>
                <a:spcPct val="100000"/>
              </a:lnSpc>
              <a:spcBef>
                <a:spcPts val="0"/>
              </a:spcBef>
              <a:spcAft>
                <a:spcPts val="0"/>
              </a:spcAft>
              <a:buSzPct val="210100"/>
              <a:buNone/>
            </a:pPr>
            <a:r>
              <a:t/>
            </a:r>
            <a:endParaRPr sz="2750"/>
          </a:p>
          <a:p>
            <a:pPr indent="0" lvl="0" marL="0" rtl="0" algn="ctr">
              <a:lnSpc>
                <a:spcPct val="100000"/>
              </a:lnSpc>
              <a:spcBef>
                <a:spcPts val="0"/>
              </a:spcBef>
              <a:spcAft>
                <a:spcPts val="0"/>
              </a:spcAft>
              <a:buClr>
                <a:schemeClr val="dk1"/>
              </a:buClr>
              <a:buSzPct val="57229"/>
              <a:buFont typeface="Arial"/>
              <a:buNone/>
            </a:pPr>
            <a:r>
              <a:rPr lang="en" sz="1921">
                <a:solidFill>
                  <a:srgbClr val="666666"/>
                </a:solidFill>
              </a:rPr>
              <a:t>Canadian Association of Professional Academic Librarians Conference</a:t>
            </a:r>
            <a:endParaRPr sz="1921">
              <a:solidFill>
                <a:srgbClr val="666666"/>
              </a:solidFill>
            </a:endParaRPr>
          </a:p>
          <a:p>
            <a:pPr indent="0" lvl="0" marL="0" rtl="0" algn="ctr">
              <a:lnSpc>
                <a:spcPct val="100000"/>
              </a:lnSpc>
              <a:spcBef>
                <a:spcPts val="0"/>
              </a:spcBef>
              <a:spcAft>
                <a:spcPts val="0"/>
              </a:spcAft>
              <a:buClr>
                <a:schemeClr val="dk1"/>
              </a:buClr>
              <a:buSzPct val="57229"/>
              <a:buFont typeface="Arial"/>
              <a:buNone/>
            </a:pPr>
            <a:r>
              <a:rPr lang="en" sz="1921">
                <a:solidFill>
                  <a:srgbClr val="666666"/>
                </a:solidFill>
              </a:rPr>
              <a:t>June 2, 2025</a:t>
            </a:r>
            <a:endParaRPr sz="1921">
              <a:solidFill>
                <a:srgbClr val="666666"/>
              </a:solidFill>
            </a:endParaRPr>
          </a:p>
        </p:txBody>
      </p:sp>
      <p:sp>
        <p:nvSpPr>
          <p:cNvPr id="65" name="Google Shape;65;p1"/>
          <p:cNvSpPr txBox="1"/>
          <p:nvPr>
            <p:ph idx="1" type="subTitle"/>
          </p:nvPr>
        </p:nvSpPr>
        <p:spPr>
          <a:xfrm>
            <a:off x="311700" y="2252800"/>
            <a:ext cx="8520600" cy="997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1300">
                <a:solidFill>
                  <a:srgbClr val="666666"/>
                </a:solidFill>
              </a:rPr>
              <a:t>Katya Pereyaslavska (M.A., M.I.)</a:t>
            </a:r>
            <a:endParaRPr sz="1300">
              <a:solidFill>
                <a:srgbClr val="666666"/>
              </a:solidFill>
            </a:endParaRPr>
          </a:p>
          <a:p>
            <a:pPr indent="0" lvl="0" marL="0" rtl="0" algn="ctr">
              <a:lnSpc>
                <a:spcPct val="100000"/>
              </a:lnSpc>
              <a:spcBef>
                <a:spcPts val="0"/>
              </a:spcBef>
              <a:spcAft>
                <a:spcPts val="0"/>
              </a:spcAft>
              <a:buSzPts val="2800"/>
              <a:buNone/>
            </a:pPr>
            <a:r>
              <a:rPr lang="en" sz="1300">
                <a:solidFill>
                  <a:srgbClr val="666666"/>
                </a:solidFill>
              </a:rPr>
              <a:t>North/Nord Coordinator</a:t>
            </a:r>
            <a:endParaRPr sz="1300">
              <a:solidFill>
                <a:srgbClr val="666666"/>
              </a:solidFill>
            </a:endParaRPr>
          </a:p>
          <a:p>
            <a:pPr indent="0" lvl="0" marL="0" rtl="0" algn="ctr">
              <a:lnSpc>
                <a:spcPct val="100000"/>
              </a:lnSpc>
              <a:spcBef>
                <a:spcPts val="0"/>
              </a:spcBef>
              <a:spcAft>
                <a:spcPts val="0"/>
              </a:spcAft>
              <a:buSzPts val="2800"/>
              <a:buNone/>
            </a:pPr>
            <a:r>
              <a:t/>
            </a:r>
            <a:endParaRPr sz="1300">
              <a:solidFill>
                <a:schemeClr val="dk1"/>
              </a:solidFill>
            </a:endParaRPr>
          </a:p>
          <a:p>
            <a:pPr indent="0" lvl="0" marL="0" rtl="0" algn="ctr">
              <a:lnSpc>
                <a:spcPct val="115000"/>
              </a:lnSpc>
              <a:spcBef>
                <a:spcPts val="0"/>
              </a:spcBef>
              <a:spcAft>
                <a:spcPts val="0"/>
              </a:spcAft>
              <a:buSzPts val="2800"/>
              <a:buNone/>
            </a:pPr>
            <a:r>
              <a:t/>
            </a:r>
            <a:endParaRPr sz="1300">
              <a:solidFill>
                <a:schemeClr val="dk1"/>
              </a:solidFill>
              <a:highlight>
                <a:srgbClr val="FFFFFF"/>
              </a:highlight>
            </a:endParaRPr>
          </a:p>
          <a:p>
            <a:pPr indent="0" lvl="0" marL="0" rtl="0" algn="ctr">
              <a:lnSpc>
                <a:spcPct val="100000"/>
              </a:lnSpc>
              <a:spcBef>
                <a:spcPts val="0"/>
              </a:spcBef>
              <a:spcAft>
                <a:spcPts val="0"/>
              </a:spcAft>
              <a:buSzPts val="2800"/>
              <a:buNone/>
            </a:pPr>
            <a:r>
              <a:t/>
            </a:r>
            <a:endParaRPr sz="1300">
              <a:solidFill>
                <a:srgbClr val="666666"/>
              </a:solidFill>
            </a:endParaRPr>
          </a:p>
          <a:p>
            <a:pPr indent="0" lvl="0" marL="0" rtl="0" algn="ctr">
              <a:lnSpc>
                <a:spcPct val="100000"/>
              </a:lnSpc>
              <a:spcBef>
                <a:spcPts val="0"/>
              </a:spcBef>
              <a:spcAft>
                <a:spcPts val="0"/>
              </a:spcAft>
              <a:buSzPts val="2800"/>
              <a:buNone/>
            </a:pPr>
            <a:r>
              <a:t/>
            </a:r>
            <a:endParaRPr sz="1300">
              <a:solidFill>
                <a:srgbClr val="666666"/>
              </a:solidFill>
            </a:endParaRPr>
          </a:p>
        </p:txBody>
      </p:sp>
      <p:pic>
        <p:nvPicPr>
          <p:cNvPr descr="North/Nord Network logo against navy background with white lettering and a navigation symbol in white and red." id="66" name="Google Shape;66;p1"/>
          <p:cNvPicPr preferRelativeResize="0"/>
          <p:nvPr/>
        </p:nvPicPr>
        <p:blipFill rotWithShape="1">
          <a:blip r:embed="rId3">
            <a:alphaModFix/>
          </a:blip>
          <a:srcRect b="0" l="0" r="0" t="0"/>
          <a:stretch/>
        </p:blipFill>
        <p:spPr>
          <a:xfrm>
            <a:off x="7363825" y="3313450"/>
            <a:ext cx="1635601" cy="1625000"/>
          </a:xfrm>
          <a:prstGeom prst="rect">
            <a:avLst/>
          </a:prstGeom>
          <a:noFill/>
          <a:ln>
            <a:noFill/>
          </a:ln>
        </p:spPr>
      </p:pic>
      <p:sp>
        <p:nvSpPr>
          <p:cNvPr id="67" name="Google Shape;67;p1"/>
          <p:cNvSpPr txBox="1"/>
          <p:nvPr/>
        </p:nvSpPr>
        <p:spPr>
          <a:xfrm>
            <a:off x="4035250" y="4291950"/>
            <a:ext cx="3207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uFill>
                  <a:noFill/>
                </a:uFill>
                <a:latin typeface="Arial"/>
                <a:ea typeface="Arial"/>
                <a:cs typeface="Arial"/>
                <a:sym typeface="Arial"/>
                <a:hlinkClick r:id="rId4">
                  <a:extLst>
                    <a:ext uri="{A12FA001-AC4F-418D-AE19-62706E023703}">
                      <ahyp:hlinkClr val="tx"/>
                    </a:ext>
                  </a:extLst>
                </a:hlinkClick>
              </a:rPr>
              <a:t>North: the Canadian Shared Print Network/ Nord: Réseau canadien de conservation partagée des documents imprimés</a:t>
            </a:r>
            <a:endParaRPr b="1" i="0" sz="11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2"/>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Shared Print in Canadian Context</a:t>
            </a:r>
            <a:endParaRPr/>
          </a:p>
        </p:txBody>
      </p:sp>
      <p:sp>
        <p:nvSpPr>
          <p:cNvPr id="73" name="Google Shape;73;p2"/>
          <p:cNvSpPr txBox="1"/>
          <p:nvPr>
            <p:ph idx="1" type="body"/>
          </p:nvPr>
        </p:nvSpPr>
        <p:spPr>
          <a:xfrm>
            <a:off x="4572000" y="59400"/>
            <a:ext cx="4316700" cy="50247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Clr>
                <a:schemeClr val="dk1"/>
              </a:buClr>
              <a:buSzPct val="91666"/>
              <a:buFont typeface="Arial"/>
              <a:buNone/>
            </a:pPr>
            <a:r>
              <a:rPr b="1" lang="en" sz="1200">
                <a:solidFill>
                  <a:schemeClr val="dk1"/>
                </a:solidFill>
              </a:rPr>
              <a:t>What is shared “print”?</a:t>
            </a:r>
            <a:endParaRPr b="1"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t/>
            </a:r>
            <a:endParaRPr sz="1200">
              <a:solidFill>
                <a:schemeClr val="dk1"/>
              </a:solidFill>
            </a:endParaRPr>
          </a:p>
          <a:p>
            <a:pPr indent="-299085" lvl="0" marL="457200" rtl="0" algn="l">
              <a:lnSpc>
                <a:spcPct val="115000"/>
              </a:lnSpc>
              <a:spcBef>
                <a:spcPts val="0"/>
              </a:spcBef>
              <a:spcAft>
                <a:spcPts val="0"/>
              </a:spcAft>
              <a:buClr>
                <a:schemeClr val="dk1"/>
              </a:buClr>
              <a:buSzPct val="100000"/>
              <a:buChar char="●"/>
            </a:pPr>
            <a:r>
              <a:rPr lang="en" sz="1200">
                <a:solidFill>
                  <a:schemeClr val="dk1"/>
                </a:solidFill>
              </a:rPr>
              <a:t>A set of shared physical collections developed in partnership across organizations (universities, colleges, public libraries, government libraries etc) to ensure long term access to resources at regional or national level.</a:t>
            </a:r>
            <a:endParaRPr sz="1200">
              <a:solidFill>
                <a:schemeClr val="dk1"/>
              </a:solidFill>
            </a:endParaRPr>
          </a:p>
          <a:p>
            <a:pPr indent="0" lvl="0" marL="457200" rtl="0" algn="l">
              <a:lnSpc>
                <a:spcPct val="115000"/>
              </a:lnSpc>
              <a:spcBef>
                <a:spcPts val="0"/>
              </a:spcBef>
              <a:spcAft>
                <a:spcPts val="0"/>
              </a:spcAft>
              <a:buNone/>
            </a:pPr>
            <a:r>
              <a:t/>
            </a:r>
            <a:endParaRPr sz="1200">
              <a:solidFill>
                <a:schemeClr val="dk1"/>
              </a:solidFill>
            </a:endParaRPr>
          </a:p>
          <a:p>
            <a:pPr indent="-299085" lvl="0" marL="457200" rtl="0" algn="l">
              <a:lnSpc>
                <a:spcPct val="115000"/>
              </a:lnSpc>
              <a:spcBef>
                <a:spcPts val="0"/>
              </a:spcBef>
              <a:spcAft>
                <a:spcPts val="0"/>
              </a:spcAft>
              <a:buClr>
                <a:schemeClr val="dk1"/>
              </a:buClr>
              <a:buSzPct val="100000"/>
              <a:buChar char="●"/>
            </a:pPr>
            <a:r>
              <a:rPr lang="en" sz="1200">
                <a:solidFill>
                  <a:schemeClr val="dk1"/>
                </a:solidFill>
              </a:rPr>
              <a:t>Involves partnerships &amp; agreements, collections &amp; metadata work and stakeholder coordination to </a:t>
            </a:r>
            <a:r>
              <a:rPr lang="en" sz="1200">
                <a:solidFill>
                  <a:schemeClr val="dk1"/>
                </a:solidFill>
              </a:rPr>
              <a:t>identify</a:t>
            </a:r>
            <a:r>
              <a:rPr lang="en" sz="1200">
                <a:solidFill>
                  <a:schemeClr val="dk1"/>
                </a:solidFill>
              </a:rPr>
              <a:t> and register shared print collections with OCLC Shared Print Registry.</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rPr b="1" lang="en" sz="1200">
                <a:solidFill>
                  <a:schemeClr val="dk1"/>
                </a:solidFill>
              </a:rPr>
              <a:t>Some of the larger regional</a:t>
            </a:r>
            <a:r>
              <a:rPr b="1" lang="en" sz="1200">
                <a:solidFill>
                  <a:schemeClr val="dk1"/>
                </a:solidFill>
              </a:rPr>
              <a:t> and national shared print programs/facilities which exist across Canada</a:t>
            </a:r>
            <a:endParaRPr b="1"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t/>
            </a:r>
            <a:endParaRPr sz="1200">
              <a:solidFill>
                <a:schemeClr val="dk1"/>
              </a:solidFill>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linkClick r:id="rId3">
                  <a:extLst>
                    <a:ext uri="{A12FA001-AC4F-418D-AE19-62706E023703}">
                      <ahyp:hlinkClr val="tx"/>
                    </a:ext>
                  </a:extLst>
                </a:hlinkClick>
              </a:rPr>
              <a:t>TriUniversity Group of Libraries Annex</a:t>
            </a:r>
            <a:r>
              <a:rPr lang="en" sz="1200">
                <a:solidFill>
                  <a:srgbClr val="0B5394"/>
                </a:solidFill>
              </a:rPr>
              <a:t> </a:t>
            </a:r>
            <a:r>
              <a:rPr lang="en" sz="1200">
                <a:solidFill>
                  <a:schemeClr val="dk1"/>
                </a:solidFill>
              </a:rPr>
              <a:t>(includes a facility)</a:t>
            </a:r>
            <a:endParaRPr sz="1200">
              <a:solidFill>
                <a:schemeClr val="dk1"/>
              </a:solidFill>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linkClick r:id="rId4">
                  <a:extLst>
                    <a:ext uri="{A12FA001-AC4F-418D-AE19-62706E023703}">
                      <ahyp:hlinkClr val="tx"/>
                    </a:ext>
                  </a:extLst>
                </a:hlinkClick>
              </a:rPr>
              <a:t>COPPUL SPAN</a:t>
            </a:r>
            <a:r>
              <a:rPr lang="en" sz="1200">
                <a:solidFill>
                  <a:srgbClr val="0B5394"/>
                </a:solidFill>
              </a:rPr>
              <a:t> </a:t>
            </a:r>
            <a:r>
              <a:rPr lang="en" sz="1200">
                <a:solidFill>
                  <a:schemeClr val="dk1"/>
                </a:solidFill>
              </a:rPr>
              <a:t>(distributed model)</a:t>
            </a:r>
            <a:endParaRPr sz="1200">
              <a:solidFill>
                <a:schemeClr val="dk1"/>
              </a:solidFill>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linkClick r:id="rId5">
                  <a:extLst>
                    <a:ext uri="{A12FA001-AC4F-418D-AE19-62706E023703}">
                      <ahyp:hlinkClr val="tx"/>
                    </a:ext>
                  </a:extLst>
                </a:hlinkClick>
              </a:rPr>
              <a:t>Keep@Downsview</a:t>
            </a:r>
            <a:r>
              <a:rPr lang="en" sz="1200">
                <a:solidFill>
                  <a:srgbClr val="0B5394"/>
                </a:solidFill>
              </a:rPr>
              <a:t> </a:t>
            </a:r>
            <a:r>
              <a:rPr lang="en" sz="1200">
                <a:solidFill>
                  <a:schemeClr val="dk1"/>
                </a:solidFill>
              </a:rPr>
              <a:t>(includes a facility)</a:t>
            </a:r>
            <a:endParaRPr sz="1200">
              <a:solidFill>
                <a:schemeClr val="dk1"/>
              </a:solidFill>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ighlight>
                  <a:srgbClr val="FFFFFF"/>
                </a:highlight>
                <a:hlinkClick r:id="rId6">
                  <a:extLst>
                    <a:ext uri="{A12FA001-AC4F-418D-AE19-62706E023703}">
                      <ahyp:hlinkClr val="tx"/>
                    </a:ext>
                  </a:extLst>
                </a:hlinkClick>
              </a:rPr>
              <a:t>Partenariat des bibliothèques universitaires du Québec Shared Preservation Program</a:t>
            </a:r>
            <a:r>
              <a:rPr lang="en" sz="1200">
                <a:solidFill>
                  <a:srgbClr val="0B5394"/>
                </a:solidFill>
                <a:highlight>
                  <a:srgbClr val="FFFFFF"/>
                </a:highlight>
              </a:rPr>
              <a:t> </a:t>
            </a:r>
            <a:r>
              <a:rPr lang="en" sz="1200">
                <a:solidFill>
                  <a:schemeClr val="dk1"/>
                </a:solidFill>
                <a:highlight>
                  <a:srgbClr val="FFFFFF"/>
                </a:highlight>
              </a:rPr>
              <a:t>(SPPPC is a distributed model)</a:t>
            </a:r>
            <a:endParaRPr sz="1200">
              <a:solidFill>
                <a:schemeClr val="dk1"/>
              </a:solidFill>
              <a:highlight>
                <a:srgbClr val="FFFFFF"/>
              </a:highlight>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linkClick r:id="rId7">
                  <a:extLst>
                    <a:ext uri="{A12FA001-AC4F-418D-AE19-62706E023703}">
                      <ahyp:hlinkClr val="tx"/>
                    </a:ext>
                  </a:extLst>
                </a:hlinkClick>
              </a:rPr>
              <a:t>HathiTrust</a:t>
            </a:r>
            <a:r>
              <a:rPr lang="en" sz="1200">
                <a:solidFill>
                  <a:srgbClr val="0B5394"/>
                </a:solidFill>
              </a:rPr>
              <a:t> </a:t>
            </a:r>
            <a:r>
              <a:rPr lang="en" sz="1200">
                <a:solidFill>
                  <a:schemeClr val="dk1"/>
                </a:solidFill>
              </a:rPr>
              <a:t>(US-based, but some Canadian libraries are retention holders)</a:t>
            </a:r>
            <a:endParaRPr sz="1200">
              <a:solidFill>
                <a:schemeClr val="dk1"/>
              </a:solidFill>
            </a:endParaRPr>
          </a:p>
          <a:p>
            <a:pPr indent="-299085" lvl="0" marL="457200" rtl="0" algn="l">
              <a:lnSpc>
                <a:spcPct val="115000"/>
              </a:lnSpc>
              <a:spcBef>
                <a:spcPts val="0"/>
              </a:spcBef>
              <a:spcAft>
                <a:spcPts val="0"/>
              </a:spcAft>
              <a:buClr>
                <a:srgbClr val="0B5394"/>
              </a:buClr>
              <a:buSzPct val="100000"/>
              <a:buChar char="●"/>
            </a:pPr>
            <a:r>
              <a:rPr lang="en" sz="1200" u="sng">
                <a:solidFill>
                  <a:srgbClr val="0B5394"/>
                </a:solidFill>
                <a:hlinkClick r:id="rId8">
                  <a:extLst>
                    <a:ext uri="{A12FA001-AC4F-418D-AE19-62706E023703}">
                      <ahyp:hlinkClr val="tx"/>
                    </a:ext>
                  </a:extLst>
                </a:hlinkClick>
              </a:rPr>
              <a:t>North: the Canadian Shared Print Network/ Nord: Réseau canadien de conservation partagée des documents imprimés</a:t>
            </a:r>
            <a:r>
              <a:rPr lang="en" sz="1200">
                <a:solidFill>
                  <a:schemeClr val="dk1"/>
                </a:solidFill>
              </a:rPr>
              <a:t> (includes access to 4 facilities across membership)</a:t>
            </a:r>
            <a:endParaRPr sz="12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4"/>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National Level Coordination: North/Nord</a:t>
            </a:r>
            <a:endParaRPr/>
          </a:p>
        </p:txBody>
      </p:sp>
      <p:sp>
        <p:nvSpPr>
          <p:cNvPr id="79" name="Google Shape;79;p4"/>
          <p:cNvSpPr txBox="1"/>
          <p:nvPr>
            <p:ph idx="1" type="body"/>
          </p:nvPr>
        </p:nvSpPr>
        <p:spPr>
          <a:xfrm>
            <a:off x="4517125" y="963950"/>
            <a:ext cx="4621500" cy="39330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0"/>
              </a:spcBef>
              <a:spcAft>
                <a:spcPts val="0"/>
              </a:spcAft>
              <a:buSzPct val="176470"/>
              <a:buNone/>
            </a:pPr>
            <a:r>
              <a:rPr b="1" lang="en" sz="1200">
                <a:solidFill>
                  <a:schemeClr val="dk1"/>
                </a:solidFill>
              </a:rPr>
              <a:t>Established in 2021</a:t>
            </a:r>
            <a:r>
              <a:rPr lang="en" sz="1200">
                <a:solidFill>
                  <a:schemeClr val="dk1"/>
                </a:solidFill>
              </a:rPr>
              <a:t> and governed by a national steering committee with representatives from the regional academic library consortia and shared print programs including:</a:t>
            </a:r>
            <a:endParaRPr sz="1200">
              <a:solidFill>
                <a:schemeClr val="dk1"/>
              </a:solidFill>
            </a:endParaRPr>
          </a:p>
          <a:p>
            <a:pPr indent="0" lvl="0" marL="457200" rtl="0" algn="l">
              <a:lnSpc>
                <a:spcPct val="115000"/>
              </a:lnSpc>
              <a:spcBef>
                <a:spcPts val="0"/>
              </a:spcBef>
              <a:spcAft>
                <a:spcPts val="0"/>
              </a:spcAft>
              <a:buSzPct val="176470"/>
              <a:buNone/>
            </a:pPr>
            <a:br>
              <a:rPr lang="en" sz="1200">
                <a:solidFill>
                  <a:schemeClr val="dk1"/>
                </a:solidFill>
              </a:rPr>
            </a:br>
            <a:r>
              <a:rPr lang="en" sz="1200">
                <a:solidFill>
                  <a:schemeClr val="dk1"/>
                </a:solidFill>
              </a:rPr>
              <a:t>Canadian Association of Research Libraries (CARL)</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Canadian Urban Libraries Council (CULC)</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Council of Atlantic Academic Libraries (CAAL)</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Library &amp; Archives Canada (LAC)</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Ontario Council of University Libraries (OCUL)</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Partenariat des bibliothèques universitaires du Québec (PBUQ)</a:t>
            </a:r>
            <a:endParaRPr sz="1200">
              <a:solidFill>
                <a:schemeClr val="dk1"/>
              </a:solidFill>
            </a:endParaRPr>
          </a:p>
          <a:p>
            <a:pPr indent="0" lvl="0" marL="457200" rtl="0" algn="l">
              <a:lnSpc>
                <a:spcPct val="115000"/>
              </a:lnSpc>
              <a:spcBef>
                <a:spcPts val="0"/>
              </a:spcBef>
              <a:spcAft>
                <a:spcPts val="0"/>
              </a:spcAft>
              <a:buSzPct val="176470"/>
              <a:buNone/>
            </a:pPr>
            <a:r>
              <a:rPr lang="en" sz="1200">
                <a:solidFill>
                  <a:schemeClr val="dk1"/>
                </a:solidFill>
              </a:rPr>
              <a:t>The Council of Prairie and Pacific University Libraries (COPPUL) </a:t>
            </a:r>
            <a:r>
              <a:rPr b="1" lang="en" sz="1200">
                <a:solidFill>
                  <a:srgbClr val="6AA84F"/>
                </a:solidFill>
              </a:rPr>
              <a:t>HOSTING ORG   </a:t>
            </a:r>
            <a:endParaRPr b="1" sz="1200">
              <a:solidFill>
                <a:srgbClr val="6AA84F"/>
              </a:solidFill>
            </a:endParaRPr>
          </a:p>
          <a:p>
            <a:pPr indent="0" lvl="0" marL="0" rtl="0" algn="l">
              <a:lnSpc>
                <a:spcPct val="115000"/>
              </a:lnSpc>
              <a:spcBef>
                <a:spcPts val="0"/>
              </a:spcBef>
              <a:spcAft>
                <a:spcPts val="0"/>
              </a:spcAft>
              <a:buSzPct val="176470"/>
              <a:buNone/>
            </a:pPr>
            <a:r>
              <a:t/>
            </a:r>
            <a:endParaRPr b="1" sz="1200">
              <a:solidFill>
                <a:schemeClr val="dk1"/>
              </a:solidFill>
            </a:endParaRPr>
          </a:p>
          <a:p>
            <a:pPr indent="0" lvl="0" marL="0" rtl="0" algn="l">
              <a:lnSpc>
                <a:spcPct val="115000"/>
              </a:lnSpc>
              <a:spcBef>
                <a:spcPts val="0"/>
              </a:spcBef>
              <a:spcAft>
                <a:spcPts val="0"/>
              </a:spcAft>
              <a:buSzPct val="176470"/>
              <a:buNone/>
            </a:pPr>
            <a:r>
              <a:rPr b="1" lang="en" sz="1200">
                <a:solidFill>
                  <a:schemeClr val="dk1"/>
                </a:solidFill>
              </a:rPr>
              <a:t>Membership Growth</a:t>
            </a:r>
            <a:endParaRPr b="1" sz="1200">
              <a:solidFill>
                <a:schemeClr val="dk1"/>
              </a:solidFill>
            </a:endParaRPr>
          </a:p>
          <a:p>
            <a:pPr indent="0" lvl="0" marL="0" rtl="0" algn="l">
              <a:lnSpc>
                <a:spcPct val="115000"/>
              </a:lnSpc>
              <a:spcBef>
                <a:spcPts val="0"/>
              </a:spcBef>
              <a:spcAft>
                <a:spcPts val="0"/>
              </a:spcAft>
              <a:buSzPct val="176470"/>
              <a:buNone/>
            </a:pPr>
            <a:r>
              <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rPr lang="en" sz="1200">
                <a:solidFill>
                  <a:schemeClr val="dk1"/>
                </a:solidFill>
              </a:rPr>
              <a:t>October 2022: 21 participating libraries</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rPr lang="en" sz="1200">
                <a:solidFill>
                  <a:schemeClr val="dk1"/>
                </a:solidFill>
              </a:rPr>
              <a:t>October 2023: 31 participating libraries</a:t>
            </a:r>
            <a:endParaRPr sz="1200">
              <a:solidFill>
                <a:schemeClr val="dk1"/>
              </a:solidFill>
            </a:endParaRPr>
          </a:p>
          <a:p>
            <a:pPr indent="0" lvl="0" marL="0" rtl="0" algn="l">
              <a:lnSpc>
                <a:spcPct val="115000"/>
              </a:lnSpc>
              <a:spcBef>
                <a:spcPts val="0"/>
              </a:spcBef>
              <a:spcAft>
                <a:spcPts val="0"/>
              </a:spcAft>
              <a:buSzPct val="176470"/>
              <a:buNone/>
            </a:pPr>
            <a:r>
              <a:rPr lang="en" sz="1200">
                <a:solidFill>
                  <a:schemeClr val="dk1"/>
                </a:solidFill>
              </a:rPr>
              <a:t>October 2024: </a:t>
            </a:r>
            <a:r>
              <a:rPr b="1" lang="en" sz="1200">
                <a:solidFill>
                  <a:srgbClr val="6AA84F"/>
                </a:solidFill>
              </a:rPr>
              <a:t>35 participating libraries</a:t>
            </a:r>
            <a:endParaRPr b="1" sz="1200">
              <a:solidFill>
                <a:srgbClr val="6AA84F"/>
              </a:solidFill>
            </a:endParaRPr>
          </a:p>
          <a:p>
            <a:pPr indent="0" lvl="0" marL="0" rtl="0" algn="l">
              <a:lnSpc>
                <a:spcPct val="115000"/>
              </a:lnSpc>
              <a:spcBef>
                <a:spcPts val="0"/>
              </a:spcBef>
              <a:spcAft>
                <a:spcPts val="0"/>
              </a:spcAft>
              <a:buSzPct val="176470"/>
              <a:buNone/>
            </a:pPr>
            <a:r>
              <a:t/>
            </a:r>
            <a:endParaRPr b="1" sz="1200">
              <a:solidFill>
                <a:srgbClr val="6AA84F"/>
              </a:solidFill>
            </a:endParaRPr>
          </a:p>
          <a:p>
            <a:pPr indent="0" lvl="0" marL="0" rtl="0" algn="l">
              <a:lnSpc>
                <a:spcPct val="115000"/>
              </a:lnSpc>
              <a:spcBef>
                <a:spcPts val="0"/>
              </a:spcBef>
              <a:spcAft>
                <a:spcPts val="0"/>
              </a:spcAft>
              <a:buSzPct val="176470"/>
              <a:buNone/>
            </a:pPr>
            <a:r>
              <a:rPr b="1" lang="en" sz="1200">
                <a:solidFill>
                  <a:schemeClr val="dk1"/>
                </a:solidFill>
              </a:rPr>
              <a:t>Retentions: Projects in Three Streams</a:t>
            </a:r>
            <a:endParaRPr b="1" sz="1200">
              <a:solidFill>
                <a:schemeClr val="dk1"/>
              </a:solidFill>
            </a:endParaRPr>
          </a:p>
          <a:p>
            <a:pPr indent="0" lvl="0" marL="0" rtl="0" algn="l">
              <a:lnSpc>
                <a:spcPct val="115000"/>
              </a:lnSpc>
              <a:spcBef>
                <a:spcPts val="0"/>
              </a:spcBef>
              <a:spcAft>
                <a:spcPts val="0"/>
              </a:spcAft>
              <a:buSzPct val="176470"/>
              <a:buNone/>
            </a:pPr>
            <a:r>
              <a:rPr lang="en" sz="1200">
                <a:solidFill>
                  <a:srgbClr val="222222"/>
                </a:solidFill>
                <a:highlight>
                  <a:srgbClr val="FFFFFF"/>
                </a:highlight>
              </a:rPr>
              <a:t>For Government Documents we sought commitments on </a:t>
            </a:r>
            <a:r>
              <a:rPr b="1" lang="en" sz="1200">
                <a:solidFill>
                  <a:srgbClr val="222222"/>
                </a:solidFill>
                <a:highlight>
                  <a:srgbClr val="FFFFFF"/>
                </a:highlight>
              </a:rPr>
              <a:t>17,672 titles</a:t>
            </a:r>
            <a:r>
              <a:rPr lang="en" sz="1200">
                <a:solidFill>
                  <a:srgbClr val="222222"/>
                </a:solidFill>
                <a:highlight>
                  <a:srgbClr val="FFFFFF"/>
                </a:highlight>
              </a:rPr>
              <a:t> for up to 5 titles.</a:t>
            </a:r>
            <a:endParaRPr sz="1200">
              <a:solidFill>
                <a:schemeClr val="dk1"/>
              </a:solidFill>
              <a:highlight>
                <a:srgbClr val="FFF2CC"/>
              </a:highlight>
            </a:endParaRPr>
          </a:p>
          <a:p>
            <a:pPr indent="0" lvl="0" marL="0" rtl="0" algn="l">
              <a:lnSpc>
                <a:spcPct val="115000"/>
              </a:lnSpc>
              <a:spcBef>
                <a:spcPts val="0"/>
              </a:spcBef>
              <a:spcAft>
                <a:spcPts val="0"/>
              </a:spcAft>
              <a:buSzPct val="176470"/>
              <a:buNone/>
            </a:pPr>
            <a:r>
              <a:rPr lang="en" sz="1200">
                <a:solidFill>
                  <a:schemeClr val="dk1"/>
                </a:solidFill>
              </a:rPr>
              <a:t>For Indigenous Works Stream we are working with a dataset of publications Curated via COPPUL (</a:t>
            </a:r>
            <a:r>
              <a:rPr b="1" lang="en" sz="1200">
                <a:solidFill>
                  <a:schemeClr val="dk1"/>
                </a:solidFill>
              </a:rPr>
              <a:t>~1330</a:t>
            </a:r>
            <a:r>
              <a:rPr lang="en" sz="1200">
                <a:solidFill>
                  <a:schemeClr val="dk1"/>
                </a:solidFill>
              </a:rPr>
              <a:t>)</a:t>
            </a:r>
            <a:endParaRPr sz="1200">
              <a:solidFill>
                <a:schemeClr val="dk1"/>
              </a:solidFill>
            </a:endParaRPr>
          </a:p>
          <a:p>
            <a:pPr indent="0" lvl="0" marL="0" rtl="0" algn="l">
              <a:lnSpc>
                <a:spcPct val="115000"/>
              </a:lnSpc>
              <a:spcBef>
                <a:spcPts val="0"/>
              </a:spcBef>
              <a:spcAft>
                <a:spcPts val="0"/>
              </a:spcAft>
              <a:buClr>
                <a:schemeClr val="dk1"/>
              </a:buClr>
              <a:buSzPct val="91666"/>
              <a:buFont typeface="Arial"/>
              <a:buNone/>
            </a:pPr>
            <a:r>
              <a:rPr lang="en" sz="1200">
                <a:solidFill>
                  <a:schemeClr val="dk1"/>
                </a:solidFill>
              </a:rPr>
              <a:t>For Canadiana projected number of retentions is </a:t>
            </a:r>
            <a:r>
              <a:rPr b="1" lang="en" sz="1200">
                <a:solidFill>
                  <a:schemeClr val="dk1"/>
                </a:solidFill>
              </a:rPr>
              <a:t>in the thousands</a:t>
            </a:r>
            <a:r>
              <a:rPr lang="en" sz="1200">
                <a:solidFill>
                  <a:schemeClr val="dk1"/>
                </a:solidFill>
              </a:rPr>
              <a:t>, firm numbers will be available soon (projections exceed 100k)</a:t>
            </a:r>
            <a:endParaRPr sz="1200">
              <a:solidFill>
                <a:schemeClr val="dk1"/>
              </a:solidFill>
            </a:endParaRPr>
          </a:p>
        </p:txBody>
      </p:sp>
      <p:sp>
        <p:nvSpPr>
          <p:cNvPr id="80" name="Google Shape;80;p4"/>
          <p:cNvSpPr txBox="1"/>
          <p:nvPr/>
        </p:nvSpPr>
        <p:spPr>
          <a:xfrm>
            <a:off x="4517125" y="500925"/>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rgbClr val="1155CC"/>
                </a:solidFill>
                <a:latin typeface="Calibri"/>
                <a:ea typeface="Calibri"/>
                <a:cs typeface="Calibri"/>
                <a:sym typeface="Calibri"/>
                <a:hlinkClick r:id="rId3">
                  <a:extLst>
                    <a:ext uri="{A12FA001-AC4F-418D-AE19-62706E023703}">
                      <ahyp:hlinkClr val="tx"/>
                    </a:ext>
                  </a:extLst>
                </a:hlinkClick>
              </a:rPr>
              <a:t>https://northnordsharedprint.ca/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5"/>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National Level Coordination: North</a:t>
            </a:r>
            <a:endParaRPr/>
          </a:p>
        </p:txBody>
      </p:sp>
      <p:sp>
        <p:nvSpPr>
          <p:cNvPr id="86" name="Google Shape;86;p5"/>
          <p:cNvSpPr txBox="1"/>
          <p:nvPr>
            <p:ph idx="1" type="body"/>
          </p:nvPr>
        </p:nvSpPr>
        <p:spPr>
          <a:xfrm>
            <a:off x="4308775" y="1679050"/>
            <a:ext cx="4835100" cy="34164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rPr b="1" lang="en" sz="1200">
                <a:solidFill>
                  <a:srgbClr val="6AA84F"/>
                </a:solidFill>
              </a:rPr>
              <a:t>1: Government Documents</a:t>
            </a:r>
            <a:endParaRPr sz="1200">
              <a:solidFill>
                <a:schemeClr val="dk1"/>
              </a:solidFill>
            </a:endParaRPr>
          </a:p>
          <a:p>
            <a:pPr indent="0" lvl="0" marL="457200" rtl="0" algn="l">
              <a:lnSpc>
                <a:spcPct val="115000"/>
              </a:lnSpc>
              <a:spcBef>
                <a:spcPts val="0"/>
              </a:spcBef>
              <a:spcAft>
                <a:spcPts val="0"/>
              </a:spcAft>
              <a:buSzPts val="1800"/>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This group just published the </a:t>
            </a:r>
            <a:r>
              <a:rPr b="1" i="1" lang="en" sz="1150">
                <a:solidFill>
                  <a:schemeClr val="dk1"/>
                </a:solidFill>
              </a:rPr>
              <a:t>Stable Print Repositories of Canadian Government Documents </a:t>
            </a:r>
            <a:r>
              <a:rPr lang="en" sz="1150">
                <a:solidFill>
                  <a:schemeClr val="dk1"/>
                </a:solidFill>
              </a:rPr>
              <a:t>to captur</a:t>
            </a:r>
            <a:r>
              <a:rPr lang="en" sz="1200">
                <a:solidFill>
                  <a:schemeClr val="dk1"/>
                </a:solidFill>
              </a:rPr>
              <a:t>e the national landscape of Federal documents in an effort of improving national level coordination and improving discoverability of this content by libraries to build confidence and support weeding where members can.</a:t>
            </a:r>
            <a:endParaRPr sz="1200">
              <a:solidFill>
                <a:schemeClr val="dk1"/>
              </a:solidFill>
            </a:endParaRPr>
          </a:p>
          <a:p>
            <a:pPr indent="0" lvl="0" marL="457200" rtl="0" algn="l">
              <a:lnSpc>
                <a:spcPct val="115000"/>
              </a:lnSpc>
              <a:spcBef>
                <a:spcPts val="0"/>
              </a:spcBef>
              <a:spcAft>
                <a:spcPts val="0"/>
              </a:spcAft>
              <a:buSzPts val="1800"/>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Dream of a </a:t>
            </a:r>
            <a:r>
              <a:rPr i="1" lang="en" sz="1200">
                <a:solidFill>
                  <a:schemeClr val="dk1"/>
                </a:solidFill>
              </a:rPr>
              <a:t>Canon</a:t>
            </a:r>
            <a:r>
              <a:rPr lang="en" sz="1200">
                <a:solidFill>
                  <a:schemeClr val="dk1"/>
                </a:solidFill>
              </a:rPr>
              <a:t> of Government Documents which could help us develop more comprehensive strategies in working with these collections. </a:t>
            </a:r>
            <a:r>
              <a:rPr i="1" lang="en" sz="1200">
                <a:solidFill>
                  <a:schemeClr val="dk1"/>
                </a:solidFill>
              </a:rPr>
              <a:t>New partnership with DSP.</a:t>
            </a:r>
            <a:endParaRPr i="1" sz="1200">
              <a:solidFill>
                <a:schemeClr val="dk1"/>
              </a:solidFill>
            </a:endParaRPr>
          </a:p>
          <a:p>
            <a:pPr indent="0" lvl="0" marL="457200" rtl="0" algn="l">
              <a:lnSpc>
                <a:spcPct val="115000"/>
              </a:lnSpc>
              <a:spcBef>
                <a:spcPts val="0"/>
              </a:spcBef>
              <a:spcAft>
                <a:spcPts val="0"/>
              </a:spcAft>
              <a:buSzPts val="1800"/>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Working through retention commitments which have been assigned and are now mostly confirmed.</a:t>
            </a:r>
            <a:endParaRPr sz="1200">
              <a:solidFill>
                <a:schemeClr val="dk1"/>
              </a:solidFill>
            </a:endParaRPr>
          </a:p>
          <a:p>
            <a:pPr indent="0" lvl="0" marL="457200" rtl="0" algn="l">
              <a:lnSpc>
                <a:spcPct val="115000"/>
              </a:lnSpc>
              <a:spcBef>
                <a:spcPts val="0"/>
              </a:spcBef>
              <a:spcAft>
                <a:spcPts val="0"/>
              </a:spcAft>
              <a:buSzPts val="1800"/>
              <a:buNone/>
            </a:pPr>
            <a:r>
              <a:t/>
            </a:r>
            <a:endParaRPr sz="1200">
              <a:solidFill>
                <a:schemeClr val="dk1"/>
              </a:solidFill>
            </a:endParaRPr>
          </a:p>
          <a:p>
            <a:pPr indent="0" lvl="0" marL="914400" rtl="0" algn="l">
              <a:lnSpc>
                <a:spcPct val="115000"/>
              </a:lnSpc>
              <a:spcBef>
                <a:spcPts val="0"/>
              </a:spcBef>
              <a:spcAft>
                <a:spcPts val="0"/>
              </a:spcAft>
              <a:buSzPts val="1800"/>
              <a:buNone/>
            </a:pPr>
            <a:r>
              <a:rPr lang="en" sz="1200">
                <a:solidFill>
                  <a:schemeClr val="dk1"/>
                </a:solidFill>
              </a:rPr>
              <a:t>Title </a:t>
            </a:r>
            <a:r>
              <a:rPr lang="en" sz="1200" u="sng">
                <a:solidFill>
                  <a:srgbClr val="3D85C6"/>
                </a:solidFill>
                <a:hlinkClick r:id="rId3">
                  <a:extLst>
                    <a:ext uri="{A12FA001-AC4F-418D-AE19-62706E023703}">
                      <ahyp:hlinkClr val="tx"/>
                    </a:ext>
                  </a:extLst>
                </a:hlinkClick>
              </a:rPr>
              <a:t>List</a:t>
            </a:r>
            <a:r>
              <a:rPr lang="en" sz="1200">
                <a:solidFill>
                  <a:srgbClr val="3D85C6"/>
                </a:solidFill>
              </a:rPr>
              <a:t> </a:t>
            </a:r>
            <a:r>
              <a:rPr lang="en" sz="1200">
                <a:solidFill>
                  <a:schemeClr val="dk1"/>
                </a:solidFill>
              </a:rPr>
              <a:t>is available on our website and in this slide.</a:t>
            </a:r>
            <a:endParaRPr b="1" sz="1200">
              <a:solidFill>
                <a:schemeClr val="dk1"/>
              </a:solidFill>
            </a:endParaRPr>
          </a:p>
          <a:p>
            <a:pPr indent="0" lvl="0" marL="0" rtl="0" algn="l">
              <a:lnSpc>
                <a:spcPct val="115000"/>
              </a:lnSpc>
              <a:spcBef>
                <a:spcPts val="0"/>
              </a:spcBef>
              <a:spcAft>
                <a:spcPts val="0"/>
              </a:spcAft>
              <a:buSzPts val="1800"/>
              <a:buNone/>
            </a:pPr>
            <a:r>
              <a:t/>
            </a:r>
            <a:endParaRPr/>
          </a:p>
        </p:txBody>
      </p:sp>
      <p:pic>
        <p:nvPicPr>
          <p:cNvPr id="87" name="Google Shape;87;p5"/>
          <p:cNvPicPr preferRelativeResize="0"/>
          <p:nvPr/>
        </p:nvPicPr>
        <p:blipFill rotWithShape="1">
          <a:blip r:embed="rId4">
            <a:alphaModFix/>
          </a:blip>
          <a:srcRect b="0" l="0" r="0" t="0"/>
          <a:stretch/>
        </p:blipFill>
        <p:spPr>
          <a:xfrm>
            <a:off x="7615875" y="0"/>
            <a:ext cx="1528126" cy="1679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6"/>
          <p:cNvSpPr txBox="1"/>
          <p:nvPr>
            <p:ph idx="1" type="body"/>
          </p:nvPr>
        </p:nvSpPr>
        <p:spPr>
          <a:xfrm>
            <a:off x="4308775" y="318000"/>
            <a:ext cx="4785900" cy="4523400"/>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Clr>
                <a:schemeClr val="dk1"/>
              </a:buClr>
              <a:buSzPct val="91666"/>
              <a:buFont typeface="Arial"/>
              <a:buNone/>
            </a:pPr>
            <a:r>
              <a:rPr b="1" lang="en" sz="1200">
                <a:solidFill>
                  <a:srgbClr val="6AA84F"/>
                </a:solidFill>
              </a:rPr>
              <a:t>2: Indigenous Works</a:t>
            </a:r>
            <a:endParaRPr b="1" sz="1200">
              <a:solidFill>
                <a:srgbClr val="6AA84F"/>
              </a:solidFill>
            </a:endParaRPr>
          </a:p>
          <a:p>
            <a:pPr indent="0" lvl="0" marL="0" rtl="0" algn="l">
              <a:lnSpc>
                <a:spcPct val="115000"/>
              </a:lnSpc>
              <a:spcBef>
                <a:spcPts val="2000"/>
              </a:spcBef>
              <a:spcAft>
                <a:spcPts val="0"/>
              </a:spcAft>
              <a:buSzPct val="192513"/>
              <a:buNone/>
            </a:pPr>
            <a:r>
              <a:rPr lang="en" sz="1100">
                <a:solidFill>
                  <a:schemeClr val="dk1"/>
                </a:solidFill>
              </a:rPr>
              <a:t>The work guided by the Indigenous Works Stream is a part of the broader charge of North/Nord to identify and preserve Indigenous Works across Canada, collaborating with partners (incl. NIKLA) and critical stakeholders to identify Indigenous materials across Canadian institutions, ensure their long-term retention and print conservation.</a:t>
            </a:r>
            <a:endParaRPr sz="1100">
              <a:solidFill>
                <a:schemeClr val="dk1"/>
              </a:solidFill>
            </a:endParaRPr>
          </a:p>
          <a:p>
            <a:pPr indent="-293210" lvl="0" marL="457200" rtl="0" algn="l">
              <a:lnSpc>
                <a:spcPct val="115000"/>
              </a:lnSpc>
              <a:spcBef>
                <a:spcPts val="2000"/>
              </a:spcBef>
              <a:spcAft>
                <a:spcPts val="0"/>
              </a:spcAft>
              <a:buClr>
                <a:schemeClr val="dk1"/>
              </a:buClr>
              <a:buSzPct val="100000"/>
              <a:buChar char="●"/>
            </a:pPr>
            <a:r>
              <a:rPr lang="en" sz="1100">
                <a:solidFill>
                  <a:schemeClr val="dk1"/>
                </a:solidFill>
              </a:rPr>
              <a:t>There are concerns regarding disappearing content across Canada and strong commitment to identify and keep safe valuable cultural resources which are authored by or are about Indigenous communities. </a:t>
            </a:r>
            <a:endParaRPr sz="1100">
              <a:solidFill>
                <a:schemeClr val="dk1"/>
              </a:solidFill>
            </a:endParaRPr>
          </a:p>
          <a:p>
            <a:pPr indent="-299083" lvl="0" marL="457200" rtl="0" algn="l">
              <a:lnSpc>
                <a:spcPct val="115000"/>
              </a:lnSpc>
              <a:spcBef>
                <a:spcPts val="0"/>
              </a:spcBef>
              <a:spcAft>
                <a:spcPts val="0"/>
              </a:spcAft>
              <a:buClr>
                <a:schemeClr val="dk1"/>
              </a:buClr>
              <a:buSzPct val="109089"/>
              <a:buChar char="●"/>
            </a:pPr>
            <a:r>
              <a:rPr lang="en" sz="1100">
                <a:solidFill>
                  <a:schemeClr val="dk1"/>
                </a:solidFill>
              </a:rPr>
              <a:t>Libraries are assuming a temporary stewardship role in coordinating activities to ensure that this content is safe </a:t>
            </a:r>
            <a:endParaRPr sz="1100">
              <a:solidFill>
                <a:schemeClr val="dk1"/>
              </a:solidFill>
            </a:endParaRPr>
          </a:p>
          <a:p>
            <a:pPr indent="0" lvl="0" marL="457200" rtl="0" algn="l">
              <a:lnSpc>
                <a:spcPct val="115000"/>
              </a:lnSpc>
              <a:spcBef>
                <a:spcPts val="0"/>
              </a:spcBef>
              <a:spcAft>
                <a:spcPts val="0"/>
              </a:spcAft>
              <a:buSzPct val="192513"/>
              <a:buNone/>
            </a:pPr>
            <a:r>
              <a:t/>
            </a:r>
            <a:endParaRPr sz="1100">
              <a:solidFill>
                <a:schemeClr val="dk1"/>
              </a:solidFill>
            </a:endParaRPr>
          </a:p>
          <a:p>
            <a:pPr indent="0" lvl="0" marL="0" rtl="0" algn="l">
              <a:lnSpc>
                <a:spcPct val="115000"/>
              </a:lnSpc>
              <a:spcBef>
                <a:spcPts val="0"/>
              </a:spcBef>
              <a:spcAft>
                <a:spcPts val="0"/>
              </a:spcAft>
              <a:buSzPct val="192513"/>
              <a:buNone/>
            </a:pPr>
            <a:r>
              <a:rPr b="1" lang="en" sz="1100">
                <a:solidFill>
                  <a:schemeClr val="dk1"/>
                </a:solidFill>
              </a:rPr>
              <a:t>Phase One</a:t>
            </a:r>
            <a:r>
              <a:rPr lang="en" sz="1100">
                <a:solidFill>
                  <a:schemeClr val="dk1"/>
                </a:solidFill>
              </a:rPr>
              <a:t> included collaborating with the Indigenous Historical Publications Working Group (IHPW) which was tasked with improving discovery, access to and preservation of publications by and about Indigenous communities. These publications included newspapers, newsletters and various forms of gray literature and this project resulted in a publication of a dataset in Borealis which included ~1330 unique titles: </a:t>
            </a:r>
            <a:r>
              <a:rPr lang="en" sz="1100" u="sng">
                <a:solidFill>
                  <a:srgbClr val="1155CC"/>
                </a:solidFill>
                <a:highlight>
                  <a:srgbClr val="FFFFFF"/>
                </a:highlight>
                <a:hlinkClick r:id="rId3">
                  <a:extLst>
                    <a:ext uri="{A12FA001-AC4F-418D-AE19-62706E023703}">
                      <ahyp:hlinkClr val="tx"/>
                    </a:ext>
                  </a:extLst>
                </a:hlinkClick>
              </a:rPr>
              <a:t>https://borealisdata.ca/dataset.xhtml?persistentId=doi:10.5683/SP3/JGN15S</a:t>
            </a:r>
            <a:endParaRPr sz="1100">
              <a:solidFill>
                <a:schemeClr val="dk1"/>
              </a:solidFill>
            </a:endParaRPr>
          </a:p>
          <a:p>
            <a:pPr indent="0" lvl="0" marL="0" rtl="0" algn="l">
              <a:lnSpc>
                <a:spcPct val="115000"/>
              </a:lnSpc>
              <a:spcBef>
                <a:spcPts val="0"/>
              </a:spcBef>
              <a:spcAft>
                <a:spcPts val="0"/>
              </a:spcAft>
              <a:buSzPct val="192512"/>
              <a:buNone/>
            </a:pPr>
            <a:r>
              <a:t/>
            </a:r>
            <a:endParaRPr sz="1100">
              <a:solidFill>
                <a:schemeClr val="dk1"/>
              </a:solidFill>
            </a:endParaRPr>
          </a:p>
          <a:p>
            <a:pPr indent="0" lvl="0" marL="0" rtl="0" algn="l">
              <a:lnSpc>
                <a:spcPct val="115000"/>
              </a:lnSpc>
              <a:spcBef>
                <a:spcPts val="0"/>
              </a:spcBef>
              <a:spcAft>
                <a:spcPts val="0"/>
              </a:spcAft>
              <a:buSzPct val="192513"/>
              <a:buNone/>
            </a:pPr>
            <a:r>
              <a:rPr lang="en" sz="1100">
                <a:solidFill>
                  <a:schemeClr val="dk1"/>
                </a:solidFill>
              </a:rPr>
              <a:t>This is our first project.</a:t>
            </a:r>
            <a:endParaRPr sz="1100">
              <a:solidFill>
                <a:schemeClr val="dk1"/>
              </a:solidFill>
            </a:endParaRPr>
          </a:p>
        </p:txBody>
      </p:sp>
      <p:sp>
        <p:nvSpPr>
          <p:cNvPr id="93" name="Google Shape;93;p6"/>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National Level Coordination: North</a:t>
            </a:r>
            <a:endParaRPr/>
          </a:p>
        </p:txBody>
      </p:sp>
      <p:pic>
        <p:nvPicPr>
          <p:cNvPr id="94" name="Google Shape;94;p6"/>
          <p:cNvPicPr preferRelativeResize="0"/>
          <p:nvPr/>
        </p:nvPicPr>
        <p:blipFill rotWithShape="1">
          <a:blip r:embed="rId4">
            <a:alphaModFix/>
          </a:blip>
          <a:srcRect b="0" l="0" r="0" t="0"/>
          <a:stretch/>
        </p:blipFill>
        <p:spPr>
          <a:xfrm>
            <a:off x="394325" y="1574050"/>
            <a:ext cx="3447211" cy="16066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7"/>
          <p:cNvSpPr txBox="1"/>
          <p:nvPr>
            <p:ph idx="1" type="body"/>
          </p:nvPr>
        </p:nvSpPr>
        <p:spPr>
          <a:xfrm>
            <a:off x="4451875" y="264300"/>
            <a:ext cx="4523400" cy="46149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144000"/>
              <a:buNone/>
            </a:pPr>
            <a:r>
              <a:rPr b="1" lang="en" sz="1250">
                <a:solidFill>
                  <a:srgbClr val="6AA84F"/>
                </a:solidFill>
              </a:rPr>
              <a:t>3: Canadiana</a:t>
            </a:r>
            <a:endParaRPr b="1" sz="1250">
              <a:solidFill>
                <a:srgbClr val="6AA84F"/>
              </a:solidFill>
            </a:endParaRPr>
          </a:p>
          <a:p>
            <a:pPr indent="0" lvl="0" marL="0" rtl="0" algn="l">
              <a:lnSpc>
                <a:spcPct val="115000"/>
              </a:lnSpc>
              <a:spcBef>
                <a:spcPts val="0"/>
              </a:spcBef>
              <a:spcAft>
                <a:spcPts val="0"/>
              </a:spcAft>
              <a:buSzPct val="150000"/>
              <a:buNone/>
            </a:pPr>
            <a:r>
              <a:t/>
            </a:r>
            <a:endParaRPr b="1" sz="1200">
              <a:solidFill>
                <a:srgbClr val="6AA84F"/>
              </a:solidFill>
            </a:endParaRPr>
          </a:p>
          <a:p>
            <a:pPr indent="-299085" lvl="0" marL="457200" rtl="0" algn="l">
              <a:lnSpc>
                <a:spcPct val="115000"/>
              </a:lnSpc>
              <a:spcBef>
                <a:spcPts val="0"/>
              </a:spcBef>
              <a:spcAft>
                <a:spcPts val="0"/>
              </a:spcAft>
              <a:buClr>
                <a:schemeClr val="dk1"/>
              </a:buClr>
              <a:buSzPct val="100000"/>
              <a:buChar char="●"/>
            </a:pPr>
            <a:r>
              <a:rPr lang="en" sz="1200">
                <a:solidFill>
                  <a:schemeClr val="dk1"/>
                </a:solidFill>
              </a:rPr>
              <a:t>Work continues on the Canadian University Press (CUP) publications overlap analysis of the Association of Canadian University Presses (ACUP) titles. </a:t>
            </a:r>
            <a:endParaRPr sz="1200">
              <a:solidFill>
                <a:schemeClr val="dk1"/>
              </a:solidFill>
            </a:endParaRPr>
          </a:p>
          <a:p>
            <a:pPr indent="0" lvl="0" marL="457200" rtl="0" algn="l">
              <a:lnSpc>
                <a:spcPct val="115000"/>
              </a:lnSpc>
              <a:spcBef>
                <a:spcPts val="0"/>
              </a:spcBef>
              <a:spcAft>
                <a:spcPts val="0"/>
              </a:spcAft>
              <a:buSzPct val="150000"/>
              <a:buNone/>
            </a:pPr>
            <a:r>
              <a:t/>
            </a:r>
            <a:endParaRPr sz="1200">
              <a:solidFill>
                <a:schemeClr val="dk1"/>
              </a:solidFill>
            </a:endParaRPr>
          </a:p>
          <a:p>
            <a:pPr indent="-299085" lvl="0" marL="457200" rtl="0" algn="l">
              <a:lnSpc>
                <a:spcPct val="115000"/>
              </a:lnSpc>
              <a:spcBef>
                <a:spcPts val="0"/>
              </a:spcBef>
              <a:spcAft>
                <a:spcPts val="0"/>
              </a:spcAft>
              <a:buClr>
                <a:schemeClr val="dk1"/>
              </a:buClr>
              <a:buSzPct val="100000"/>
              <a:buChar char="●"/>
            </a:pPr>
            <a:r>
              <a:rPr lang="en" sz="1200">
                <a:solidFill>
                  <a:schemeClr val="dk1"/>
                </a:solidFill>
              </a:rPr>
              <a:t>We anticipate that participating libraries will be informed of the results of the analysis mid-year.</a:t>
            </a:r>
            <a:endParaRPr sz="1200">
              <a:solidFill>
                <a:schemeClr val="dk1"/>
              </a:solidFill>
            </a:endParaRPr>
          </a:p>
          <a:p>
            <a:pPr indent="0" lvl="0" marL="457200" rtl="0" algn="l">
              <a:lnSpc>
                <a:spcPct val="115000"/>
              </a:lnSpc>
              <a:spcBef>
                <a:spcPts val="0"/>
              </a:spcBef>
              <a:spcAft>
                <a:spcPts val="0"/>
              </a:spcAft>
              <a:buSzPct val="150000"/>
              <a:buNone/>
            </a:pPr>
            <a:r>
              <a:t/>
            </a:r>
            <a:endParaRPr sz="1200">
              <a:solidFill>
                <a:schemeClr val="dk1"/>
              </a:solidFill>
            </a:endParaRPr>
          </a:p>
          <a:p>
            <a:pPr indent="-299085" lvl="0" marL="457200" rtl="0" algn="l">
              <a:lnSpc>
                <a:spcPct val="115000"/>
              </a:lnSpc>
              <a:spcBef>
                <a:spcPts val="0"/>
              </a:spcBef>
              <a:spcAft>
                <a:spcPts val="0"/>
              </a:spcAft>
              <a:buClr>
                <a:schemeClr val="dk1"/>
              </a:buClr>
              <a:buSzPct val="100000"/>
              <a:buChar char="●"/>
            </a:pPr>
            <a:r>
              <a:rPr lang="en" sz="1200">
                <a:solidFill>
                  <a:schemeClr val="dk1"/>
                </a:solidFill>
              </a:rPr>
              <a:t>Outreach activities to identify non-ACUP presses has begun as have exploratory conversations about the possibility of  matching print versions with their electronic counterparts in the ACUP collection.</a:t>
            </a:r>
            <a:endParaRPr sz="1200">
              <a:solidFill>
                <a:schemeClr val="dk1"/>
              </a:solidFill>
            </a:endParaRPr>
          </a:p>
          <a:p>
            <a:pPr indent="0" lvl="0" marL="0" rtl="0" algn="l">
              <a:lnSpc>
                <a:spcPct val="115000"/>
              </a:lnSpc>
              <a:spcBef>
                <a:spcPts val="0"/>
              </a:spcBef>
              <a:spcAft>
                <a:spcPts val="0"/>
              </a:spcAft>
              <a:buSzPct val="150000"/>
              <a:buNone/>
            </a:pPr>
            <a:r>
              <a:t/>
            </a:r>
            <a:endParaRPr sz="1200">
              <a:solidFill>
                <a:schemeClr val="dk1"/>
              </a:solidFill>
            </a:endParaRPr>
          </a:p>
          <a:p>
            <a:pPr indent="0" lvl="0" marL="0" rtl="0" algn="l">
              <a:lnSpc>
                <a:spcPct val="115000"/>
              </a:lnSpc>
              <a:spcBef>
                <a:spcPts val="0"/>
              </a:spcBef>
              <a:spcAft>
                <a:spcPts val="0"/>
              </a:spcAft>
              <a:buSzPct val="150000"/>
              <a:buNone/>
            </a:pPr>
            <a:r>
              <a:rPr b="1" lang="en" sz="1200">
                <a:solidFill>
                  <a:schemeClr val="dk1"/>
                </a:solidFill>
              </a:rPr>
              <a:t>Digital Surrogates</a:t>
            </a:r>
            <a:endParaRPr b="1" sz="1200">
              <a:solidFill>
                <a:schemeClr val="dk1"/>
              </a:solidFill>
            </a:endParaRPr>
          </a:p>
          <a:p>
            <a:pPr indent="0" lvl="0" marL="0" rtl="0" algn="l">
              <a:lnSpc>
                <a:spcPct val="115000"/>
              </a:lnSpc>
              <a:spcBef>
                <a:spcPts val="0"/>
              </a:spcBef>
              <a:spcAft>
                <a:spcPts val="0"/>
              </a:spcAft>
              <a:buSzPct val="150000"/>
              <a:buNone/>
            </a:pPr>
            <a:r>
              <a:rPr lang="en" sz="1200">
                <a:solidFill>
                  <a:schemeClr val="dk1"/>
                </a:solidFill>
              </a:rPr>
              <a:t>North/Nord is very interested in finding solutions to link print &amp; digital surrogates to create a central space for researchers and library staff who can view retention commitments in one place having a clear understanding of how to access these materials, where and in which format they may be available.</a:t>
            </a:r>
            <a:endParaRPr sz="1200">
              <a:solidFill>
                <a:schemeClr val="dk1"/>
              </a:solidFill>
            </a:endParaRPr>
          </a:p>
          <a:p>
            <a:pPr indent="0" lvl="0" marL="0" rtl="0" algn="l">
              <a:lnSpc>
                <a:spcPct val="115000"/>
              </a:lnSpc>
              <a:spcBef>
                <a:spcPts val="0"/>
              </a:spcBef>
              <a:spcAft>
                <a:spcPts val="0"/>
              </a:spcAft>
              <a:buSzPct val="150000"/>
              <a:buNone/>
            </a:pPr>
            <a:r>
              <a:t/>
            </a:r>
            <a:endParaRPr sz="1200">
              <a:solidFill>
                <a:schemeClr val="dk1"/>
              </a:solidFill>
            </a:endParaRPr>
          </a:p>
          <a:p>
            <a:pPr indent="0" lvl="0" marL="0" rtl="0" algn="l">
              <a:lnSpc>
                <a:spcPct val="115000"/>
              </a:lnSpc>
              <a:spcBef>
                <a:spcPts val="0"/>
              </a:spcBef>
              <a:spcAft>
                <a:spcPts val="0"/>
              </a:spcAft>
              <a:buSzPct val="150000"/>
              <a:buNone/>
            </a:pPr>
            <a:r>
              <a:rPr b="1" lang="en" sz="1200">
                <a:solidFill>
                  <a:schemeClr val="dk1"/>
                </a:solidFill>
              </a:rPr>
              <a:t>Leading &amp; Educating</a:t>
            </a:r>
            <a:endParaRPr b="1" sz="1200">
              <a:solidFill>
                <a:schemeClr val="dk1"/>
              </a:solidFill>
            </a:endParaRPr>
          </a:p>
          <a:p>
            <a:pPr indent="0" lvl="0" marL="0" rtl="0" algn="l">
              <a:lnSpc>
                <a:spcPct val="115000"/>
              </a:lnSpc>
              <a:spcBef>
                <a:spcPts val="0"/>
              </a:spcBef>
              <a:spcAft>
                <a:spcPts val="0"/>
              </a:spcAft>
              <a:buClr>
                <a:schemeClr val="dk1"/>
              </a:buClr>
              <a:buSzPct val="100000"/>
              <a:buFont typeface="Arial"/>
              <a:buNone/>
            </a:pPr>
            <a:r>
              <a:rPr lang="en" sz="1100">
                <a:solidFill>
                  <a:schemeClr val="dk1"/>
                </a:solidFill>
              </a:rPr>
              <a:t>North/Nord continues to facilitate education and expertise development across shared print programs in Canada. We will continue to connect partners, share information about best practices in shared print and document the history behind this momentum in Canada. Please watch out for our soon to be released </a:t>
            </a:r>
            <a:r>
              <a:rPr b="1" i="1" lang="en" sz="1100">
                <a:solidFill>
                  <a:schemeClr val="dk1"/>
                </a:solidFill>
              </a:rPr>
              <a:t>North/Nord Primer </a:t>
            </a:r>
            <a:r>
              <a:rPr lang="en" sz="1100">
                <a:solidFill>
                  <a:schemeClr val="dk1"/>
                </a:solidFill>
              </a:rPr>
              <a:t>which will provide historical context and a detailed timeline of our activities to date.</a:t>
            </a:r>
            <a:endParaRPr sz="1200">
              <a:solidFill>
                <a:schemeClr val="dk1"/>
              </a:solidFill>
            </a:endParaRPr>
          </a:p>
        </p:txBody>
      </p:sp>
      <p:sp>
        <p:nvSpPr>
          <p:cNvPr id="100" name="Google Shape;100;p7"/>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National Level Coordination: North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8"/>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Experts We Work With</a:t>
            </a:r>
            <a:endParaRPr/>
          </a:p>
        </p:txBody>
      </p:sp>
      <p:sp>
        <p:nvSpPr>
          <p:cNvPr id="106" name="Google Shape;106;p8"/>
          <p:cNvSpPr txBox="1"/>
          <p:nvPr>
            <p:ph idx="1" type="body"/>
          </p:nvPr>
        </p:nvSpPr>
        <p:spPr>
          <a:xfrm>
            <a:off x="4380300" y="254400"/>
            <a:ext cx="4763700" cy="484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2571"/>
              <a:buNone/>
            </a:pPr>
            <a:r>
              <a:t/>
            </a:r>
            <a:endParaRPr sz="1350">
              <a:solidFill>
                <a:schemeClr val="dk1"/>
              </a:solidFill>
            </a:endParaRPr>
          </a:p>
          <a:p>
            <a:pPr indent="0" lvl="0" marL="0" rtl="0" algn="l">
              <a:lnSpc>
                <a:spcPct val="115000"/>
              </a:lnSpc>
              <a:spcBef>
                <a:spcPts val="1200"/>
              </a:spcBef>
              <a:spcAft>
                <a:spcPts val="0"/>
              </a:spcAft>
              <a:buSzPts val="2571"/>
              <a:buNone/>
            </a:pPr>
            <a:r>
              <a:t/>
            </a:r>
            <a:endParaRPr sz="1350">
              <a:solidFill>
                <a:schemeClr val="dk1"/>
              </a:solidFill>
            </a:endParaRPr>
          </a:p>
          <a:p>
            <a:pPr indent="0" lvl="0" marL="0" rtl="0" algn="l">
              <a:lnSpc>
                <a:spcPct val="115000"/>
              </a:lnSpc>
              <a:spcBef>
                <a:spcPts val="1200"/>
              </a:spcBef>
              <a:spcAft>
                <a:spcPts val="0"/>
              </a:spcAft>
              <a:buSzPts val="2571"/>
              <a:buNone/>
            </a:pPr>
            <a:r>
              <a:rPr b="1" lang="en" sz="1350">
                <a:solidFill>
                  <a:schemeClr val="dk1"/>
                </a:solidFill>
              </a:rPr>
              <a:t>Professional Librarians across the following disciplines</a:t>
            </a:r>
            <a:endParaRPr b="1" sz="1350">
              <a:solidFill>
                <a:schemeClr val="dk1"/>
              </a:solidFill>
            </a:endParaRPr>
          </a:p>
          <a:p>
            <a:pPr indent="0" lvl="0" marL="914400" rtl="0" algn="l">
              <a:lnSpc>
                <a:spcPct val="115000"/>
              </a:lnSpc>
              <a:spcBef>
                <a:spcPts val="2000"/>
              </a:spcBef>
              <a:spcAft>
                <a:spcPts val="0"/>
              </a:spcAft>
              <a:buSzPts val="2571"/>
              <a:buNone/>
            </a:pPr>
            <a:r>
              <a:rPr i="1" lang="en" sz="1200">
                <a:solidFill>
                  <a:schemeClr val="dk1"/>
                </a:solidFill>
              </a:rPr>
              <a:t>Collections</a:t>
            </a:r>
            <a:endParaRPr i="1" sz="1200">
              <a:solidFill>
                <a:schemeClr val="dk1"/>
              </a:solidFill>
            </a:endParaRPr>
          </a:p>
          <a:p>
            <a:pPr indent="0" lvl="0" marL="914400" rtl="0" algn="l">
              <a:lnSpc>
                <a:spcPct val="115000"/>
              </a:lnSpc>
              <a:spcBef>
                <a:spcPts val="2000"/>
              </a:spcBef>
              <a:spcAft>
                <a:spcPts val="0"/>
              </a:spcAft>
              <a:buSzPts val="2571"/>
              <a:buNone/>
            </a:pPr>
            <a:r>
              <a:rPr i="1" lang="en" sz="1200">
                <a:solidFill>
                  <a:schemeClr val="dk1"/>
                </a:solidFill>
              </a:rPr>
              <a:t>Metadata</a:t>
            </a:r>
            <a:endParaRPr i="1" sz="1200">
              <a:solidFill>
                <a:schemeClr val="dk1"/>
              </a:solidFill>
            </a:endParaRPr>
          </a:p>
          <a:p>
            <a:pPr indent="0" lvl="0" marL="914400" rtl="0" algn="l">
              <a:lnSpc>
                <a:spcPct val="115000"/>
              </a:lnSpc>
              <a:spcBef>
                <a:spcPts val="2000"/>
              </a:spcBef>
              <a:spcAft>
                <a:spcPts val="0"/>
              </a:spcAft>
              <a:buSzPts val="2571"/>
              <a:buNone/>
            </a:pPr>
            <a:r>
              <a:rPr i="1" lang="en" sz="1200">
                <a:solidFill>
                  <a:schemeClr val="dk1"/>
                </a:solidFill>
              </a:rPr>
              <a:t>Subject Specialists (Gov Info, Indigenous Matters..)</a:t>
            </a:r>
            <a:endParaRPr i="1" sz="1200">
              <a:solidFill>
                <a:schemeClr val="dk1"/>
              </a:solidFill>
            </a:endParaRPr>
          </a:p>
          <a:p>
            <a:pPr indent="0" lvl="0" marL="914400" rtl="0" algn="l">
              <a:lnSpc>
                <a:spcPct val="115000"/>
              </a:lnSpc>
              <a:spcBef>
                <a:spcPts val="2000"/>
              </a:spcBef>
              <a:spcAft>
                <a:spcPts val="0"/>
              </a:spcAft>
              <a:buSzPts val="2571"/>
              <a:buNone/>
            </a:pPr>
            <a:r>
              <a:rPr i="1" lang="en" sz="1200">
                <a:solidFill>
                  <a:schemeClr val="dk1"/>
                </a:solidFill>
              </a:rPr>
              <a:t>Managers &amp; Senior Leaders</a:t>
            </a:r>
            <a:endParaRPr i="1" sz="1200">
              <a:solidFill>
                <a:schemeClr val="dk1"/>
              </a:solidFill>
            </a:endParaRPr>
          </a:p>
          <a:p>
            <a:pPr indent="0" lvl="0" marL="914400" rtl="0" algn="l">
              <a:lnSpc>
                <a:spcPct val="115000"/>
              </a:lnSpc>
              <a:spcBef>
                <a:spcPts val="2000"/>
              </a:spcBef>
              <a:spcAft>
                <a:spcPts val="0"/>
              </a:spcAft>
              <a:buSzPts val="2571"/>
              <a:buNone/>
            </a:pPr>
            <a:r>
              <a:rPr i="1" lang="en" sz="1200">
                <a:solidFill>
                  <a:schemeClr val="dk1"/>
                </a:solidFill>
              </a:rPr>
              <a:t>Library Consortia </a:t>
            </a:r>
            <a:endParaRPr i="1" sz="1200">
              <a:solidFill>
                <a:schemeClr val="dk1"/>
              </a:solidFill>
            </a:endParaRPr>
          </a:p>
          <a:p>
            <a:pPr indent="0" lvl="0" marL="0" rtl="0" algn="l">
              <a:lnSpc>
                <a:spcPct val="115000"/>
              </a:lnSpc>
              <a:spcBef>
                <a:spcPts val="2000"/>
              </a:spcBef>
              <a:spcAft>
                <a:spcPts val="1400"/>
              </a:spcAft>
              <a:buSzPts val="2571"/>
              <a:buNone/>
            </a:pPr>
            <a:r>
              <a:t/>
            </a:r>
            <a:endParaRPr sz="1400">
              <a:solidFill>
                <a:schemeClr val="dk1"/>
              </a:solidFill>
            </a:endParaRPr>
          </a:p>
        </p:txBody>
      </p:sp>
      <p:pic>
        <p:nvPicPr>
          <p:cNvPr id="107" name="Google Shape;107;p8"/>
          <p:cNvPicPr preferRelativeResize="0"/>
          <p:nvPr/>
        </p:nvPicPr>
        <p:blipFill rotWithShape="1">
          <a:blip r:embed="rId3">
            <a:alphaModFix/>
          </a:blip>
          <a:srcRect b="0" l="0" r="0" t="0"/>
          <a:stretch/>
        </p:blipFill>
        <p:spPr>
          <a:xfrm>
            <a:off x="429300" y="1478650"/>
            <a:ext cx="1582000" cy="163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9"/>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Opportunities for Engagement</a:t>
            </a:r>
            <a:endParaRPr/>
          </a:p>
        </p:txBody>
      </p:sp>
      <p:sp>
        <p:nvSpPr>
          <p:cNvPr id="113" name="Google Shape;113;p9"/>
          <p:cNvSpPr txBox="1"/>
          <p:nvPr>
            <p:ph idx="1" type="body"/>
          </p:nvPr>
        </p:nvSpPr>
        <p:spPr>
          <a:xfrm>
            <a:off x="4507525" y="461075"/>
            <a:ext cx="4454100" cy="44121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2000"/>
              </a:spcBef>
              <a:spcAft>
                <a:spcPts val="0"/>
              </a:spcAft>
              <a:buClr>
                <a:schemeClr val="dk1"/>
              </a:buClr>
              <a:buSzPts val="1100"/>
              <a:buFont typeface="Arial"/>
              <a:buNone/>
            </a:pPr>
            <a:r>
              <a:rPr b="1" lang="en" sz="1400">
                <a:solidFill>
                  <a:schemeClr val="dk1"/>
                </a:solidFill>
              </a:rPr>
              <a:t>Working Groups</a:t>
            </a:r>
            <a:endParaRPr b="1" sz="20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There are three streams which divide North/Nord activities across the network. Each stream has a dedicated working group, some with subgroups.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Groups have some space for </a:t>
            </a:r>
            <a:r>
              <a:rPr lang="en" sz="1100">
                <a:solidFill>
                  <a:schemeClr val="dk1"/>
                </a:solidFill>
              </a:rPr>
              <a:t>additional</a:t>
            </a:r>
            <a:r>
              <a:rPr lang="en" sz="1100">
                <a:solidFill>
                  <a:schemeClr val="dk1"/>
                </a:solidFill>
              </a:rPr>
              <a:t> members depending on your skillset!</a:t>
            </a:r>
            <a:endParaRPr sz="1100">
              <a:solidFill>
                <a:schemeClr val="dk1"/>
              </a:solidFill>
            </a:endParaRPr>
          </a:p>
          <a:p>
            <a:pPr indent="0" lvl="0" marL="0" rtl="0" algn="l">
              <a:lnSpc>
                <a:spcPct val="115000"/>
              </a:lnSpc>
              <a:spcBef>
                <a:spcPts val="2000"/>
              </a:spcBef>
              <a:spcAft>
                <a:spcPts val="0"/>
              </a:spcAft>
              <a:buSzPts val="1800"/>
              <a:buNone/>
            </a:pPr>
            <a:r>
              <a:rPr b="1" lang="en" sz="1400">
                <a:solidFill>
                  <a:schemeClr val="dk1"/>
                </a:solidFill>
              </a:rPr>
              <a:t>Researcher in Residence Program</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North/Nord is piloting a new program to work more closely with researchers interested in advancing shared print activities across Canada. If you have a research leave coming up or are working on research papers which may be of particular relevance to shared print or more broadly collection analysis &amp; the use of AI tools, please get in touch for a chat!</a:t>
            </a:r>
            <a:endParaRPr sz="1100">
              <a:solidFill>
                <a:schemeClr val="dk1"/>
              </a:solidFill>
            </a:endParaRPr>
          </a:p>
          <a:p>
            <a:pPr indent="0" lvl="0" marL="0" rtl="0" algn="l">
              <a:spcBef>
                <a:spcPts val="2000"/>
              </a:spcBef>
              <a:spcAft>
                <a:spcPts val="0"/>
              </a:spcAft>
              <a:buNone/>
            </a:pPr>
            <a:r>
              <a:rPr b="1" lang="en" sz="1400">
                <a:solidFill>
                  <a:schemeClr val="dk1"/>
                </a:solidFill>
              </a:rPr>
              <a:t>Grant Writing &amp; Funding Applications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If there are interesting funding </a:t>
            </a:r>
            <a:r>
              <a:rPr lang="en" sz="1100">
                <a:solidFill>
                  <a:schemeClr val="dk1"/>
                </a:solidFill>
              </a:rPr>
              <a:t>opportunities</a:t>
            </a:r>
            <a:r>
              <a:rPr lang="en" sz="1100">
                <a:solidFill>
                  <a:schemeClr val="dk1"/>
                </a:solidFill>
              </a:rPr>
              <a:t> for a shared print partnership project we would love to chat with you!</a:t>
            </a:r>
            <a:endParaRPr sz="1100">
              <a:solidFill>
                <a:schemeClr val="dk1"/>
              </a:solidFill>
            </a:endParaRPr>
          </a:p>
          <a:p>
            <a:pPr indent="0" lvl="0" marL="0" rtl="0" algn="l">
              <a:spcBef>
                <a:spcPts val="2000"/>
              </a:spcBef>
              <a:spcAft>
                <a:spcPts val="0"/>
              </a:spcAft>
              <a:buNone/>
            </a:pPr>
            <a:r>
              <a:rPr b="1" lang="en" sz="1400">
                <a:solidFill>
                  <a:schemeClr val="dk1"/>
                </a:solidFill>
              </a:rPr>
              <a:t>Institutional Membership</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Join us as a new North/Nord member, there isn’t cost associated: https://northnordsharedprint.ca/about/</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pic>
        <p:nvPicPr>
          <p:cNvPr id="114" name="Google Shape;114;p9"/>
          <p:cNvPicPr preferRelativeResize="0"/>
          <p:nvPr/>
        </p:nvPicPr>
        <p:blipFill rotWithShape="1">
          <a:blip r:embed="rId3">
            <a:alphaModFix/>
          </a:blip>
          <a:srcRect b="0" l="0" r="0" t="0"/>
          <a:stretch/>
        </p:blipFill>
        <p:spPr>
          <a:xfrm>
            <a:off x="215900" y="1643303"/>
            <a:ext cx="2018000" cy="17559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0"/>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Building a Robust Ecosystem Through Interdisciplinary Collaboration</a:t>
            </a:r>
            <a:endParaRPr/>
          </a:p>
        </p:txBody>
      </p:sp>
      <p:sp>
        <p:nvSpPr>
          <p:cNvPr id="120" name="Google Shape;120;p10"/>
          <p:cNvSpPr txBox="1"/>
          <p:nvPr>
            <p:ph idx="1" type="body"/>
          </p:nvPr>
        </p:nvSpPr>
        <p:spPr>
          <a:xfrm>
            <a:off x="4539325" y="182850"/>
            <a:ext cx="4340700" cy="48096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2000"/>
              </a:spcBef>
              <a:spcAft>
                <a:spcPts val="0"/>
              </a:spcAft>
              <a:buSzPct val="128571"/>
              <a:buNone/>
            </a:pPr>
            <a:r>
              <a:rPr b="1" lang="en" sz="1400">
                <a:solidFill>
                  <a:schemeClr val="dk1"/>
                </a:solidFill>
              </a:rPr>
              <a:t>Professional Librarian Networks &amp; Shared Print</a:t>
            </a:r>
            <a:endParaRPr b="1" sz="1400">
              <a:solidFill>
                <a:schemeClr val="dk1"/>
              </a:solidFill>
            </a:endParaRPr>
          </a:p>
          <a:p>
            <a:pPr indent="0" lvl="0" marL="0" rtl="0" algn="l">
              <a:lnSpc>
                <a:spcPct val="115000"/>
              </a:lnSpc>
              <a:spcBef>
                <a:spcPts val="0"/>
              </a:spcBef>
              <a:spcAft>
                <a:spcPts val="0"/>
              </a:spcAft>
              <a:buSzPct val="163636"/>
              <a:buNone/>
            </a:pPr>
            <a:r>
              <a:t/>
            </a:r>
            <a:endParaRPr sz="1100">
              <a:solidFill>
                <a:schemeClr val="dk1"/>
              </a:solidFill>
              <a:highlight>
                <a:srgbClr val="FFFFFF"/>
              </a:highlight>
            </a:endParaRPr>
          </a:p>
          <a:p>
            <a:pPr indent="-293211" lvl="0" marL="457200" rtl="0" algn="l">
              <a:lnSpc>
                <a:spcPct val="115000"/>
              </a:lnSpc>
              <a:spcBef>
                <a:spcPts val="0"/>
              </a:spcBef>
              <a:spcAft>
                <a:spcPts val="0"/>
              </a:spcAft>
              <a:buClr>
                <a:schemeClr val="dk1"/>
              </a:buClr>
              <a:buSzPct val="100000"/>
              <a:buChar char="●"/>
            </a:pPr>
            <a:r>
              <a:rPr lang="en" sz="1100">
                <a:solidFill>
                  <a:schemeClr val="dk1"/>
                </a:solidFill>
                <a:highlight>
                  <a:srgbClr val="FFFFFF"/>
                </a:highlight>
              </a:rPr>
              <a:t>Unique opportunity to </a:t>
            </a:r>
            <a:r>
              <a:rPr b="1" lang="en" sz="1100">
                <a:solidFill>
                  <a:schemeClr val="dk1"/>
                </a:solidFill>
                <a:highlight>
                  <a:srgbClr val="FFFFFF"/>
                </a:highlight>
              </a:rPr>
              <a:t>reimagine how libraries collaborate</a:t>
            </a:r>
            <a:r>
              <a:rPr lang="en" sz="1100">
                <a:solidFill>
                  <a:schemeClr val="dk1"/>
                </a:solidFill>
                <a:highlight>
                  <a:srgbClr val="FFFFFF"/>
                </a:highlight>
              </a:rPr>
              <a:t> across sectors in Canada and build sustainable pathways across regions &amp; national level.</a:t>
            </a:r>
            <a:endParaRPr sz="1100">
              <a:solidFill>
                <a:schemeClr val="dk1"/>
              </a:solidFill>
              <a:highlight>
                <a:srgbClr val="FFFFFF"/>
              </a:highlight>
            </a:endParaRPr>
          </a:p>
          <a:p>
            <a:pPr indent="0" lvl="0" marL="457200" rtl="0" algn="l">
              <a:lnSpc>
                <a:spcPct val="115000"/>
              </a:lnSpc>
              <a:spcBef>
                <a:spcPts val="0"/>
              </a:spcBef>
              <a:spcAft>
                <a:spcPts val="0"/>
              </a:spcAft>
              <a:buNone/>
            </a:pPr>
            <a:r>
              <a:t/>
            </a:r>
            <a:endParaRPr sz="1100">
              <a:solidFill>
                <a:schemeClr val="dk1"/>
              </a:solidFill>
              <a:highlight>
                <a:srgbClr val="FFFFFF"/>
              </a:highlight>
            </a:endParaRPr>
          </a:p>
          <a:p>
            <a:pPr indent="-293211" lvl="0" marL="457200" rtl="0" algn="l">
              <a:lnSpc>
                <a:spcPct val="115000"/>
              </a:lnSpc>
              <a:spcBef>
                <a:spcPts val="0"/>
              </a:spcBef>
              <a:spcAft>
                <a:spcPts val="0"/>
              </a:spcAft>
              <a:buClr>
                <a:schemeClr val="dk1"/>
              </a:buClr>
              <a:buSzPct val="100000"/>
              <a:buChar char="●"/>
            </a:pPr>
            <a:r>
              <a:rPr lang="en" sz="1100">
                <a:solidFill>
                  <a:schemeClr val="dk1"/>
                </a:solidFill>
                <a:highlight>
                  <a:srgbClr val="FFFFFF"/>
                </a:highlight>
              </a:rPr>
              <a:t>This presents an opportunity to foster collaboration across traditional silos and cultivate interdisciplinary teams of professional librarians dedicated to advancing shared print initiatives in Canada. By shaping our work experiences to diversify who we work with and working in emerging areas, we have a unique opportunity to </a:t>
            </a:r>
            <a:r>
              <a:rPr b="1" lang="en" sz="1100">
                <a:solidFill>
                  <a:schemeClr val="dk1"/>
                </a:solidFill>
                <a:highlight>
                  <a:srgbClr val="FFFFFF"/>
                </a:highlight>
              </a:rPr>
              <a:t>enrich our career paths.</a:t>
            </a:r>
            <a:endParaRPr b="1" sz="1100">
              <a:solidFill>
                <a:schemeClr val="dk1"/>
              </a:solidFill>
              <a:highlight>
                <a:srgbClr val="FFFFFF"/>
              </a:highlight>
            </a:endParaRPr>
          </a:p>
          <a:p>
            <a:pPr indent="0" lvl="0" marL="457200" rtl="0" algn="l">
              <a:lnSpc>
                <a:spcPct val="115000"/>
              </a:lnSpc>
              <a:spcBef>
                <a:spcPts val="0"/>
              </a:spcBef>
              <a:spcAft>
                <a:spcPts val="0"/>
              </a:spcAft>
              <a:buNone/>
            </a:pPr>
            <a:r>
              <a:t/>
            </a:r>
            <a:endParaRPr sz="1100">
              <a:solidFill>
                <a:schemeClr val="dk1"/>
              </a:solidFill>
              <a:highlight>
                <a:srgbClr val="FFFFFF"/>
              </a:highlight>
            </a:endParaRPr>
          </a:p>
          <a:p>
            <a:pPr indent="-293211" lvl="0" marL="457200" rtl="0" algn="l">
              <a:lnSpc>
                <a:spcPct val="115000"/>
              </a:lnSpc>
              <a:spcBef>
                <a:spcPts val="0"/>
              </a:spcBef>
              <a:spcAft>
                <a:spcPts val="0"/>
              </a:spcAft>
              <a:buClr>
                <a:schemeClr val="dk1"/>
              </a:buClr>
              <a:buSzPct val="100000"/>
              <a:buChar char="●"/>
            </a:pPr>
            <a:r>
              <a:rPr lang="en" sz="1100">
                <a:solidFill>
                  <a:schemeClr val="dk1"/>
                </a:solidFill>
                <a:highlight>
                  <a:srgbClr val="FFFFFF"/>
                </a:highlight>
              </a:rPr>
              <a:t>leveraging expertise in collection management, applying project management methodologies, and engaging in strategic development, these teams can </a:t>
            </a:r>
            <a:r>
              <a:rPr b="1" lang="en" sz="1100">
                <a:solidFill>
                  <a:schemeClr val="dk1"/>
                </a:solidFill>
                <a:highlight>
                  <a:srgbClr val="FFFFFF"/>
                </a:highlight>
              </a:rPr>
              <a:t>drive innovative, sustainable solutions to support the long-term stewardship of scholarly resources.</a:t>
            </a:r>
            <a:endParaRPr b="1" sz="1100">
              <a:solidFill>
                <a:schemeClr val="dk1"/>
              </a:solidFill>
              <a:highlight>
                <a:srgbClr val="FFFFFF"/>
              </a:highlight>
            </a:endParaRPr>
          </a:p>
          <a:p>
            <a:pPr indent="0" lvl="0" marL="457200" rtl="0" algn="l">
              <a:lnSpc>
                <a:spcPct val="115000"/>
              </a:lnSpc>
              <a:spcBef>
                <a:spcPts val="0"/>
              </a:spcBef>
              <a:spcAft>
                <a:spcPts val="0"/>
              </a:spcAft>
              <a:buNone/>
            </a:pPr>
            <a:r>
              <a:t/>
            </a:r>
            <a:endParaRPr sz="1100">
              <a:solidFill>
                <a:schemeClr val="dk1"/>
              </a:solidFill>
              <a:highlight>
                <a:srgbClr val="FFFFFF"/>
              </a:highlight>
            </a:endParaRPr>
          </a:p>
          <a:p>
            <a:pPr indent="-293211" lvl="0" marL="457200" rtl="0" algn="l">
              <a:spcBef>
                <a:spcPts val="1200"/>
              </a:spcBef>
              <a:spcAft>
                <a:spcPts val="0"/>
              </a:spcAft>
              <a:buClr>
                <a:schemeClr val="dk1"/>
              </a:buClr>
              <a:buSzPct val="100000"/>
              <a:buChar char="●"/>
            </a:pPr>
            <a:r>
              <a:rPr lang="en" sz="1100">
                <a:solidFill>
                  <a:srgbClr val="000000"/>
                </a:solidFill>
              </a:rPr>
              <a:t>The theme of this conference, </a:t>
            </a:r>
            <a:r>
              <a:rPr i="1" lang="en" sz="1100">
                <a:solidFill>
                  <a:srgbClr val="000000"/>
                </a:solidFill>
              </a:rPr>
              <a:t>“The Fabric of Librarianship: A Patchwork of Experience,”</a:t>
            </a:r>
            <a:r>
              <a:rPr lang="en" sz="1100">
                <a:solidFill>
                  <a:srgbClr val="000000"/>
                </a:solidFill>
              </a:rPr>
              <a:t> underscores the importance of expanding our professional expertise as academic librarians. Shared print initiatives serve as a compelling platform for this growth—offering an </a:t>
            </a:r>
            <a:r>
              <a:rPr b="1" lang="en" sz="1100">
                <a:solidFill>
                  <a:srgbClr val="000000"/>
                </a:solidFill>
              </a:rPr>
              <a:t>interorganizational, collaborative, and interdisciplinary environment</a:t>
            </a:r>
            <a:r>
              <a:rPr lang="en" sz="1100">
                <a:solidFill>
                  <a:srgbClr val="000000"/>
                </a:solidFill>
              </a:rPr>
              <a:t> that is well-positioned to integrate emerging technologies and advanced methods of collection analysis. </a:t>
            </a:r>
            <a:endParaRPr sz="1100">
              <a:solidFill>
                <a:srgbClr val="000000"/>
              </a:solidFill>
            </a:endParaRPr>
          </a:p>
          <a:p>
            <a:pPr indent="0" lvl="0" marL="0" rtl="0" algn="l">
              <a:spcBef>
                <a:spcPts val="1200"/>
              </a:spcBef>
              <a:spcAft>
                <a:spcPts val="1200"/>
              </a:spcAft>
              <a:buNone/>
            </a:pPr>
            <a:r>
              <a:rPr lang="en" sz="1100">
                <a:solidFill>
                  <a:srgbClr val="000000"/>
                </a:solidFill>
              </a:rPr>
              <a:t>It is a space that invites innovation and forward-thinking practice.</a:t>
            </a:r>
            <a:endParaRPr sz="1100">
              <a:solidFill>
                <a:schemeClr val="dk1"/>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2"/>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Opportunities for Development &amp; Growth</a:t>
            </a:r>
            <a:endParaRPr/>
          </a:p>
        </p:txBody>
      </p:sp>
      <p:sp>
        <p:nvSpPr>
          <p:cNvPr id="126" name="Google Shape;126;p12"/>
          <p:cNvSpPr txBox="1"/>
          <p:nvPr>
            <p:ph idx="1" type="body"/>
          </p:nvPr>
        </p:nvSpPr>
        <p:spPr>
          <a:xfrm>
            <a:off x="4572000" y="643925"/>
            <a:ext cx="4412100" cy="4145700"/>
          </a:xfrm>
          <a:prstGeom prst="rect">
            <a:avLst/>
          </a:prstGeom>
          <a:noFill/>
          <a:ln>
            <a:noFill/>
          </a:ln>
        </p:spPr>
        <p:txBody>
          <a:bodyPr anchorCtr="0" anchor="t" bIns="91425" lIns="91425" spcFirstLastPara="1" rIns="91425" wrap="square" tIns="91425">
            <a:normAutofit/>
          </a:bodyPr>
          <a:lstStyle/>
          <a:p>
            <a:pPr indent="0" lvl="0" marL="0" rtl="0" algn="l">
              <a:lnSpc>
                <a:spcPct val="105000"/>
              </a:lnSpc>
              <a:spcBef>
                <a:spcPts val="0"/>
              </a:spcBef>
              <a:spcAft>
                <a:spcPts val="0"/>
              </a:spcAft>
              <a:buSzPts val="1946"/>
              <a:buNone/>
            </a:pPr>
            <a:r>
              <a:rPr b="1" lang="en" sz="1100">
                <a:solidFill>
                  <a:schemeClr val="dk1"/>
                </a:solidFill>
              </a:rPr>
              <a:t>Consistency &amp; Standards</a:t>
            </a:r>
            <a:endParaRPr b="1" sz="1100">
              <a:solidFill>
                <a:schemeClr val="dk1"/>
              </a:solidFill>
            </a:endParaRPr>
          </a:p>
          <a:p>
            <a:pPr indent="-298450" lvl="0" marL="457200" rtl="0" algn="l">
              <a:lnSpc>
                <a:spcPct val="105000"/>
              </a:lnSpc>
              <a:spcBef>
                <a:spcPts val="1200"/>
              </a:spcBef>
              <a:spcAft>
                <a:spcPts val="0"/>
              </a:spcAft>
              <a:buClr>
                <a:schemeClr val="dk1"/>
              </a:buClr>
              <a:buSzPts val="1100"/>
              <a:buChar char="●"/>
            </a:pPr>
            <a:r>
              <a:rPr lang="en" sz="1100">
                <a:solidFill>
                  <a:schemeClr val="dk1"/>
                </a:solidFill>
              </a:rPr>
              <a:t>Setting standards and distributing this work across organizations</a:t>
            </a:r>
            <a:endParaRPr sz="1100">
              <a:solidFill>
                <a:schemeClr val="dk1"/>
              </a:solidFill>
            </a:endParaRPr>
          </a:p>
          <a:p>
            <a:pPr indent="0" lvl="0" marL="0" rtl="0" algn="l">
              <a:lnSpc>
                <a:spcPct val="105000"/>
              </a:lnSpc>
              <a:spcBef>
                <a:spcPts val="1200"/>
              </a:spcBef>
              <a:spcAft>
                <a:spcPts val="0"/>
              </a:spcAft>
              <a:buSzPts val="1946"/>
              <a:buNone/>
            </a:pPr>
            <a:r>
              <a:rPr b="1" lang="en" sz="1100">
                <a:solidFill>
                  <a:schemeClr val="dk1"/>
                </a:solidFill>
              </a:rPr>
              <a:t>Sharing Successful Workflows</a:t>
            </a:r>
            <a:endParaRPr b="1" sz="1100">
              <a:solidFill>
                <a:schemeClr val="dk1"/>
              </a:solidFill>
            </a:endParaRPr>
          </a:p>
          <a:p>
            <a:pPr indent="-298450" lvl="0" marL="457200" rtl="0" algn="l">
              <a:lnSpc>
                <a:spcPct val="105000"/>
              </a:lnSpc>
              <a:spcBef>
                <a:spcPts val="1200"/>
              </a:spcBef>
              <a:spcAft>
                <a:spcPts val="0"/>
              </a:spcAft>
              <a:buClr>
                <a:schemeClr val="dk1"/>
              </a:buClr>
              <a:buSzPts val="1100"/>
              <a:buChar char="●"/>
            </a:pPr>
            <a:r>
              <a:rPr lang="en" sz="1100">
                <a:solidFill>
                  <a:schemeClr val="dk1"/>
                </a:solidFill>
              </a:rPr>
              <a:t>Developing project pilots and sharing workflows widely </a:t>
            </a:r>
            <a:endParaRPr sz="1100">
              <a:solidFill>
                <a:schemeClr val="dk1"/>
              </a:solidFill>
            </a:endParaRPr>
          </a:p>
          <a:p>
            <a:pPr indent="0" lvl="0" marL="0" rtl="0" algn="l">
              <a:lnSpc>
                <a:spcPct val="105000"/>
              </a:lnSpc>
              <a:spcBef>
                <a:spcPts val="1200"/>
              </a:spcBef>
              <a:spcAft>
                <a:spcPts val="0"/>
              </a:spcAft>
              <a:buSzPts val="1946"/>
              <a:buNone/>
            </a:pPr>
            <a:r>
              <a:rPr b="1" lang="en" sz="1100">
                <a:solidFill>
                  <a:schemeClr val="dk1"/>
                </a:solidFill>
              </a:rPr>
              <a:t>Tackling Obstacles</a:t>
            </a:r>
            <a:endParaRPr b="1" sz="1100">
              <a:solidFill>
                <a:schemeClr val="dk1"/>
              </a:solidFill>
            </a:endParaRPr>
          </a:p>
          <a:p>
            <a:pPr indent="-298450" lvl="0" marL="457200" rtl="0" algn="l">
              <a:lnSpc>
                <a:spcPct val="105000"/>
              </a:lnSpc>
              <a:spcBef>
                <a:spcPts val="1200"/>
              </a:spcBef>
              <a:spcAft>
                <a:spcPts val="0"/>
              </a:spcAft>
              <a:buClr>
                <a:schemeClr val="dk1"/>
              </a:buClr>
              <a:buSzPts val="1100"/>
              <a:buChar char="●"/>
            </a:pPr>
            <a:r>
              <a:rPr lang="en" sz="1100">
                <a:solidFill>
                  <a:schemeClr val="dk1"/>
                </a:solidFill>
              </a:rPr>
              <a:t>Solving problems which hold shared print back and sharing solutions widely across the community </a:t>
            </a:r>
            <a:endParaRPr sz="1100">
              <a:solidFill>
                <a:schemeClr val="dk1"/>
              </a:solidFill>
            </a:endParaRPr>
          </a:p>
          <a:p>
            <a:pPr indent="0" lvl="0" marL="0" rtl="0" algn="l">
              <a:lnSpc>
                <a:spcPct val="105000"/>
              </a:lnSpc>
              <a:spcBef>
                <a:spcPts val="1200"/>
              </a:spcBef>
              <a:spcAft>
                <a:spcPts val="0"/>
              </a:spcAft>
              <a:buSzPts val="1946"/>
              <a:buNone/>
            </a:pPr>
            <a:r>
              <a:rPr b="1" lang="en" sz="1100">
                <a:solidFill>
                  <a:schemeClr val="dk1"/>
                </a:solidFill>
              </a:rPr>
              <a:t>Building Bridges</a:t>
            </a:r>
            <a:endParaRPr b="1" sz="1100">
              <a:solidFill>
                <a:schemeClr val="dk1"/>
              </a:solidFill>
            </a:endParaRPr>
          </a:p>
          <a:p>
            <a:pPr indent="-298450" lvl="0" marL="457200" rtl="0" algn="l">
              <a:lnSpc>
                <a:spcPct val="105000"/>
              </a:lnSpc>
              <a:spcBef>
                <a:spcPts val="1200"/>
              </a:spcBef>
              <a:spcAft>
                <a:spcPts val="0"/>
              </a:spcAft>
              <a:buClr>
                <a:schemeClr val="dk1"/>
              </a:buClr>
              <a:buSzPts val="1100"/>
              <a:buChar char="●"/>
            </a:pPr>
            <a:r>
              <a:rPr lang="en" sz="1100">
                <a:solidFill>
                  <a:schemeClr val="dk1"/>
                </a:solidFill>
              </a:rPr>
              <a:t>Linking networks and other projects and sharing working models </a:t>
            </a:r>
            <a:endParaRPr sz="1100">
              <a:solidFill>
                <a:schemeClr val="dk1"/>
              </a:solidFill>
            </a:endParaRPr>
          </a:p>
          <a:p>
            <a:pPr indent="0" lvl="0" marL="0" rtl="0" algn="l">
              <a:lnSpc>
                <a:spcPct val="105000"/>
              </a:lnSpc>
              <a:spcBef>
                <a:spcPts val="1200"/>
              </a:spcBef>
              <a:spcAft>
                <a:spcPts val="0"/>
              </a:spcAft>
              <a:buSzPts val="1946"/>
              <a:buNone/>
            </a:pPr>
            <a:r>
              <a:rPr b="1" lang="en" sz="1100">
                <a:solidFill>
                  <a:schemeClr val="dk1"/>
                </a:solidFill>
              </a:rPr>
              <a:t>Connecting Resources</a:t>
            </a:r>
            <a:endParaRPr b="1" sz="1100">
              <a:solidFill>
                <a:schemeClr val="dk1"/>
              </a:solidFill>
            </a:endParaRPr>
          </a:p>
          <a:p>
            <a:pPr indent="-298450" lvl="0" marL="457200" rtl="0" algn="l">
              <a:lnSpc>
                <a:spcPct val="105000"/>
              </a:lnSpc>
              <a:spcBef>
                <a:spcPts val="1200"/>
              </a:spcBef>
              <a:spcAft>
                <a:spcPts val="0"/>
              </a:spcAft>
              <a:buClr>
                <a:schemeClr val="dk1"/>
              </a:buClr>
              <a:buSzPts val="1100"/>
              <a:buChar char="●"/>
            </a:pPr>
            <a:r>
              <a:rPr lang="en" sz="1100">
                <a:solidFill>
                  <a:schemeClr val="dk1"/>
                </a:solidFill>
              </a:rPr>
              <a:t>People, money and ideas - none of us have all three things!</a:t>
            </a:r>
            <a:endParaRPr sz="1100">
              <a:solidFill>
                <a:schemeClr val="dk1"/>
              </a:solidFill>
            </a:endParaRPr>
          </a:p>
        </p:txBody>
      </p:sp>
      <p:pic>
        <p:nvPicPr>
          <p:cNvPr id="127" name="Google Shape;127;p12"/>
          <p:cNvPicPr preferRelativeResize="0"/>
          <p:nvPr/>
        </p:nvPicPr>
        <p:blipFill rotWithShape="1">
          <a:blip r:embed="rId3">
            <a:alphaModFix/>
          </a:blip>
          <a:srcRect b="0" l="0" r="0" t="0"/>
          <a:stretch/>
        </p:blipFill>
        <p:spPr>
          <a:xfrm>
            <a:off x="384875" y="2059000"/>
            <a:ext cx="1547774" cy="15721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1"/>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a:t>Hot Topics </a:t>
            </a:r>
            <a:endParaRPr/>
          </a:p>
        </p:txBody>
      </p:sp>
      <p:sp>
        <p:nvSpPr>
          <p:cNvPr id="133" name="Google Shape;133;p11"/>
          <p:cNvSpPr txBox="1"/>
          <p:nvPr>
            <p:ph idx="1" type="body"/>
          </p:nvPr>
        </p:nvSpPr>
        <p:spPr>
          <a:xfrm>
            <a:off x="4444800" y="500925"/>
            <a:ext cx="4495800" cy="40638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1200"/>
              </a:spcBef>
              <a:spcAft>
                <a:spcPts val="0"/>
              </a:spcAft>
              <a:buSzPts val="1800"/>
              <a:buNone/>
            </a:pPr>
            <a:r>
              <a:rPr b="1" lang="en" sz="1050">
                <a:solidFill>
                  <a:schemeClr val="dk1"/>
                </a:solidFill>
              </a:rPr>
              <a:t>Areas of particular interest to North/Nord streams</a:t>
            </a:r>
            <a:endParaRPr b="1"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ILL (</a:t>
            </a:r>
            <a:r>
              <a:rPr lang="en" sz="1050">
                <a:solidFill>
                  <a:schemeClr val="dk1"/>
                </a:solidFill>
              </a:rPr>
              <a:t>resource sharing is a major underpinning of shared print) </a:t>
            </a:r>
            <a:r>
              <a:rPr lang="en" sz="1050">
                <a:solidFill>
                  <a:schemeClr val="dk1"/>
                </a:solidFill>
              </a:rPr>
              <a:t>&amp; opportunities for sharing rare collections. </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I</a:t>
            </a:r>
            <a:r>
              <a:rPr lang="en" sz="1050">
                <a:solidFill>
                  <a:schemeClr val="dk1"/>
                </a:solidFill>
              </a:rPr>
              <a:t>nteroperability between ILL systems &amp; changes in ILL landscape. Vendor driven networks are going to take precedence very consortial networks, this may pose a concern to shared print.</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AI &amp; Collection Analysis Tools (as alternatives to Greenglass)</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Development of educational resources about shared print for faculty and students</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Creating opportunities for Indigenous Communities to guide the development, preservation and access practices around Indigenous works held across Canadian libraries.</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Developing the Canon of Government Docs in Canada going as far back as 1927.</a:t>
            </a:r>
            <a:endParaRPr sz="1050">
              <a:solidFill>
                <a:schemeClr val="dk1"/>
              </a:solidFill>
            </a:endParaRPr>
          </a:p>
          <a:p>
            <a:pPr indent="-295275" lvl="0" marL="457200" rtl="0" algn="l">
              <a:lnSpc>
                <a:spcPct val="105000"/>
              </a:lnSpc>
              <a:spcBef>
                <a:spcPts val="1200"/>
              </a:spcBef>
              <a:spcAft>
                <a:spcPts val="0"/>
              </a:spcAft>
              <a:buClr>
                <a:schemeClr val="dk1"/>
              </a:buClr>
              <a:buSzPts val="1050"/>
              <a:buChar char="●"/>
            </a:pPr>
            <a:r>
              <a:rPr lang="en" sz="1050">
                <a:solidFill>
                  <a:schemeClr val="dk1"/>
                </a:solidFill>
              </a:rPr>
              <a:t>Embedding shared print in all aspects of collection management</a:t>
            </a:r>
            <a:endParaRPr sz="1050">
              <a:solidFill>
                <a:schemeClr val="dk1"/>
              </a:solidFill>
            </a:endParaRPr>
          </a:p>
          <a:p>
            <a:pPr indent="0" lvl="0" marL="0" rtl="0" algn="l">
              <a:lnSpc>
                <a:spcPct val="105000"/>
              </a:lnSpc>
              <a:spcBef>
                <a:spcPts val="1200"/>
              </a:spcBef>
              <a:spcAft>
                <a:spcPts val="0"/>
              </a:spcAft>
              <a:buNone/>
            </a:pPr>
            <a:r>
              <a:rPr b="1" lang="en" sz="1050">
                <a:solidFill>
                  <a:schemeClr val="dk1"/>
                </a:solidFill>
              </a:rPr>
              <a:t>If you have project ideas, please submit them directly to us using our online form: </a:t>
            </a:r>
            <a:r>
              <a:rPr lang="en" sz="1050">
                <a:solidFill>
                  <a:schemeClr val="dk1"/>
                </a:solidFill>
              </a:rPr>
              <a:t> </a:t>
            </a:r>
            <a:r>
              <a:rPr b="1" lang="en" sz="1100">
                <a:solidFill>
                  <a:srgbClr val="2A5BD7"/>
                </a:solidFill>
                <a:highlight>
                  <a:srgbClr val="FFFFFF"/>
                </a:highlight>
                <a:uFill>
                  <a:noFill/>
                </a:uFill>
                <a:hlinkClick r:id="rId3">
                  <a:extLst>
                    <a:ext uri="{A12FA001-AC4F-418D-AE19-62706E023703}">
                      <ahyp:hlinkClr val="tx"/>
                    </a:ext>
                  </a:extLst>
                </a:hlinkClick>
              </a:rPr>
              <a:t>bit.ly/4myMq5f</a:t>
            </a:r>
            <a:endParaRPr b="1" sz="1050">
              <a:solidFill>
                <a:schemeClr val="dk1"/>
              </a:solidFill>
            </a:endParaRPr>
          </a:p>
          <a:p>
            <a:pPr indent="0" lvl="0" marL="0" rtl="0" algn="l">
              <a:lnSpc>
                <a:spcPct val="105000"/>
              </a:lnSpc>
              <a:spcBef>
                <a:spcPts val="1200"/>
              </a:spcBef>
              <a:spcAft>
                <a:spcPts val="0"/>
              </a:spcAft>
              <a:buNone/>
            </a:pPr>
            <a:r>
              <a:t/>
            </a:r>
            <a:endParaRPr sz="1050">
              <a:solidFill>
                <a:schemeClr val="dk1"/>
              </a:solidFill>
            </a:endParaRPr>
          </a:p>
          <a:p>
            <a:pPr indent="0" lvl="0" marL="0" rtl="0" algn="l">
              <a:lnSpc>
                <a:spcPct val="105000"/>
              </a:lnSpc>
              <a:spcBef>
                <a:spcPts val="0"/>
              </a:spcBef>
              <a:spcAft>
                <a:spcPts val="0"/>
              </a:spcAft>
              <a:buNone/>
            </a:pPr>
            <a:r>
              <a:t/>
            </a:r>
            <a:endParaRPr sz="1050">
              <a:solidFill>
                <a:schemeClr val="dk1"/>
              </a:solidFill>
            </a:endParaRPr>
          </a:p>
        </p:txBody>
      </p:sp>
      <p:pic>
        <p:nvPicPr>
          <p:cNvPr id="134" name="Google Shape;134;p11"/>
          <p:cNvPicPr preferRelativeResize="0"/>
          <p:nvPr/>
        </p:nvPicPr>
        <p:blipFill>
          <a:blip r:embed="rId4">
            <a:alphaModFix/>
          </a:blip>
          <a:stretch>
            <a:fillRect/>
          </a:stretch>
        </p:blipFill>
        <p:spPr>
          <a:xfrm>
            <a:off x="398850" y="1201800"/>
            <a:ext cx="1770075" cy="1770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4"/>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3111"/>
              <a:buNone/>
            </a:pPr>
            <a:r>
              <a:rPr lang="en"/>
              <a:t>Thank You!</a:t>
            </a:r>
            <a:endParaRPr/>
          </a:p>
        </p:txBody>
      </p:sp>
      <p:sp>
        <p:nvSpPr>
          <p:cNvPr id="140" name="Google Shape;140;p14"/>
          <p:cNvSpPr txBox="1"/>
          <p:nvPr>
            <p:ph idx="1" type="body"/>
          </p:nvPr>
        </p:nvSpPr>
        <p:spPr>
          <a:xfrm>
            <a:off x="4380325" y="365700"/>
            <a:ext cx="4817400" cy="3050700"/>
          </a:xfrm>
          <a:prstGeom prst="rect">
            <a:avLst/>
          </a:prstGeom>
          <a:noFill/>
          <a:ln>
            <a:noFill/>
          </a:ln>
        </p:spPr>
        <p:txBody>
          <a:bodyPr anchorCtr="0" anchor="t" bIns="91425" lIns="91425" spcFirstLastPara="1" rIns="91425" wrap="square" tIns="91425">
            <a:normAutofit/>
          </a:bodyPr>
          <a:lstStyle/>
          <a:p>
            <a:pPr indent="0" lvl="0" marL="0" rtl="0" algn="ctr">
              <a:lnSpc>
                <a:spcPct val="95000"/>
              </a:lnSpc>
              <a:spcBef>
                <a:spcPts val="0"/>
              </a:spcBef>
              <a:spcAft>
                <a:spcPts val="0"/>
              </a:spcAft>
              <a:buClr>
                <a:schemeClr val="dk1"/>
              </a:buClr>
              <a:buSzPts val="1017"/>
              <a:buFont typeface="Arial"/>
              <a:buNone/>
            </a:pPr>
            <a:r>
              <a:t/>
            </a:r>
            <a:endParaRPr sz="11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b="1" lang="en" sz="1195">
                <a:solidFill>
                  <a:schemeClr val="dk1"/>
                </a:solidFill>
                <a:highlight>
                  <a:srgbClr val="FFFFFF"/>
                </a:highlight>
              </a:rPr>
              <a:t>Katya Pereyaslavska (M.A., M.I.) </a:t>
            </a:r>
            <a:endParaRPr b="1" sz="1195">
              <a:solidFill>
                <a:schemeClr val="dk1"/>
              </a:solidFill>
              <a:highlight>
                <a:srgbClr val="FFFFFF"/>
              </a:highlight>
            </a:endParaRPr>
          </a:p>
          <a:p>
            <a:pPr indent="0" lvl="0" marL="0" rtl="0" algn="ctr">
              <a:lnSpc>
                <a:spcPct val="95000"/>
              </a:lnSpc>
              <a:spcBef>
                <a:spcPts val="0"/>
              </a:spcBef>
              <a:spcAft>
                <a:spcPts val="0"/>
              </a:spcAft>
              <a:buSzPts val="1800"/>
              <a:buNone/>
            </a:pPr>
            <a:r>
              <a:t/>
            </a:r>
            <a:endParaRPr sz="995">
              <a:solidFill>
                <a:schemeClr val="dk1"/>
              </a:solidFill>
              <a:highlight>
                <a:srgbClr val="FFFFFF"/>
              </a:highlight>
            </a:endParaRPr>
          </a:p>
          <a:p>
            <a:pPr indent="0" lvl="0" marL="0" rtl="0" algn="ctr">
              <a:lnSpc>
                <a:spcPct val="95000"/>
              </a:lnSpc>
              <a:spcBef>
                <a:spcPts val="0"/>
              </a:spcBef>
              <a:spcAft>
                <a:spcPts val="0"/>
              </a:spcAft>
              <a:buSzPts val="1800"/>
              <a:buNone/>
            </a:pPr>
            <a:r>
              <a:rPr lang="en" sz="995">
                <a:solidFill>
                  <a:schemeClr val="dk1"/>
                </a:solidFill>
                <a:highlight>
                  <a:srgbClr val="FFFFFF"/>
                </a:highlight>
              </a:rPr>
              <a:t>Network Coordinator</a:t>
            </a:r>
            <a:endParaRPr sz="995">
              <a:solidFill>
                <a:schemeClr val="dk1"/>
              </a:solidFill>
              <a:highlight>
                <a:srgbClr val="FFFFFF"/>
              </a:highlight>
            </a:endParaRPr>
          </a:p>
          <a:p>
            <a:pPr indent="0" lvl="0" marL="0" rtl="0" algn="ctr">
              <a:lnSpc>
                <a:spcPct val="95000"/>
              </a:lnSpc>
              <a:spcBef>
                <a:spcPts val="0"/>
              </a:spcBef>
              <a:spcAft>
                <a:spcPts val="0"/>
              </a:spcAft>
              <a:buSzPts val="1800"/>
              <a:buNone/>
            </a:pPr>
            <a:r>
              <a:rPr lang="en" sz="995">
                <a:solidFill>
                  <a:schemeClr val="dk1"/>
                </a:solidFill>
                <a:highlight>
                  <a:srgbClr val="FFFFFF"/>
                </a:highlight>
              </a:rPr>
              <a:t>e: </a:t>
            </a:r>
            <a:r>
              <a:rPr lang="en" sz="995">
                <a:solidFill>
                  <a:srgbClr val="1155CC"/>
                </a:solidFill>
                <a:highlight>
                  <a:srgbClr val="FFFFFF"/>
                </a:highlight>
              </a:rPr>
              <a:t>kpereyaslavska@coppul.ca </a:t>
            </a:r>
            <a:endParaRPr sz="995">
              <a:solidFill>
                <a:srgbClr val="1155CC"/>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a:solidFill>
                  <a:schemeClr val="dk1"/>
                </a:solidFill>
                <a:highlight>
                  <a:srgbClr val="FFFFFF"/>
                </a:highlight>
              </a:rPr>
              <a:t>Shared Print Archiving Network Program</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a:solidFill>
                  <a:schemeClr val="dk1"/>
                </a:solidFill>
                <a:highlight>
                  <a:srgbClr val="FFFFFF"/>
                </a:highlight>
              </a:rPr>
              <a:t>Council of Prairie and Pacific University Libraries (COPPUL)</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u="sng">
                <a:solidFill>
                  <a:srgbClr val="1155CC"/>
                </a:solidFill>
                <a:highlight>
                  <a:srgbClr val="FFFFFF"/>
                </a:highlight>
                <a:hlinkClick r:id="rId3">
                  <a:extLst>
                    <a:ext uri="{A12FA001-AC4F-418D-AE19-62706E023703}">
                      <ahyp:hlinkClr val="tx"/>
                    </a:ext>
                  </a:extLst>
                </a:hlinkClick>
              </a:rPr>
              <a:t>https://coppul.ca/collections/shared-print/</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t/>
            </a:r>
            <a:endParaRPr sz="995">
              <a:solidFill>
                <a:srgbClr val="222222"/>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a:solidFill>
                  <a:schemeClr val="dk1"/>
                </a:solidFill>
                <a:highlight>
                  <a:srgbClr val="FFFFFF"/>
                </a:highlight>
              </a:rPr>
              <a:t>North: the Canadian Shared Print Network/ Nord: Réseau canadien de conservation partagée des documents imprimés</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u="sng">
                <a:solidFill>
                  <a:srgbClr val="1155CC"/>
                </a:solidFill>
                <a:highlight>
                  <a:srgbClr val="FFFFFF"/>
                </a:highlight>
                <a:hlinkClick r:id="rId4">
                  <a:extLst>
                    <a:ext uri="{A12FA001-AC4F-418D-AE19-62706E023703}">
                      <ahyp:hlinkClr val="tx"/>
                    </a:ext>
                  </a:extLst>
                </a:hlinkClick>
              </a:rPr>
              <a:t>https://northnordsharedprint.ca/</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a:solidFill>
                  <a:schemeClr val="dk1"/>
                </a:solidFill>
                <a:highlight>
                  <a:srgbClr val="FFFFFF"/>
                </a:highlight>
              </a:rPr>
              <a:t> </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t/>
            </a:r>
            <a:endParaRPr sz="995">
              <a:solidFill>
                <a:schemeClr val="dk1"/>
              </a:solidFill>
              <a:highlight>
                <a:srgbClr val="FFFFFF"/>
              </a:highlight>
            </a:endParaRPr>
          </a:p>
          <a:p>
            <a:pPr indent="0" lvl="0" marL="0" rtl="0" algn="ctr">
              <a:lnSpc>
                <a:spcPct val="95000"/>
              </a:lnSpc>
              <a:spcBef>
                <a:spcPts val="0"/>
              </a:spcBef>
              <a:spcAft>
                <a:spcPts val="0"/>
              </a:spcAft>
              <a:buClr>
                <a:schemeClr val="dk1"/>
              </a:buClr>
              <a:buSzPts val="1017"/>
              <a:buFont typeface="Arial"/>
              <a:buNone/>
            </a:pPr>
            <a:r>
              <a:rPr lang="en" sz="995">
                <a:solidFill>
                  <a:schemeClr val="dk1"/>
                </a:solidFill>
                <a:highlight>
                  <a:srgbClr val="FFFFFF"/>
                </a:highlight>
              </a:rPr>
              <a:t>ORCID: 0000-0002-1381-1991</a:t>
            </a:r>
            <a:endParaRPr sz="995">
              <a:solidFill>
                <a:schemeClr val="dk1"/>
              </a:solidFill>
              <a:highlight>
                <a:srgbClr val="FFFFFF"/>
              </a:highlight>
            </a:endParaRPr>
          </a:p>
          <a:p>
            <a:pPr indent="0" lvl="0" marL="0" rtl="0" algn="ctr">
              <a:lnSpc>
                <a:spcPct val="95000"/>
              </a:lnSpc>
              <a:spcBef>
                <a:spcPts val="0"/>
              </a:spcBef>
              <a:spcAft>
                <a:spcPts val="0"/>
              </a:spcAft>
              <a:buSzPts val="1800"/>
              <a:buNone/>
            </a:pPr>
            <a:r>
              <a:rPr lang="en" sz="995">
                <a:solidFill>
                  <a:schemeClr val="dk1"/>
                </a:solidFill>
                <a:highlight>
                  <a:srgbClr val="FFFFFF"/>
                </a:highlight>
              </a:rPr>
              <a:t>To hear how to pronounce my name: </a:t>
            </a:r>
            <a:r>
              <a:rPr lang="en" sz="995" u="sng">
                <a:solidFill>
                  <a:srgbClr val="1155CC"/>
                </a:solidFill>
                <a:highlight>
                  <a:srgbClr val="FFFFFF"/>
                </a:highlight>
                <a:hlinkClick r:id="rId5">
                  <a:extLst>
                    <a:ext uri="{A12FA001-AC4F-418D-AE19-62706E023703}">
                      <ahyp:hlinkClr val="tx"/>
                    </a:ext>
                  </a:extLst>
                </a:hlinkClick>
              </a:rPr>
              <a:t>https://namedrop.io/katyapereyaslavska1</a:t>
            </a:r>
            <a:endParaRPr sz="902"/>
          </a:p>
        </p:txBody>
      </p:sp>
      <p:pic>
        <p:nvPicPr>
          <p:cNvPr descr="Decorative image, clapping hands with a heart from the Noun Project." id="141" name="Google Shape;141;p14"/>
          <p:cNvPicPr preferRelativeResize="0"/>
          <p:nvPr/>
        </p:nvPicPr>
        <p:blipFill rotWithShape="1">
          <a:blip r:embed="rId6">
            <a:alphaModFix/>
          </a:blip>
          <a:srcRect b="0" l="0" r="0" t="0"/>
          <a:stretch/>
        </p:blipFill>
        <p:spPr>
          <a:xfrm>
            <a:off x="5644350" y="3416400"/>
            <a:ext cx="1727099" cy="1727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