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4"/>
  </p:sldMasterIdLst>
  <p:notesMasterIdLst>
    <p:notesMasterId r:id="rId34"/>
  </p:notesMasterIdLst>
  <p:handoutMasterIdLst>
    <p:handoutMasterId r:id="rId35"/>
  </p:handoutMasterIdLst>
  <p:sldIdLst>
    <p:sldId id="256" r:id="rId5"/>
    <p:sldId id="295" r:id="rId6"/>
    <p:sldId id="296" r:id="rId7"/>
    <p:sldId id="320" r:id="rId8"/>
    <p:sldId id="297" r:id="rId9"/>
    <p:sldId id="298" r:id="rId10"/>
    <p:sldId id="301" r:id="rId11"/>
    <p:sldId id="302" r:id="rId12"/>
    <p:sldId id="303" r:id="rId13"/>
    <p:sldId id="304" r:id="rId14"/>
    <p:sldId id="321" r:id="rId15"/>
    <p:sldId id="322" r:id="rId16"/>
    <p:sldId id="305" r:id="rId17"/>
    <p:sldId id="306" r:id="rId18"/>
    <p:sldId id="307" r:id="rId19"/>
    <p:sldId id="323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8" r:id="rId30"/>
    <p:sldId id="317" r:id="rId31"/>
    <p:sldId id="319" r:id="rId32"/>
    <p:sldId id="293" r:id="rId3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0072"/>
    <a:srgbClr val="F2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849" autoAdjust="0"/>
  </p:normalViewPr>
  <p:slideViewPr>
    <p:cSldViewPr snapToGrid="0">
      <p:cViewPr varScale="1">
        <p:scale>
          <a:sx n="77" d="100"/>
          <a:sy n="77" d="100"/>
        </p:scale>
        <p:origin x="86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10D05FB-4EAB-494D-BC82-717BB519B058}" type="datetimeFigureOut">
              <a:rPr lang="en-CA" smtClean="0"/>
              <a:t>2025-05-19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67DE49-ACF4-4892-8077-C967897AB6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93289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925CF19-DF32-4EFF-9187-64314A9A6381}" type="datetimeFigureOut">
              <a:rPr lang="en-CA" smtClean="0"/>
              <a:t>2025-05-19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6B1E667-3C52-4EED-8B52-1BE458B5C72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1249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548492" y="-1"/>
            <a:ext cx="10643508" cy="5445579"/>
          </a:xfrm>
          <a:prstGeom prst="rect">
            <a:avLst/>
          </a:prstGeom>
          <a:solidFill>
            <a:srgbClr val="330072"/>
          </a:solidFill>
          <a:ln>
            <a:solidFill>
              <a:srgbClr val="3300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9236" y="812121"/>
            <a:ext cx="8972550" cy="3980316"/>
          </a:xfrm>
        </p:spPr>
        <p:txBody>
          <a:bodyPr anchor="b">
            <a:normAutofit/>
          </a:bodyPr>
          <a:lstStyle>
            <a:lvl1pPr algn="l">
              <a:defRPr sz="7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Planning a </a:t>
            </a:r>
            <a:br>
              <a:rPr lang="en-US" dirty="0"/>
            </a:br>
            <a:r>
              <a:rPr lang="en-US" dirty="0"/>
              <a:t>literature review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49235" y="5604559"/>
            <a:ext cx="8643257" cy="693964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300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Joanne Oud, Library, joud@wlu.ca 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48492" cy="6858000"/>
          </a:xfrm>
          <a:prstGeom prst="rect">
            <a:avLst/>
          </a:prstGeom>
          <a:solidFill>
            <a:srgbClr val="F2A900"/>
          </a:solidFill>
          <a:ln>
            <a:solidFill>
              <a:srgbClr val="F2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5291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9344"/>
          </a:xfrm>
        </p:spPr>
        <p:txBody>
          <a:bodyPr>
            <a:normAutofit/>
          </a:bodyPr>
          <a:lstStyle>
            <a:lvl1pPr>
              <a:defRPr sz="4400" b="1">
                <a:solidFill>
                  <a:srgbClr val="33007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5757"/>
            <a:ext cx="10515600" cy="4201206"/>
          </a:xfrm>
        </p:spPr>
        <p:txBody>
          <a:bodyPr/>
          <a:lstStyle>
            <a:lvl1pPr>
              <a:defRPr sz="36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E7F6-5E83-4439-8B47-6DECE71EFB8E}" type="slidenum">
              <a:rPr lang="en-CA" smtClean="0"/>
              <a:t>‹#›</a:t>
            </a:fld>
            <a:endParaRPr lang="en-CA"/>
          </a:p>
        </p:txBody>
      </p:sp>
      <p:sp>
        <p:nvSpPr>
          <p:cNvPr id="7" name="Rectangle 6"/>
          <p:cNvSpPr/>
          <p:nvPr userDrawn="1"/>
        </p:nvSpPr>
        <p:spPr>
          <a:xfrm>
            <a:off x="11576959" y="1825624"/>
            <a:ext cx="615042" cy="5032375"/>
          </a:xfrm>
          <a:prstGeom prst="rect">
            <a:avLst/>
          </a:prstGeom>
          <a:solidFill>
            <a:srgbClr val="330072"/>
          </a:solidFill>
          <a:ln>
            <a:solidFill>
              <a:srgbClr val="3300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/>
          <p:cNvSpPr/>
          <p:nvPr userDrawn="1"/>
        </p:nvSpPr>
        <p:spPr>
          <a:xfrm>
            <a:off x="11576958" y="1"/>
            <a:ext cx="615042" cy="1825624"/>
          </a:xfrm>
          <a:prstGeom prst="rect">
            <a:avLst/>
          </a:prstGeom>
          <a:solidFill>
            <a:srgbClr val="F2A900"/>
          </a:solidFill>
          <a:ln>
            <a:solidFill>
              <a:srgbClr val="F2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38200" y="1834469"/>
            <a:ext cx="10515600" cy="0"/>
          </a:xfrm>
          <a:prstGeom prst="line">
            <a:avLst/>
          </a:prstGeom>
          <a:ln w="12700">
            <a:solidFill>
              <a:srgbClr val="33007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51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rgbClr val="33007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BB370-75C8-494B-A0A8-114005BD1DE7}" type="datetimeFigureOut">
              <a:rPr lang="en-CA" smtClean="0"/>
              <a:t>2025-05-19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E7F6-5E83-4439-8B47-6DECE71EFB8E}" type="slidenum">
              <a:rPr lang="en-CA" smtClean="0"/>
              <a:t>‹#›</a:t>
            </a:fld>
            <a:endParaRPr lang="en-CA"/>
          </a:p>
        </p:txBody>
      </p:sp>
      <p:sp>
        <p:nvSpPr>
          <p:cNvPr id="7" name="Rectangle 6"/>
          <p:cNvSpPr/>
          <p:nvPr userDrawn="1"/>
        </p:nvSpPr>
        <p:spPr>
          <a:xfrm>
            <a:off x="11576959" y="1825624"/>
            <a:ext cx="615042" cy="5032375"/>
          </a:xfrm>
          <a:prstGeom prst="rect">
            <a:avLst/>
          </a:prstGeom>
          <a:solidFill>
            <a:srgbClr val="330072"/>
          </a:solidFill>
          <a:ln>
            <a:solidFill>
              <a:srgbClr val="3300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/>
          <p:cNvSpPr/>
          <p:nvPr userDrawn="1"/>
        </p:nvSpPr>
        <p:spPr>
          <a:xfrm>
            <a:off x="11576958" y="1"/>
            <a:ext cx="615042" cy="1825624"/>
          </a:xfrm>
          <a:prstGeom prst="rect">
            <a:avLst/>
          </a:prstGeom>
          <a:solidFill>
            <a:srgbClr val="F2A900"/>
          </a:solidFill>
          <a:ln>
            <a:solidFill>
              <a:srgbClr val="F2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1993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33007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14400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BB370-75C8-494B-A0A8-114005BD1DE7}" type="datetimeFigureOut">
              <a:rPr lang="en-CA" smtClean="0"/>
              <a:t>2025-05-19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E7F6-5E83-4439-8B47-6DECE71EFB8E}" type="slidenum">
              <a:rPr lang="en-CA" smtClean="0"/>
              <a:t>‹#›</a:t>
            </a:fld>
            <a:endParaRPr lang="en-CA"/>
          </a:p>
        </p:txBody>
      </p:sp>
      <p:sp>
        <p:nvSpPr>
          <p:cNvPr id="8" name="Rectangle 7"/>
          <p:cNvSpPr/>
          <p:nvPr userDrawn="1"/>
        </p:nvSpPr>
        <p:spPr>
          <a:xfrm>
            <a:off x="11576959" y="1825624"/>
            <a:ext cx="615042" cy="5032375"/>
          </a:xfrm>
          <a:prstGeom prst="rect">
            <a:avLst/>
          </a:prstGeom>
          <a:solidFill>
            <a:srgbClr val="330072"/>
          </a:solidFill>
          <a:ln>
            <a:solidFill>
              <a:srgbClr val="3300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 userDrawn="1"/>
        </p:nvSpPr>
        <p:spPr>
          <a:xfrm>
            <a:off x="11576958" y="1"/>
            <a:ext cx="615042" cy="1825624"/>
          </a:xfrm>
          <a:prstGeom prst="rect">
            <a:avLst/>
          </a:prstGeom>
          <a:solidFill>
            <a:srgbClr val="F2A900"/>
          </a:solidFill>
          <a:ln>
            <a:solidFill>
              <a:srgbClr val="F2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38200" y="1703845"/>
            <a:ext cx="10515600" cy="0"/>
          </a:xfrm>
          <a:prstGeom prst="line">
            <a:avLst/>
          </a:prstGeom>
          <a:ln w="12700">
            <a:solidFill>
              <a:srgbClr val="33007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09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solidFill>
                  <a:srgbClr val="33007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3007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14400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3007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BB370-75C8-494B-A0A8-114005BD1DE7}" type="datetimeFigureOut">
              <a:rPr lang="en-CA" smtClean="0"/>
              <a:t>2025-05-19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E7F6-5E83-4439-8B47-6DECE71EFB8E}" type="slidenum">
              <a:rPr lang="en-CA" smtClean="0"/>
              <a:t>‹#›</a:t>
            </a:fld>
            <a:endParaRPr lang="en-CA"/>
          </a:p>
        </p:txBody>
      </p:sp>
      <p:sp>
        <p:nvSpPr>
          <p:cNvPr id="10" name="Rectangle 9"/>
          <p:cNvSpPr/>
          <p:nvPr userDrawn="1"/>
        </p:nvSpPr>
        <p:spPr>
          <a:xfrm>
            <a:off x="11576959" y="1825624"/>
            <a:ext cx="615042" cy="5032375"/>
          </a:xfrm>
          <a:prstGeom prst="rect">
            <a:avLst/>
          </a:prstGeom>
          <a:solidFill>
            <a:srgbClr val="330072"/>
          </a:solidFill>
          <a:ln>
            <a:solidFill>
              <a:srgbClr val="3300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/>
          <p:cNvSpPr/>
          <p:nvPr userDrawn="1"/>
        </p:nvSpPr>
        <p:spPr>
          <a:xfrm>
            <a:off x="11576958" y="1"/>
            <a:ext cx="615042" cy="1825624"/>
          </a:xfrm>
          <a:prstGeom prst="rect">
            <a:avLst/>
          </a:prstGeom>
          <a:solidFill>
            <a:srgbClr val="F2A900"/>
          </a:solidFill>
          <a:ln>
            <a:solidFill>
              <a:srgbClr val="F2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8200" y="1679353"/>
            <a:ext cx="10515600" cy="0"/>
          </a:xfrm>
          <a:prstGeom prst="line">
            <a:avLst/>
          </a:prstGeom>
          <a:ln w="12700">
            <a:solidFill>
              <a:srgbClr val="33007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4352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BB370-75C8-494B-A0A8-114005BD1DE7}" type="datetimeFigureOut">
              <a:rPr lang="en-CA" smtClean="0"/>
              <a:t>2025-05-19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E7F6-5E83-4439-8B47-6DECE71EFB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4138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BB370-75C8-494B-A0A8-114005BD1DE7}" type="datetimeFigureOut">
              <a:rPr lang="en-CA" smtClean="0"/>
              <a:t>2025-05-19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E7F6-5E83-4439-8B47-6DECE71EFB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4237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BB370-75C8-494B-A0A8-114005BD1DE7}" type="datetimeFigureOut">
              <a:rPr lang="en-CA" smtClean="0"/>
              <a:t>2025-05-19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E7F6-5E83-4439-8B47-6DECE71EFB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2200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BB370-75C8-494B-A0A8-114005BD1DE7}" type="datetimeFigureOut">
              <a:rPr lang="en-CA" smtClean="0"/>
              <a:t>2025-05-19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E7F6-5E83-4439-8B47-6DECE71EFB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7718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BB370-75C8-494B-A0A8-114005BD1DE7}" type="datetimeFigureOut">
              <a:rPr lang="en-CA" smtClean="0"/>
              <a:t>2025-05-19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E7F6-5E83-4439-8B47-6DECE71EFB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8178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BB370-75C8-494B-A0A8-114005BD1DE7}" type="datetimeFigureOut">
              <a:rPr lang="en-CA" smtClean="0"/>
              <a:t>2025-05-19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E7F6-5E83-4439-8B47-6DECE71EFB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4505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BB370-75C8-494B-A0A8-114005BD1DE7}" type="datetimeFigureOut">
              <a:rPr lang="en-CA" smtClean="0"/>
              <a:t>2025-05-19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BE7F6-5E83-4439-8B47-6DECE71EFB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604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joud@wlu.c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9235" y="136359"/>
            <a:ext cx="9302505" cy="3980316"/>
          </a:xfrm>
        </p:spPr>
        <p:txBody>
          <a:bodyPr>
            <a:noAutofit/>
          </a:bodyPr>
          <a:lstStyle/>
          <a:p>
            <a:r>
              <a:rPr lang="en-CA" sz="6000" dirty="0"/>
              <a:t>Can Librarians With Disabilities be Library Leaders?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49235" y="5604558"/>
            <a:ext cx="10035673" cy="1117083"/>
          </a:xfrm>
        </p:spPr>
        <p:txBody>
          <a:bodyPr>
            <a:normAutofit fontScale="85000" lnSpcReduction="10000"/>
          </a:bodyPr>
          <a:lstStyle/>
          <a:p>
            <a:r>
              <a:rPr lang="en-CA" dirty="0"/>
              <a:t>Joanne Oud, Wilfrid Laurier University, joud@wlu.ca</a:t>
            </a:r>
          </a:p>
          <a:p>
            <a:r>
              <a:rPr lang="en-CA" dirty="0"/>
              <a:t>CAPAL 2025</a:t>
            </a:r>
          </a:p>
        </p:txBody>
      </p:sp>
    </p:spTree>
    <p:extLst>
      <p:ext uri="{BB962C8B-B14F-4D97-AF65-F5344CB8AC3E}">
        <p14:creationId xmlns:p14="http://schemas.microsoft.com/office/powerpoint/2010/main" val="3907805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17334-B4D7-0DB8-8F46-6358CEFE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Underrepresentation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31AE8-AE47-750A-6C1D-2C8C74E11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Seldom in leadership roles</a:t>
            </a:r>
          </a:p>
          <a:p>
            <a:r>
              <a:rPr lang="en-CA" dirty="0"/>
              <a:t>My study 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sz="1900" dirty="0"/>
          </a:p>
          <a:p>
            <a:pPr marL="0" indent="0">
              <a:buNone/>
            </a:pPr>
            <a:endParaRPr lang="en-CA" sz="1900" dirty="0"/>
          </a:p>
          <a:p>
            <a:pPr marL="0" indent="0">
              <a:buNone/>
            </a:pPr>
            <a:r>
              <a:rPr lang="en-CA" sz="1900" dirty="0"/>
              <a:t>Oud, J. Academic librarians with disabilities, </a:t>
            </a:r>
            <a:r>
              <a:rPr lang="en-CA" sz="1900" dirty="0" err="1"/>
              <a:t>Parnership</a:t>
            </a:r>
            <a:r>
              <a:rPr lang="en-CA" sz="1900" dirty="0"/>
              <a:t> 13 (1) 2018</a:t>
            </a:r>
          </a:p>
        </p:txBody>
      </p:sp>
    </p:spTree>
    <p:extLst>
      <p:ext uri="{BB962C8B-B14F-4D97-AF65-F5344CB8AC3E}">
        <p14:creationId xmlns:p14="http://schemas.microsoft.com/office/powerpoint/2010/main" val="132340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474AA-18D6-017A-871C-4236E4CE5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BADA0-6919-80AF-79E0-4C52BC2FD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Why is there underrepresentation?</a:t>
            </a:r>
          </a:p>
          <a:p>
            <a:r>
              <a:rPr lang="en-CA" dirty="0"/>
              <a:t>Why was I successful?</a:t>
            </a:r>
          </a:p>
        </p:txBody>
      </p:sp>
    </p:spTree>
    <p:extLst>
      <p:ext uri="{BB962C8B-B14F-4D97-AF65-F5344CB8AC3E}">
        <p14:creationId xmlns:p14="http://schemas.microsoft.com/office/powerpoint/2010/main" val="3557775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A7D9-EECD-81DD-26DF-D195EA85B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4127644"/>
          </a:xfrm>
        </p:spPr>
        <p:txBody>
          <a:bodyPr>
            <a:normAutofit fontScale="90000"/>
          </a:bodyPr>
          <a:lstStyle/>
          <a:p>
            <a:r>
              <a:rPr lang="en-CA" sz="7300" dirty="0"/>
              <a:t>Why is There Underrepresentation?</a:t>
            </a:r>
            <a:br>
              <a:rPr lang="en-CA" dirty="0"/>
            </a:br>
            <a:br>
              <a:rPr lang="en-CA" dirty="0"/>
            </a:b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D6731-F173-D625-3F9D-E90E6440BC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4400" dirty="0"/>
              <a:t>Challenges &amp; Barriers</a:t>
            </a:r>
          </a:p>
        </p:txBody>
      </p:sp>
    </p:spTree>
    <p:extLst>
      <p:ext uri="{BB962C8B-B14F-4D97-AF65-F5344CB8AC3E}">
        <p14:creationId xmlns:p14="http://schemas.microsoft.com/office/powerpoint/2010/main" val="2340494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C328-FD8B-89F1-6305-7DCF83AD6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Finding a job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48543-20E9-3D1A-C7B1-F4EEE2A45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 challenge</a:t>
            </a:r>
          </a:p>
          <a:p>
            <a:r>
              <a:rPr lang="en-CA" dirty="0"/>
              <a:t>High unemployment rates</a:t>
            </a:r>
          </a:p>
          <a:p>
            <a:r>
              <a:rPr lang="en-CA" dirty="0"/>
              <a:t>Especially if :</a:t>
            </a:r>
          </a:p>
          <a:p>
            <a:pPr lvl="1"/>
            <a:r>
              <a:rPr lang="en-CA" dirty="0"/>
              <a:t>Disclose during hiring</a:t>
            </a:r>
          </a:p>
          <a:p>
            <a:pPr lvl="1"/>
            <a:r>
              <a:rPr lang="en-CA" dirty="0"/>
              <a:t>Other marginalized identities</a:t>
            </a:r>
          </a:p>
        </p:txBody>
      </p:sp>
    </p:spTree>
    <p:extLst>
      <p:ext uri="{BB962C8B-B14F-4D97-AF65-F5344CB8AC3E}">
        <p14:creationId xmlns:p14="http://schemas.microsoft.com/office/powerpoint/2010/main" val="1743323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326C6-48C2-9424-2CBC-FA0678D12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Cultural view: medical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F01E0-8D98-EFC4-C604-A10DFEEE9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Seen as objectively inferior, less than, defective</a:t>
            </a:r>
          </a:p>
          <a:p>
            <a:r>
              <a:rPr lang="en-CA" dirty="0"/>
              <a:t>Stereotyped as less competent, productive, capable</a:t>
            </a:r>
          </a:p>
          <a:p>
            <a:r>
              <a:rPr lang="en-CA" dirty="0"/>
              <a:t>Association with inability to work</a:t>
            </a:r>
          </a:p>
          <a:p>
            <a:r>
              <a:rPr lang="en-CA" dirty="0"/>
              <a:t>Still much unconscious bias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93313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FD525-8795-7B2B-F2AB-444D6AAD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Neoliberal work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15CFF-5EB3-19EF-A789-5EE997894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Focus on ‘</a:t>
            </a:r>
            <a:r>
              <a:rPr lang="en-CA" dirty="0" err="1"/>
              <a:t>hyperproductivity</a:t>
            </a:r>
            <a:r>
              <a:rPr lang="en-CA" dirty="0"/>
              <a:t>’, individual achievement &amp; competence</a:t>
            </a:r>
          </a:p>
          <a:p>
            <a:r>
              <a:rPr lang="en-CA" dirty="0"/>
              <a:t>Overwork as the norm</a:t>
            </a:r>
          </a:p>
          <a:p>
            <a:r>
              <a:rPr lang="en-CA" dirty="0"/>
              <a:t>Internalize responsibility 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63742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158D1-38FA-6143-B210-40A123E32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Neoliberalism &amp; disability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CC615-DB42-D8DC-0DB8-33B3D0420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Already negative stereotypes of being less productive, competent</a:t>
            </a:r>
          </a:p>
          <a:p>
            <a:r>
              <a:rPr lang="en-CA" dirty="0"/>
              <a:t>Seen as opposite of ideal productive worker</a:t>
            </a:r>
          </a:p>
        </p:txBody>
      </p:sp>
    </p:spTree>
    <p:extLst>
      <p:ext uri="{BB962C8B-B14F-4D97-AF65-F5344CB8AC3E}">
        <p14:creationId xmlns:p14="http://schemas.microsoft.com/office/powerpoint/2010/main" val="1426000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A5CF8-1F2B-0FF7-2373-C9CEFB79E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Concept of leaders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E3A9A-ACD7-2F6C-F808-D553AAB8D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Great people, special qualities</a:t>
            </a:r>
          </a:p>
          <a:p>
            <a:r>
              <a:rPr lang="en-CA" dirty="0"/>
              <a:t>Merit others don’t have</a:t>
            </a:r>
          </a:p>
          <a:p>
            <a:r>
              <a:rPr lang="en-CA" dirty="0"/>
              <a:t>Achieved through hard work</a:t>
            </a:r>
          </a:p>
          <a:p>
            <a:r>
              <a:rPr lang="en-CA" dirty="0"/>
              <a:t>Expectations even in managers</a:t>
            </a:r>
          </a:p>
          <a:p>
            <a:pPr marL="0" indent="0">
              <a:buNone/>
            </a:pP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Learmonth, M., &amp; Morrell, K. (2021). ‘Leadership’ as a project: Neoliberalism and the proliferation of ‘leaders.’ </a:t>
            </a:r>
            <a:r>
              <a:rPr lang="en-CA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Organization Theory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CA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(4)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1875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FB5B5-1E4D-BCBD-E974-1C0EA9253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Leadership not neutral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9D3C4-1678-B5E6-9096-755F14017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sz="3900" dirty="0"/>
              <a:t>Coded as dominant</a:t>
            </a:r>
          </a:p>
          <a:p>
            <a:r>
              <a:rPr lang="en-CA" sz="3900" dirty="0"/>
              <a:t>Expected to match dominant group</a:t>
            </a:r>
          </a:p>
          <a:p>
            <a:r>
              <a:rPr lang="en-CA" sz="3900" dirty="0"/>
              <a:t>Others don’t ‘fit’</a:t>
            </a:r>
          </a:p>
          <a:p>
            <a:r>
              <a:rPr lang="en-CA" sz="3900" dirty="0"/>
              <a:t>“workers who must be managed and led because of an inherent inadequacy”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sz="1900" dirty="0"/>
              <a:t>Procknow G. &amp; Rocco T. Contesting ‘authenticity’ in authentic leadership, Human Resource Development Review 20(3) 2021</a:t>
            </a:r>
          </a:p>
        </p:txBody>
      </p:sp>
    </p:spTree>
    <p:extLst>
      <p:ext uri="{BB962C8B-B14F-4D97-AF65-F5344CB8AC3E}">
        <p14:creationId xmlns:p14="http://schemas.microsoft.com/office/powerpoint/2010/main" val="824405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0176C-3128-BB8D-14D0-E61B5D06B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Result of barriers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FA724-6FAD-3E31-B221-D23D3608F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Hard to get hired</a:t>
            </a:r>
          </a:p>
          <a:p>
            <a:r>
              <a:rPr lang="en-CA" dirty="0"/>
              <a:t>Hard to advance</a:t>
            </a:r>
          </a:p>
          <a:p>
            <a:r>
              <a:rPr lang="en-CA" dirty="0"/>
              <a:t>Not seen as leadership material</a:t>
            </a:r>
          </a:p>
          <a:p>
            <a:r>
              <a:rPr lang="en-CA" dirty="0"/>
              <a:t>Not given opportunities</a:t>
            </a:r>
          </a:p>
        </p:txBody>
      </p:sp>
    </p:spTree>
    <p:extLst>
      <p:ext uri="{BB962C8B-B14F-4D97-AF65-F5344CB8AC3E}">
        <p14:creationId xmlns:p14="http://schemas.microsoft.com/office/powerpoint/2010/main" val="1323208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6B8CA6-4726-0541-A6DA-F10B5B1D5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Me? </a:t>
            </a:r>
            <a:br>
              <a:rPr lang="en-CA" dirty="0"/>
            </a:br>
            <a:r>
              <a:rPr lang="en-CA" dirty="0"/>
              <a:t>Or, How to Be A Leader with a Disability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537D02-886E-6873-168C-174BBEF94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9180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8E476-195E-562A-5C5F-2991D4C66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could I be a leader?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226E3-96A8-693C-75EB-6117D8E81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Passed as able-bodied</a:t>
            </a:r>
          </a:p>
          <a:p>
            <a:r>
              <a:rPr lang="en-CA" dirty="0"/>
              <a:t>Not intentional at first</a:t>
            </a:r>
          </a:p>
          <a:p>
            <a:r>
              <a:rPr lang="en-CA" dirty="0"/>
              <a:t>Medical model: disability as individual medical issue</a:t>
            </a:r>
          </a:p>
          <a:p>
            <a:r>
              <a:rPr lang="en-CA" dirty="0"/>
              <a:t>Passing as normal coping mechanism</a:t>
            </a:r>
          </a:p>
        </p:txBody>
      </p:sp>
    </p:spTree>
    <p:extLst>
      <p:ext uri="{BB962C8B-B14F-4D97-AF65-F5344CB8AC3E}">
        <p14:creationId xmlns:p14="http://schemas.microsoft.com/office/powerpoint/2010/main" val="2491763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32642-7164-19E1-E711-DF62946FB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Strategies for passing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38D6E-8FA8-91F9-0123-9A2D0B5EE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Work extra hard</a:t>
            </a:r>
          </a:p>
          <a:p>
            <a:r>
              <a:rPr lang="en-CA" dirty="0"/>
              <a:t>Push yourself to look &amp; act normal, live up to workplace expectations </a:t>
            </a:r>
          </a:p>
          <a:p>
            <a:r>
              <a:rPr lang="en-CA" dirty="0"/>
              <a:t>Able-bodied performance</a:t>
            </a:r>
          </a:p>
          <a:p>
            <a:r>
              <a:rPr lang="en-CA" dirty="0"/>
              <a:t>Magical results: </a:t>
            </a:r>
          </a:p>
          <a:p>
            <a:pPr lvl="1"/>
            <a:r>
              <a:rPr lang="en-CA" dirty="0"/>
              <a:t>Avoid stigma, negative stereotypes &amp; bias, impact on career</a:t>
            </a:r>
          </a:p>
        </p:txBody>
      </p:sp>
    </p:spTree>
    <p:extLst>
      <p:ext uri="{BB962C8B-B14F-4D97-AF65-F5344CB8AC3E}">
        <p14:creationId xmlns:p14="http://schemas.microsoft.com/office/powerpoint/2010/main" val="4096955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7AF06-2DE5-7F3A-2EF0-A0D21F0D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Middle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021EA-3339-D812-46F4-AA091BAA3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Success—promotion</a:t>
            </a:r>
          </a:p>
          <a:p>
            <a:r>
              <a:rPr lang="en-CA" dirty="0"/>
              <a:t>More work, stress</a:t>
            </a:r>
          </a:p>
        </p:txBody>
      </p:sp>
    </p:spTree>
    <p:extLst>
      <p:ext uri="{BB962C8B-B14F-4D97-AF65-F5344CB8AC3E}">
        <p14:creationId xmlns:p14="http://schemas.microsoft.com/office/powerpoint/2010/main" val="2171806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51D79-369E-2F23-8AA0-7587AA48C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Extra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01767-EDBA-4804-6196-0A13F9EC5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Pain and fatigue</a:t>
            </a:r>
          </a:p>
          <a:p>
            <a:r>
              <a:rPr lang="en-CA" dirty="0"/>
              <a:t>Exhaustion: </a:t>
            </a:r>
          </a:p>
          <a:p>
            <a:pPr lvl="1"/>
            <a:r>
              <a:rPr lang="en-CA" dirty="0"/>
              <a:t>64% of librarians with disabilities agree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sz="2100" dirty="0"/>
              <a:t>Brown R. &amp; </a:t>
            </a:r>
            <a:r>
              <a:rPr lang="en-CA" sz="2100" dirty="0" err="1"/>
              <a:t>Sheidlower</a:t>
            </a:r>
            <a:r>
              <a:rPr lang="en-CA" sz="2100" dirty="0"/>
              <a:t> S., Claiming our space, Library Trends 67(3), 2019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19776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4AB4D-24BB-CEBF-D180-104F1D1C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Need for self-care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9F0DF-2CF0-A93A-6FC2-280CF4D26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Lots of down time</a:t>
            </a:r>
          </a:p>
          <a:p>
            <a:r>
              <a:rPr lang="en-CA" dirty="0"/>
              <a:t>Many strategies</a:t>
            </a:r>
          </a:p>
          <a:p>
            <a:r>
              <a:rPr lang="en-CA" dirty="0"/>
              <a:t>Recovery so can go back to work</a:t>
            </a:r>
          </a:p>
          <a:p>
            <a:r>
              <a:rPr lang="en-CA" dirty="0"/>
              <a:t>Necessary for basic functioning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5784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4C845-B810-A912-146E-6A5B58B7E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Management role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B39B0-9BA9-AF92-E18B-69F79D0D7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More work time</a:t>
            </a:r>
          </a:p>
          <a:p>
            <a:r>
              <a:rPr lang="en-CA" dirty="0"/>
              <a:t>Less recovery time, more need for it</a:t>
            </a:r>
          </a:p>
          <a:p>
            <a:r>
              <a:rPr lang="en-CA" dirty="0"/>
              <a:t>More tired = more pain = more tired</a:t>
            </a:r>
          </a:p>
          <a:p>
            <a:r>
              <a:rPr lang="en-CA" dirty="0"/>
              <a:t>Consequences:</a:t>
            </a:r>
          </a:p>
          <a:p>
            <a:pPr lvl="1"/>
            <a:r>
              <a:rPr lang="en-CA" dirty="0"/>
              <a:t>Work &amp; collapse</a:t>
            </a:r>
          </a:p>
          <a:p>
            <a:pPr lvl="1"/>
            <a:r>
              <a:rPr lang="en-CA" dirty="0"/>
              <a:t>Relationships suffered</a:t>
            </a:r>
          </a:p>
          <a:p>
            <a:pPr lvl="1"/>
            <a:r>
              <a:rPr lang="en-CA" dirty="0"/>
              <a:t>Inability to continue</a:t>
            </a:r>
          </a:p>
        </p:txBody>
      </p:sp>
    </p:spTree>
    <p:extLst>
      <p:ext uri="{BB962C8B-B14F-4D97-AF65-F5344CB8AC3E}">
        <p14:creationId xmlns:p14="http://schemas.microsoft.com/office/powerpoint/2010/main" val="532517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877D2-7ECE-71F0-06D1-EAE6D156B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Senior management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646E-0D42-DB3C-0E2A-94BD22CDF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Higher expectations</a:t>
            </a:r>
          </a:p>
          <a:p>
            <a:r>
              <a:rPr lang="en-CA" dirty="0"/>
              <a:t>Leadership culture</a:t>
            </a:r>
          </a:p>
          <a:p>
            <a:pPr lvl="1"/>
            <a:r>
              <a:rPr lang="en-CA" dirty="0"/>
              <a:t>Long hours</a:t>
            </a:r>
          </a:p>
          <a:p>
            <a:pPr lvl="1"/>
            <a:r>
              <a:rPr lang="en-CA" dirty="0"/>
              <a:t>Urgency</a:t>
            </a:r>
          </a:p>
          <a:p>
            <a:pPr lvl="1"/>
            <a:r>
              <a:rPr lang="en-CA" dirty="0"/>
              <a:t>Meetings &amp; high volume of work</a:t>
            </a:r>
          </a:p>
          <a:p>
            <a:pPr lvl="1"/>
            <a:r>
              <a:rPr lang="en-CA" dirty="0"/>
              <a:t>Can manage, work as needed</a:t>
            </a:r>
          </a:p>
          <a:p>
            <a:pPr lvl="1"/>
            <a:r>
              <a:rPr lang="en-CA" dirty="0"/>
              <a:t>Always available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26938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0B4C8-B4EC-0095-17CB-24B17F32E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Ableist leadership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54B2D-98FA-2CE4-DD60-3792E5B86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Healthy &amp; able </a:t>
            </a:r>
          </a:p>
          <a:p>
            <a:r>
              <a:rPr lang="en-CA" dirty="0"/>
              <a:t>Prioritize work above personal</a:t>
            </a:r>
          </a:p>
          <a:p>
            <a:r>
              <a:rPr lang="en-CA" dirty="0"/>
              <a:t>Whatever it takes to ‘succeed’</a:t>
            </a:r>
          </a:p>
        </p:txBody>
      </p:sp>
    </p:spTree>
    <p:extLst>
      <p:ext uri="{BB962C8B-B14F-4D97-AF65-F5344CB8AC3E}">
        <p14:creationId xmlns:p14="http://schemas.microsoft.com/office/powerpoint/2010/main" val="3292080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286CB-2E0A-B371-F840-F416BBDF6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Ableist leadership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55E5F-422B-693F-487D-148681EC2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Whole days of meetings</a:t>
            </a:r>
          </a:p>
          <a:p>
            <a:r>
              <a:rPr lang="en-CA" dirty="0"/>
              <a:t>Bad chairs</a:t>
            </a:r>
          </a:p>
          <a:p>
            <a:r>
              <a:rPr lang="en-CA" dirty="0"/>
              <a:t>Quickness and mental agility in decision making</a:t>
            </a:r>
          </a:p>
          <a:p>
            <a:r>
              <a:rPr lang="en-CA" dirty="0"/>
              <a:t>Corporate phone: always on</a:t>
            </a:r>
          </a:p>
        </p:txBody>
      </p:sp>
    </p:spTree>
    <p:extLst>
      <p:ext uri="{BB962C8B-B14F-4D97-AF65-F5344CB8AC3E}">
        <p14:creationId xmlns:p14="http://schemas.microsoft.com/office/powerpoint/2010/main" val="4235651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FEFF-E885-5C42-85BF-8D509BDD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Some factors in my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01DDC-481E-5D32-62C6-8884277E1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Set boundaries</a:t>
            </a:r>
          </a:p>
          <a:p>
            <a:r>
              <a:rPr lang="en-CA" dirty="0"/>
              <a:t>Regular work hours</a:t>
            </a:r>
          </a:p>
          <a:p>
            <a:r>
              <a:rPr lang="en-CA" dirty="0"/>
              <a:t>No work at home</a:t>
            </a:r>
          </a:p>
          <a:p>
            <a:r>
              <a:rPr lang="en-CA" dirty="0"/>
              <a:t>No corporate phone</a:t>
            </a:r>
          </a:p>
          <a:p>
            <a:r>
              <a:rPr lang="en-CA" dirty="0"/>
              <a:t>Rest</a:t>
            </a:r>
          </a:p>
          <a:p>
            <a:r>
              <a:rPr lang="en-CA" dirty="0"/>
              <a:t>Ability to pass as able-bodied</a:t>
            </a:r>
          </a:p>
        </p:txBody>
      </p:sp>
    </p:spTree>
    <p:extLst>
      <p:ext uri="{BB962C8B-B14F-4D97-AF65-F5344CB8AC3E}">
        <p14:creationId xmlns:p14="http://schemas.microsoft.com/office/powerpoint/2010/main" val="4074679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1D04F-3E35-C2DE-E057-CD2D560A7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Personal costs of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455BE-2CA6-62B6-9227-BBD837158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Passing takes energy</a:t>
            </a:r>
          </a:p>
          <a:p>
            <a:r>
              <a:rPr lang="en-CA" dirty="0"/>
              <a:t>Toll on mental health</a:t>
            </a:r>
          </a:p>
          <a:p>
            <a:r>
              <a:rPr lang="en-CA" dirty="0"/>
              <a:t>“While I’m pretty good at acting like everything is fine, acting like everything is fine is exhausting”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sz="2000" dirty="0"/>
              <a:t>Rathbun-Grubb, S. Voices of strength, Journal of Library Administration 61 (1) 2021</a:t>
            </a:r>
          </a:p>
          <a:p>
            <a:pPr marL="0" indent="0">
              <a:buNone/>
            </a:pPr>
            <a:endParaRPr lang="en-CA" sz="19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0635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4C102-0E41-6802-42F2-AAE7843E6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end of my leadership career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77276-1BD8-C505-5D68-C82715954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Role changes</a:t>
            </a:r>
          </a:p>
          <a:p>
            <a:r>
              <a:rPr lang="en-CA" dirty="0"/>
              <a:t>Apply or not?</a:t>
            </a:r>
          </a:p>
          <a:p>
            <a:r>
              <a:rPr lang="en-CA" dirty="0"/>
              <a:t>Decision made for me</a:t>
            </a:r>
          </a:p>
          <a:p>
            <a:r>
              <a:rPr lang="en-CA" dirty="0"/>
              <a:t>No room for flexibility</a:t>
            </a:r>
          </a:p>
          <a:p>
            <a:r>
              <a:rPr lang="en-CA" dirty="0"/>
              <a:t>Personal cost too high</a:t>
            </a:r>
          </a:p>
        </p:txBody>
      </p:sp>
    </p:spTree>
    <p:extLst>
      <p:ext uri="{BB962C8B-B14F-4D97-AF65-F5344CB8AC3E}">
        <p14:creationId xmlns:p14="http://schemas.microsoft.com/office/powerpoint/2010/main" val="3050048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773AF-B1A5-2CFB-15A8-1EDB3F304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5B4DF-C13D-F9B4-998E-A18A80270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‘Let someone who can do it’</a:t>
            </a:r>
          </a:p>
          <a:p>
            <a:r>
              <a:rPr lang="en-CA" dirty="0"/>
              <a:t>Someone who can = able bodied</a:t>
            </a:r>
          </a:p>
          <a:p>
            <a:r>
              <a:rPr lang="en-CA" dirty="0"/>
              <a:t>Our leadership assumptions exclude people</a:t>
            </a:r>
          </a:p>
        </p:txBody>
      </p:sp>
    </p:spTree>
    <p:extLst>
      <p:ext uri="{BB962C8B-B14F-4D97-AF65-F5344CB8AC3E}">
        <p14:creationId xmlns:p14="http://schemas.microsoft.com/office/powerpoint/2010/main" val="41909981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9690E-1022-0ADA-B63F-911DEDE19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Back to our starting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DF3D4-CBA5-D089-EDE9-054E1ABD3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Maybe</a:t>
            </a:r>
          </a:p>
          <a:p>
            <a:r>
              <a:rPr lang="en-CA" dirty="0"/>
              <a:t>If can give an able-bodied performance</a:t>
            </a:r>
          </a:p>
          <a:p>
            <a:r>
              <a:rPr lang="en-CA" dirty="0"/>
              <a:t>Tolerated as long as we can make ourselves ‘normal’ </a:t>
            </a:r>
          </a:p>
          <a:p>
            <a:r>
              <a:rPr lang="en-CA" dirty="0"/>
              <a:t>Less tolerated as we are</a:t>
            </a:r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r>
              <a:rPr lang="en-CA" sz="1800" dirty="0" err="1"/>
              <a:t>Shildrik</a:t>
            </a:r>
            <a:r>
              <a:rPr lang="en-CA" sz="1800" dirty="0"/>
              <a:t>, M. Neoliberalism and embodied precarity, South Atlantic Quarterly 118(3) 2019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853608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B7D25-9C86-61AB-C4E6-B955353D4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to do about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ED9E2-1900-1F4E-F3BC-FE5B6AFD5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My experience = my experience</a:t>
            </a:r>
          </a:p>
          <a:p>
            <a:r>
              <a:rPr lang="en-CA" dirty="0"/>
              <a:t>Others have succeeded: how?</a:t>
            </a:r>
          </a:p>
          <a:p>
            <a:r>
              <a:rPr lang="en-CA" dirty="0"/>
              <a:t>More inclusive organizations = more opportunity</a:t>
            </a:r>
          </a:p>
          <a:p>
            <a:r>
              <a:rPr lang="en-CA" dirty="0"/>
              <a:t>Question leadership</a:t>
            </a:r>
          </a:p>
          <a:p>
            <a:pPr lvl="1"/>
            <a:r>
              <a:rPr lang="en-CA" dirty="0"/>
              <a:t>Not neutral, based on inequities</a:t>
            </a:r>
          </a:p>
          <a:p>
            <a:pPr lvl="1"/>
            <a:r>
              <a:rPr lang="en-CA" dirty="0"/>
              <a:t>Intentional change, more flexibility</a:t>
            </a:r>
          </a:p>
        </p:txBody>
      </p:sp>
    </p:spTree>
    <p:extLst>
      <p:ext uri="{BB962C8B-B14F-4D97-AF65-F5344CB8AC3E}">
        <p14:creationId xmlns:p14="http://schemas.microsoft.com/office/powerpoint/2010/main" val="36708477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1DBD-EE1D-0B0D-41C3-1A1537DBD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44752-2082-85B5-022C-0F5248906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200" dirty="0"/>
              <a:t>Brown R. &amp; </a:t>
            </a:r>
            <a:r>
              <a:rPr lang="en-CA" sz="2200" dirty="0" err="1"/>
              <a:t>Sheidlower</a:t>
            </a:r>
            <a:r>
              <a:rPr lang="en-CA" sz="2200" dirty="0"/>
              <a:t> S., Claiming our space, Library Trends 67(3), 2019</a:t>
            </a:r>
          </a:p>
          <a:p>
            <a:r>
              <a:rPr lang="en-CA" sz="2200" dirty="0">
                <a:effectLst/>
              </a:rPr>
              <a:t>Learmonth, M., &amp; Morrell, K. ‘Leadership’ as a project: Neoliberalism and the proliferation of ‘leaders.’ </a:t>
            </a:r>
            <a:r>
              <a:rPr lang="en-CA" sz="2200" i="1" dirty="0">
                <a:effectLst/>
              </a:rPr>
              <a:t>Organization Theory</a:t>
            </a:r>
            <a:r>
              <a:rPr lang="en-CA" sz="2200" dirty="0">
                <a:effectLst/>
              </a:rPr>
              <a:t>, </a:t>
            </a:r>
            <a:r>
              <a:rPr lang="en-CA" sz="2200" i="1" dirty="0">
                <a:effectLst/>
              </a:rPr>
              <a:t>2</a:t>
            </a:r>
            <a:r>
              <a:rPr lang="en-CA" sz="2200" dirty="0">
                <a:effectLst/>
              </a:rPr>
              <a:t>(4) 2021</a:t>
            </a:r>
            <a:endParaRPr lang="en-CA" sz="2200" dirty="0"/>
          </a:p>
          <a:p>
            <a:r>
              <a:rPr lang="en-CA" sz="2200" dirty="0"/>
              <a:t>Oud, J. Academic librarians with disabilities, </a:t>
            </a:r>
            <a:r>
              <a:rPr lang="en-CA" sz="2200" dirty="0" err="1"/>
              <a:t>Parnership</a:t>
            </a:r>
            <a:r>
              <a:rPr lang="en-CA" sz="2200" dirty="0"/>
              <a:t> 13 (1) 2018</a:t>
            </a:r>
          </a:p>
          <a:p>
            <a:r>
              <a:rPr lang="en-CA" sz="2200" dirty="0"/>
              <a:t>Procknow G. &amp; Rocco T. Contesting ‘authenticity’ in authentic leadership, Human Resource Development Review 20(3) 2021</a:t>
            </a:r>
          </a:p>
          <a:p>
            <a:r>
              <a:rPr lang="en-CA" sz="2200" dirty="0"/>
              <a:t>Rathbun-Grubb, S. Voices of strength, Journal of Library Administration 61 (1) 2021</a:t>
            </a:r>
          </a:p>
          <a:p>
            <a:r>
              <a:rPr lang="en-CA" sz="2200" dirty="0" err="1"/>
              <a:t>Shildrik</a:t>
            </a:r>
            <a:r>
              <a:rPr lang="en-CA" sz="2200" dirty="0"/>
              <a:t>, M. Neoliberalism and embodied precarity, South Atlantic Quarterly 118(3) 2019</a:t>
            </a:r>
          </a:p>
        </p:txBody>
      </p:sp>
    </p:spTree>
    <p:extLst>
      <p:ext uri="{BB962C8B-B14F-4D97-AF65-F5344CB8AC3E}">
        <p14:creationId xmlns:p14="http://schemas.microsoft.com/office/powerpoint/2010/main" val="18472958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Joanne Oud</a:t>
            </a:r>
          </a:p>
          <a:p>
            <a:pPr marL="0" indent="0">
              <a:buNone/>
            </a:pPr>
            <a:r>
              <a:rPr lang="en-CA" dirty="0">
                <a:hlinkClick r:id="rId2"/>
              </a:rPr>
              <a:t>joud@wlu.ca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7155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D2DE6939E22F459BEEA0E2C3C91518" ma:contentTypeVersion="21" ma:contentTypeDescription="Create a new document." ma:contentTypeScope="" ma:versionID="f57a90c09c4f155f95e6c4ab47b75a08">
  <xsd:schema xmlns:xsd="http://www.w3.org/2001/XMLSchema" xmlns:xs="http://www.w3.org/2001/XMLSchema" xmlns:p="http://schemas.microsoft.com/office/2006/metadata/properties" xmlns:ns3="8a957d34-4ec4-47ac-8eb7-11349095d8a4" xmlns:ns4="a0ae46a9-5c39-4198-a28c-d19af17328de" targetNamespace="http://schemas.microsoft.com/office/2006/metadata/properties" ma:root="true" ma:fieldsID="1aca2e39c48a88b9fd1ba94d5b5e0388" ns3:_="" ns4:_="">
    <xsd:import namespace="8a957d34-4ec4-47ac-8eb7-11349095d8a4"/>
    <xsd:import namespace="a0ae46a9-5c39-4198-a28c-d19af17328de"/>
    <xsd:element name="properties">
      <xsd:complexType>
        <xsd:sequence>
          <xsd:element name="documentManagement">
            <xsd:complexType>
              <xsd:all>
                <xsd:element ref="ns3:MigrationWizId" minOccurs="0"/>
                <xsd:element ref="ns3:MigrationWizIdPermissions" minOccurs="0"/>
                <xsd:element ref="ns3:MigrationWizIdPermissionLevels" minOccurs="0"/>
                <xsd:element ref="ns3:MigrationWizIdDocumentLibraryPermissions" minOccurs="0"/>
                <xsd:element ref="ns3:MigrationWizIdSecurityGroup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957d34-4ec4-47ac-8eb7-11349095d8a4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8" nillable="true" ma:displayName="MediaServiceAutoTags" ma:internalName="MediaServiceAutoTags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6" nillable="true" ma:displayName="_activity" ma:hidden="true" ma:internalName="_activity">
      <xsd:simpleType>
        <xsd:restriction base="dms:Note"/>
      </xsd:simple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8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e46a9-5c39-4198-a28c-d19af17328d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Levels xmlns="8a957d34-4ec4-47ac-8eb7-11349095d8a4" xsi:nil="true"/>
    <MigrationWizIdPermissions xmlns="8a957d34-4ec4-47ac-8eb7-11349095d8a4" xsi:nil="true"/>
    <MigrationWizId xmlns="8a957d34-4ec4-47ac-8eb7-11349095d8a4" xsi:nil="true"/>
    <MigrationWizIdSecurityGroups xmlns="8a957d34-4ec4-47ac-8eb7-11349095d8a4" xsi:nil="true"/>
    <MigrationWizIdDocumentLibraryPermissions xmlns="8a957d34-4ec4-47ac-8eb7-11349095d8a4" xsi:nil="true"/>
    <_activity xmlns="8a957d34-4ec4-47ac-8eb7-11349095d8a4" xsi:nil="true"/>
  </documentManagement>
</p:properties>
</file>

<file path=customXml/itemProps1.xml><?xml version="1.0" encoding="utf-8"?>
<ds:datastoreItem xmlns:ds="http://schemas.openxmlformats.org/officeDocument/2006/customXml" ds:itemID="{63E282E9-7BF9-461E-8266-4CEF3CB069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7B1FCA-53D4-439D-8351-DB2953C613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957d34-4ec4-47ac-8eb7-11349095d8a4"/>
    <ds:schemaRef ds:uri="a0ae46a9-5c39-4198-a28c-d19af17328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6F642E-898D-4808-99FF-2A0EA5CE911E}">
  <ds:schemaRefs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documentManagement/types"/>
    <ds:schemaRef ds:uri="a0ae46a9-5c39-4198-a28c-d19af17328de"/>
    <ds:schemaRef ds:uri="http://schemas.openxmlformats.org/package/2006/metadata/core-properties"/>
    <ds:schemaRef ds:uri="8a957d34-4ec4-47ac-8eb7-11349095d8a4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1426</TotalTime>
  <Words>825</Words>
  <Application>Microsoft Office PowerPoint</Application>
  <PresentationFormat>Widescreen</PresentationFormat>
  <Paragraphs>157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Verdana</vt:lpstr>
      <vt:lpstr>Office Theme</vt:lpstr>
      <vt:lpstr>Can Librarians With Disabilities be Library Leaders?</vt:lpstr>
      <vt:lpstr>Underrepresentation</vt:lpstr>
      <vt:lpstr>Questions for today</vt:lpstr>
      <vt:lpstr>Why is There Underrepresentation?  </vt:lpstr>
      <vt:lpstr>Finding a job</vt:lpstr>
      <vt:lpstr>Cultural view: medical model</vt:lpstr>
      <vt:lpstr>Neoliberal work environment</vt:lpstr>
      <vt:lpstr>Neoliberalism &amp; disability</vt:lpstr>
      <vt:lpstr>Concept of leaders</vt:lpstr>
      <vt:lpstr>Leadership not neutral</vt:lpstr>
      <vt:lpstr>Result of barriers</vt:lpstr>
      <vt:lpstr>Why Me?  Or, How to Be A Leader with a Disability</vt:lpstr>
      <vt:lpstr>Why could I be a leader?</vt:lpstr>
      <vt:lpstr>Strategies for passing</vt:lpstr>
      <vt:lpstr>Middle Management</vt:lpstr>
      <vt:lpstr>Extra challenges</vt:lpstr>
      <vt:lpstr>Need for self-care strategies</vt:lpstr>
      <vt:lpstr>Management role issues</vt:lpstr>
      <vt:lpstr>Senior management role</vt:lpstr>
      <vt:lpstr>Ableist leadership assumptions</vt:lpstr>
      <vt:lpstr>Ableist leadership practices</vt:lpstr>
      <vt:lpstr>Some factors in my success</vt:lpstr>
      <vt:lpstr>Personal costs of success</vt:lpstr>
      <vt:lpstr>The end of my leadership career</vt:lpstr>
      <vt:lpstr>Why care?</vt:lpstr>
      <vt:lpstr>Back to our starting question</vt:lpstr>
      <vt:lpstr>What to do about this?</vt:lpstr>
      <vt:lpstr>Citations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Joanne Oud</dc:creator>
  <cp:lastModifiedBy>Julie Morris</cp:lastModifiedBy>
  <cp:revision>59</cp:revision>
  <cp:lastPrinted>2021-01-13T20:21:43Z</cp:lastPrinted>
  <dcterms:created xsi:type="dcterms:W3CDTF">2021-01-13T15:45:54Z</dcterms:created>
  <dcterms:modified xsi:type="dcterms:W3CDTF">2025-05-19T13:29:21Z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0x01010070D2DE6939E22F459BEEA0E2C3C91518</vt:lpwstr>
  </property>
</Properties>
</file>