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2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40"/>
  </p:normalViewPr>
  <p:slideViewPr>
    <p:cSldViewPr snapToGrid="0">
      <p:cViewPr varScale="1">
        <p:scale>
          <a:sx n="111" d="100"/>
          <a:sy n="111" d="100"/>
        </p:scale>
        <p:origin x="7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6A1C9-20F9-B44E-878A-A7181B7293C8}" type="datetimeFigureOut">
              <a:rPr lang="en-US" smtClean="0"/>
              <a:t>5/29/25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5C2F4-45EA-404A-BEFF-FAA5CF52B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3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08B7-BB5A-7443-A603-609D440D1CF5}" type="datetime1">
              <a:rPr lang="en-CA" smtClean="0"/>
              <a:t>2025-05-29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2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F708D-C0A6-354D-B90C-BB5F7F9C0096}" type="datetime1">
              <a:rPr lang="en-CA" smtClean="0"/>
              <a:t>2025-05-29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8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EA56B-BE2D-CE41-ACB9-00EE020A26AE}" type="datetime1">
              <a:rPr lang="en-CA" smtClean="0"/>
              <a:t>2025-05-29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1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04C96-8FDF-C34C-A053-9AD98FDAD141}" type="datetime1">
              <a:rPr lang="en-CA" smtClean="0"/>
              <a:t>2025-05-29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0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B32-A160-D940-800D-0FF31507E433}" type="datetime1">
              <a:rPr lang="en-CA" smtClean="0"/>
              <a:t>2025-05-29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15A3-0DF0-9B4E-8979-B7281694ED8D}" type="datetime1">
              <a:rPr lang="en-CA" smtClean="0"/>
              <a:t>2025-05-29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6CE1-EF91-0244-A61D-11429EBB9C29}" type="datetime1">
              <a:rPr lang="en-CA" smtClean="0"/>
              <a:t>2025-05-29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0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399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98BF-0711-EA4D-A5A8-6D1C35EB9BEF}" type="datetime1">
              <a:rPr lang="en-CA" smtClean="0"/>
              <a:t>2025-05-29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326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E45F5-49D9-2548-AC17-977D953F6984}" type="datetime1">
              <a:rPr lang="en-CA" smtClean="0"/>
              <a:t>2025-05-29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8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578A9-5960-644F-B788-C6A038ADF9BD}" type="datetime1">
              <a:rPr lang="en-CA" smtClean="0"/>
              <a:t>2025-05-29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0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F990-3617-2245-929F-9608B3AB3300}" type="datetime1">
              <a:rPr lang="en-CA" smtClean="0"/>
              <a:t>2025-05-29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5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F3DCE3B-A7A0-2248-84A8-5EBF58084C2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67B386E-CF35-2846-8EF3-DE86BC103D84}" type="datetime1">
              <a:rPr lang="en-CA" smtClean="0"/>
              <a:t>2025-05-29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0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84B05-9946-13B7-1717-1ECEC520FC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Information Literacy is Not Scalable. </a:t>
            </a:r>
            <a:br>
              <a:rPr lang="en-US" dirty="0"/>
            </a:br>
            <a:r>
              <a:rPr lang="en-US" dirty="0"/>
              <a:t>A re-cap and shift to what’s next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31C14-5B1E-5A59-47EF-C40ED78E91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Esther Atkinson, PhD, </a:t>
            </a:r>
            <a:r>
              <a:rPr lang="en-US" dirty="0" err="1">
                <a:solidFill>
                  <a:schemeClr val="tx1"/>
                </a:solidFill>
              </a:rPr>
              <a:t>MISt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York University Libraries</a:t>
            </a:r>
          </a:p>
          <a:p>
            <a:r>
              <a:rPr lang="en-US" dirty="0">
                <a:solidFill>
                  <a:schemeClr val="tx1"/>
                </a:solidFill>
              </a:rPr>
              <a:t>&amp; University of Toronto, Institute for the Study of University Pedagogy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EA84D-937C-F4AF-D6D1-B8A3E2DEA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86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E820B-4F1A-B58F-78A4-7F6812AC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284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Re-capping 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7CD92-BEC1-0CDB-CF2A-F3F1994E5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8626"/>
            <a:ext cx="5158427" cy="373046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1900" dirty="0"/>
              <a:t>Scalability</a:t>
            </a:r>
          </a:p>
          <a:p>
            <a:r>
              <a:rPr lang="en-US" sz="1900" dirty="0"/>
              <a:t>IL Credit Courses</a:t>
            </a:r>
          </a:p>
          <a:p>
            <a:pPr lvl="1"/>
            <a:r>
              <a:rPr lang="en-US" sz="1900" dirty="0"/>
              <a:t>Supports IL as Discipline (albeit attached to broad subject areas)</a:t>
            </a:r>
          </a:p>
          <a:p>
            <a:pPr lvl="1"/>
            <a:r>
              <a:rPr lang="en-US" sz="1900" dirty="0"/>
              <a:t>Lays a foundation for a more comprehensive plan</a:t>
            </a:r>
          </a:p>
          <a:p>
            <a:pPr lvl="1"/>
            <a:r>
              <a:rPr lang="en-US" sz="1900" dirty="0"/>
              <a:t>Adheres to slower teaching principles</a:t>
            </a:r>
          </a:p>
          <a:p>
            <a:pPr lvl="1"/>
            <a:r>
              <a:rPr lang="en-US" sz="1900" dirty="0"/>
              <a:t>Leads to transfer of threshold concepts</a:t>
            </a:r>
          </a:p>
          <a:p>
            <a:pPr lvl="1"/>
            <a:r>
              <a:rPr lang="en-US" sz="1900" dirty="0"/>
              <a:t>On its own, still not enough</a:t>
            </a:r>
          </a:p>
          <a:p>
            <a:r>
              <a:rPr lang="en-US" sz="1900" dirty="0"/>
              <a:t>Disciplinary Context for Students</a:t>
            </a:r>
          </a:p>
          <a:p>
            <a:r>
              <a:rPr lang="en-US" sz="1900" dirty="0"/>
              <a:t> Monumental Shift Needed</a:t>
            </a:r>
          </a:p>
          <a:p>
            <a:endParaRPr lang="en-US" sz="19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D71E1-873D-0656-9CD2-280CA204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92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5578-EEB0-7691-63F7-690D647C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Shift?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98842-0174-D7B3-D16D-899E359F5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9" y="1408258"/>
            <a:ext cx="10515600" cy="47607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sz="3200" b="1" dirty="0"/>
              <a:t>Information Collapse, Carole Cadwalladr </a:t>
            </a:r>
          </a:p>
          <a:p>
            <a:pPr marL="914400" lvl="2" indent="0">
              <a:buNone/>
            </a:pPr>
            <a:r>
              <a:rPr lang="en-CA" sz="2400" dirty="0"/>
              <a:t>“It’s the term that I’ve been using to describe the tectonic shifts in our news and information system and the chaos of a world in which algorithmically driven social media on platforms owned by unaccountable monopolists has driven out fact-based reporting and news.”</a:t>
            </a:r>
            <a:r>
              <a:rPr lang="en-CA" sz="2400" baseline="30000" dirty="0"/>
              <a:t>1</a:t>
            </a:r>
            <a:endParaRPr lang="en-US" sz="2400" baseline="30000" dirty="0"/>
          </a:p>
          <a:p>
            <a:pPr lvl="1"/>
            <a:endParaRPr lang="en-US" dirty="0"/>
          </a:p>
          <a:p>
            <a:pPr lvl="1"/>
            <a:r>
              <a:rPr lang="en-US" sz="3200" b="1" dirty="0"/>
              <a:t>Spectacle of Librarianship</a:t>
            </a:r>
          </a:p>
          <a:p>
            <a:pPr marL="914400" lvl="2" indent="0">
              <a:buNone/>
            </a:pPr>
            <a:r>
              <a:rPr lang="en-US" sz="2400" dirty="0"/>
              <a:t>“claiming to do something and ignoring the complexity of the “thing””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FA510-2B25-8EE3-F34B-C5E3A6CD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36B97-2DE0-24B3-8D32-504F08EA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436331" y="3450418"/>
            <a:ext cx="4572000" cy="487680"/>
          </a:xfrm>
        </p:spPr>
        <p:txBody>
          <a:bodyPr/>
          <a:lstStyle/>
          <a:p>
            <a:r>
              <a:rPr lang="en-US" dirty="0"/>
              <a:t>1. (https://</a:t>
            </a:r>
            <a:r>
              <a:rPr lang="en-US" dirty="0" err="1"/>
              <a:t>broligarchy.substack.com</a:t>
            </a:r>
            <a:r>
              <a:rPr lang="en-US" dirty="0"/>
              <a:t>/p/introducing-</a:t>
            </a:r>
            <a:r>
              <a:rPr lang="en-US" dirty="0" err="1"/>
              <a:t>instafacism</a:t>
            </a:r>
            <a:r>
              <a:rPr lang="en-US" dirty="0"/>
              <a:t>) 
</a:t>
            </a:r>
          </a:p>
        </p:txBody>
      </p:sp>
    </p:spTree>
    <p:extLst>
      <p:ext uri="{BB962C8B-B14F-4D97-AF65-F5344CB8AC3E}">
        <p14:creationId xmlns:p14="http://schemas.microsoft.com/office/powerpoint/2010/main" val="65196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82130-DBC7-741C-33E0-FA0553EC5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Shift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421ED-1C34-343F-8471-254980830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506"/>
            <a:ext cx="10515600" cy="4917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b="1" dirty="0"/>
              <a:t>Acknowledging our Domain Expertise</a:t>
            </a:r>
          </a:p>
          <a:p>
            <a:pPr lvl="1"/>
            <a:r>
              <a:rPr lang="en-US" sz="2800" dirty="0"/>
              <a:t>Broad Subject Areas</a:t>
            </a:r>
          </a:p>
          <a:p>
            <a:pPr lvl="1"/>
            <a:endParaRPr lang="en-US" sz="2800" dirty="0"/>
          </a:p>
          <a:p>
            <a:r>
              <a:rPr lang="en-US" sz="3200" b="1" dirty="0"/>
              <a:t>Creating Curriculum</a:t>
            </a:r>
          </a:p>
          <a:p>
            <a:pPr lvl="1"/>
            <a:r>
              <a:rPr lang="en-US" sz="2800" dirty="0"/>
              <a:t>ex. York Libraries’ Research Excellence Series</a:t>
            </a:r>
          </a:p>
          <a:p>
            <a:pPr lvl="2"/>
            <a:r>
              <a:rPr lang="en-US" sz="2400" dirty="0"/>
              <a:t>Health Sciences</a:t>
            </a:r>
            <a:r>
              <a:rPr lang="en-US" sz="2400" baseline="30000" dirty="0"/>
              <a:t>2</a:t>
            </a:r>
          </a:p>
          <a:p>
            <a:pPr lvl="1"/>
            <a:endParaRPr lang="en-US" sz="2800" baseline="30000" dirty="0"/>
          </a:p>
          <a:p>
            <a:r>
              <a:rPr lang="en-US" sz="3200" b="1" dirty="0"/>
              <a:t>Understanding Research Methodologies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EA5687-154E-A1A6-7049-527C2969A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791C35-91D0-4B10-1A5D-F3F62DE31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766885" y="2933411"/>
            <a:ext cx="3854368" cy="487680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Thumeka</a:t>
            </a:r>
            <a:r>
              <a:rPr lang="en-US" dirty="0"/>
              <a:t> </a:t>
            </a:r>
            <a:r>
              <a:rPr lang="en-US" dirty="0" err="1"/>
              <a:t>Mgwigwi</a:t>
            </a:r>
            <a:r>
              <a:rPr lang="en-US" dirty="0"/>
              <a:t>, Ilo-Katryn Maimets, Esther Atkinson</a:t>
            </a:r>
          </a:p>
        </p:txBody>
      </p:sp>
    </p:spTree>
    <p:extLst>
      <p:ext uri="{BB962C8B-B14F-4D97-AF65-F5344CB8AC3E}">
        <p14:creationId xmlns:p14="http://schemas.microsoft.com/office/powerpoint/2010/main" val="130891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C94DD-E102-827B-E51E-948849530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9457"/>
            <a:ext cx="10515600" cy="2957938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6F4F6A-C82A-B41D-521D-FD48AEAF4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CE3B-A7A0-2248-84A8-5EBF58084C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56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00F6500-C83C-E644-ADB1-F93A13F0252D}" vid="{1E6BC5A6-08D1-EB4B-8008-6E707327A1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150</TotalTime>
  <Words>217</Words>
  <Application>Microsoft Macintosh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Cambria</vt:lpstr>
      <vt:lpstr>Theme1</vt:lpstr>
      <vt:lpstr>Information Literacy is Not Scalable.  A re-cap and shift to what’s next</vt:lpstr>
      <vt:lpstr>Re-capping  Themes</vt:lpstr>
      <vt:lpstr>Why Shift?</vt:lpstr>
      <vt:lpstr>How to Shift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Atkinson</dc:creator>
  <cp:lastModifiedBy>Esther Atkinson</cp:lastModifiedBy>
  <cp:revision>4</cp:revision>
  <dcterms:created xsi:type="dcterms:W3CDTF">2025-05-29T22:10:35Z</dcterms:created>
  <dcterms:modified xsi:type="dcterms:W3CDTF">2025-05-30T00:41:30Z</dcterms:modified>
</cp:coreProperties>
</file>